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2"/>
  </p:sldMasterIdLst>
  <p:notesMasterIdLst>
    <p:notesMasterId r:id="rId28"/>
  </p:notesMasterIdLst>
  <p:handoutMasterIdLst>
    <p:handoutMasterId r:id="rId29"/>
  </p:handoutMasterIdLst>
  <p:sldIdLst>
    <p:sldId id="284" r:id="rId3"/>
    <p:sldId id="469" r:id="rId4"/>
    <p:sldId id="258" r:id="rId5"/>
    <p:sldId id="384" r:id="rId6"/>
    <p:sldId id="385" r:id="rId7"/>
    <p:sldId id="451" r:id="rId8"/>
    <p:sldId id="259" r:id="rId9"/>
    <p:sldId id="452" r:id="rId10"/>
    <p:sldId id="260" r:id="rId11"/>
    <p:sldId id="465" r:id="rId12"/>
    <p:sldId id="467" r:id="rId13"/>
    <p:sldId id="468" r:id="rId14"/>
    <p:sldId id="474" r:id="rId15"/>
    <p:sldId id="349" r:id="rId16"/>
    <p:sldId id="466" r:id="rId17"/>
    <p:sldId id="380" r:id="rId18"/>
    <p:sldId id="459" r:id="rId19"/>
    <p:sldId id="460" r:id="rId20"/>
    <p:sldId id="461" r:id="rId21"/>
    <p:sldId id="462" r:id="rId22"/>
    <p:sldId id="470" r:id="rId23"/>
    <p:sldId id="463" r:id="rId24"/>
    <p:sldId id="471" r:id="rId25"/>
    <p:sldId id="472" r:id="rId26"/>
    <p:sldId id="473" r:id="rId27"/>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6AA"/>
    <a:srgbClr val="10687D"/>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311" autoAdjust="0"/>
    <p:restoredTop sz="85373" autoAdjust="0"/>
  </p:normalViewPr>
  <p:slideViewPr>
    <p:cSldViewPr snapToGrid="0" showGuides="1">
      <p:cViewPr varScale="1">
        <p:scale>
          <a:sx n="100" d="100"/>
          <a:sy n="100" d="100"/>
        </p:scale>
        <p:origin x="416" y="168"/>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notesViewPr>
    <p:cSldViewPr snapToGrid="0">
      <p:cViewPr varScale="1">
        <p:scale>
          <a:sx n="83" d="100"/>
          <a:sy n="83" d="100"/>
        </p:scale>
        <p:origin x="-1392"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A735B38-FB82-4690-9361-C17F5784B0D5}" type="datetimeFigureOut">
              <a:rPr lang="zh-CN" altLang="en-US" smtClean="0"/>
              <a:t>2026/3/20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F1F2806-D42F-4EEB-8D2E-B00049B6B285}" type="slidenum">
              <a:rPr lang="zh-CN" altLang="en-US" smtClean="0"/>
              <a:t>‹#›</a:t>
            </a:fld>
            <a:endParaRPr lang="zh-CN" altLang="en-US"/>
          </a:p>
        </p:txBody>
      </p:sp>
    </p:spTree>
    <p:extLst>
      <p:ext uri="{BB962C8B-B14F-4D97-AF65-F5344CB8AC3E}">
        <p14:creationId xmlns:p14="http://schemas.microsoft.com/office/powerpoint/2010/main" val="9085995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8AE414-2155-4BCC-963D-3D6F8483CDE5}" type="datetimeFigureOut">
              <a:rPr lang="zh-CN" altLang="en-US" smtClean="0"/>
              <a:t>2026/3/20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6B096C-0760-4878-8B1A-08F709C91369}" type="slidenum">
              <a:rPr lang="zh-CN" altLang="en-US" smtClean="0"/>
              <a:t>‹#›</a:t>
            </a:fld>
            <a:endParaRPr lang="zh-CN" altLang="en-US"/>
          </a:p>
        </p:txBody>
      </p:sp>
    </p:spTree>
    <p:extLst>
      <p:ext uri="{BB962C8B-B14F-4D97-AF65-F5344CB8AC3E}">
        <p14:creationId xmlns:p14="http://schemas.microsoft.com/office/powerpoint/2010/main" val="3017602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91" rtl="0" eaLnBrk="1" fontAlgn="auto" latinLnBrk="0" hangingPunct="1">
              <a:lnSpc>
                <a:spcPct val="100000"/>
              </a:lnSpc>
              <a:spcBef>
                <a:spcPts val="0"/>
              </a:spcBef>
              <a:spcAft>
                <a:spcPts val="0"/>
              </a:spcAft>
              <a:buClrTx/>
              <a:buSzTx/>
              <a:buFontTx/>
              <a:buNone/>
              <a:tabLst/>
              <a:defRPr/>
            </a:pPr>
            <a:fld id="{D938CEFD-6088-463A-800E-91D6F395413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91"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6688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38CEFD-6088-463A-800E-91D6F3954134}" type="slidenum">
              <a:rPr lang="en-GB" smtClean="0"/>
              <a:t>8</a:t>
            </a:fld>
            <a:endParaRPr lang="en-GB"/>
          </a:p>
        </p:txBody>
      </p:sp>
    </p:spTree>
    <p:extLst>
      <p:ext uri="{BB962C8B-B14F-4D97-AF65-F5344CB8AC3E}">
        <p14:creationId xmlns:p14="http://schemas.microsoft.com/office/powerpoint/2010/main" val="40911351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5EE6D-274E-9283-545E-5126CDE6ED9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7031B9D-0A15-14D1-5442-262D5BA3E4C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E6B35B6-0E41-9D43-9B23-F035B25DA4B3}"/>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28A93E2F-230E-3440-FE9E-CE39EE5B68C1}"/>
              </a:ext>
            </a:extLst>
          </p:cNvPr>
          <p:cNvSpPr>
            <a:spLocks noGrp="1"/>
          </p:cNvSpPr>
          <p:nvPr>
            <p:ph type="sldNum" sz="quarter" idx="10"/>
          </p:nvPr>
        </p:nvSpPr>
        <p:spPr/>
        <p:txBody>
          <a:bodyPr/>
          <a:lstStyle/>
          <a:p>
            <a:fld id="{7744F346-9435-41B1-AD1D-461963F20BEE}" type="slidenum">
              <a:rPr lang="zh-CN" altLang="en-US" smtClean="0"/>
              <a:t>10</a:t>
            </a:fld>
            <a:endParaRPr lang="zh-CN" altLang="en-US"/>
          </a:p>
        </p:txBody>
      </p:sp>
    </p:spTree>
    <p:extLst>
      <p:ext uri="{BB962C8B-B14F-4D97-AF65-F5344CB8AC3E}">
        <p14:creationId xmlns:p14="http://schemas.microsoft.com/office/powerpoint/2010/main" val="2646278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8D24F-6293-6FA3-1908-E978C062F3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93531EA-39FF-1AB5-448E-DE617C19F54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709959E-2982-A9D7-BB88-AC120746E58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DF9FDEC7-3962-93B8-836C-3AAE0E86644D}"/>
              </a:ext>
            </a:extLst>
          </p:cNvPr>
          <p:cNvSpPr>
            <a:spLocks noGrp="1"/>
          </p:cNvSpPr>
          <p:nvPr>
            <p:ph type="sldNum" sz="quarter" idx="10"/>
          </p:nvPr>
        </p:nvSpPr>
        <p:spPr/>
        <p:txBody>
          <a:bodyPr/>
          <a:lstStyle/>
          <a:p>
            <a:fld id="{7744F346-9435-41B1-AD1D-461963F20BEE}" type="slidenum">
              <a:rPr lang="zh-CN" altLang="en-US" smtClean="0"/>
              <a:t>11</a:t>
            </a:fld>
            <a:endParaRPr lang="zh-CN" altLang="en-US"/>
          </a:p>
        </p:txBody>
      </p:sp>
    </p:spTree>
    <p:extLst>
      <p:ext uri="{BB962C8B-B14F-4D97-AF65-F5344CB8AC3E}">
        <p14:creationId xmlns:p14="http://schemas.microsoft.com/office/powerpoint/2010/main" val="2388930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103B7-B241-30A5-82F0-2B0DCF5CCD4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80BA7A8-73F3-E7F8-55BD-8DA532241EB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0D342D4-E251-95F2-01BD-0F6D0918E6B1}"/>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E02166BA-0884-5DC1-0FC2-ACB19FBF1487}"/>
              </a:ext>
            </a:extLst>
          </p:cNvPr>
          <p:cNvSpPr>
            <a:spLocks noGrp="1"/>
          </p:cNvSpPr>
          <p:nvPr>
            <p:ph type="sldNum" sz="quarter" idx="10"/>
          </p:nvPr>
        </p:nvSpPr>
        <p:spPr/>
        <p:txBody>
          <a:bodyPr/>
          <a:lstStyle/>
          <a:p>
            <a:fld id="{7744F346-9435-41B1-AD1D-461963F20BEE}" type="slidenum">
              <a:rPr lang="zh-CN" altLang="en-US" smtClean="0"/>
              <a:t>12</a:t>
            </a:fld>
            <a:endParaRPr lang="zh-CN" altLang="en-US"/>
          </a:p>
        </p:txBody>
      </p:sp>
    </p:spTree>
    <p:extLst>
      <p:ext uri="{BB962C8B-B14F-4D97-AF65-F5344CB8AC3E}">
        <p14:creationId xmlns:p14="http://schemas.microsoft.com/office/powerpoint/2010/main" val="1265581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E2DB6-FD5E-6D13-E641-BAC651970EB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301649A-387E-3FDC-F3F0-DD7BBBA0857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9801001-DCDA-6397-C0F9-EAA90FE0BD8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22D33C9F-BD16-0AD6-8867-F815D71AA7AE}"/>
              </a:ext>
            </a:extLst>
          </p:cNvPr>
          <p:cNvSpPr>
            <a:spLocks noGrp="1"/>
          </p:cNvSpPr>
          <p:nvPr>
            <p:ph type="sldNum" sz="quarter" idx="10"/>
          </p:nvPr>
        </p:nvSpPr>
        <p:spPr/>
        <p:txBody>
          <a:bodyPr/>
          <a:lstStyle/>
          <a:p>
            <a:fld id="{7744F346-9435-41B1-AD1D-461963F20BEE}" type="slidenum">
              <a:rPr lang="zh-CN" altLang="en-US" smtClean="0"/>
              <a:t>13</a:t>
            </a:fld>
            <a:endParaRPr lang="zh-CN" altLang="en-US"/>
          </a:p>
        </p:txBody>
      </p:sp>
    </p:spTree>
    <p:extLst>
      <p:ext uri="{BB962C8B-B14F-4D97-AF65-F5344CB8AC3E}">
        <p14:creationId xmlns:p14="http://schemas.microsoft.com/office/powerpoint/2010/main" val="2531513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DB3E4-012D-D953-0CED-3F459356B6F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6595911-0A32-8B4A-FE06-749D6A9C679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778B54F-83CF-2CDD-8F11-760758FF9C20}"/>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69830F9C-96C1-228E-730F-055B7674C42F}"/>
              </a:ext>
            </a:extLst>
          </p:cNvPr>
          <p:cNvSpPr>
            <a:spLocks noGrp="1"/>
          </p:cNvSpPr>
          <p:nvPr>
            <p:ph type="sldNum" sz="quarter" idx="10"/>
          </p:nvPr>
        </p:nvSpPr>
        <p:spPr/>
        <p:txBody>
          <a:bodyPr/>
          <a:lstStyle/>
          <a:p>
            <a:fld id="{7744F346-9435-41B1-AD1D-461963F20BEE}" type="slidenum">
              <a:rPr lang="zh-CN" altLang="en-US" smtClean="0"/>
              <a:t>15</a:t>
            </a:fld>
            <a:endParaRPr lang="zh-CN" altLang="en-US"/>
          </a:p>
        </p:txBody>
      </p:sp>
    </p:spTree>
    <p:extLst>
      <p:ext uri="{BB962C8B-B14F-4D97-AF65-F5344CB8AC3E}">
        <p14:creationId xmlns:p14="http://schemas.microsoft.com/office/powerpoint/2010/main" val="2912625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B6B096C-0760-4878-8B1A-08F709C91369}" type="slidenum">
              <a:rPr lang="zh-CN" altLang="en-US" smtClean="0"/>
              <a:t>16</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A668-1169-5B2A-F3DB-89FAE4E409B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BBDD70D-EE0B-66C0-2079-FA58F309D5D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1F6B85C-980B-24DB-C9CC-EEAD5F60F5E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A27FDC11-B4E5-4751-43B5-79208189AD43}"/>
              </a:ext>
            </a:extLst>
          </p:cNvPr>
          <p:cNvSpPr>
            <a:spLocks noGrp="1"/>
          </p:cNvSpPr>
          <p:nvPr>
            <p:ph type="sldNum" sz="quarter" idx="10"/>
          </p:nvPr>
        </p:nvSpPr>
        <p:spPr/>
        <p:txBody>
          <a:bodyPr/>
          <a:lstStyle/>
          <a:p>
            <a:fld id="{DB6B096C-0760-4878-8B1A-08F709C91369}" type="slidenum">
              <a:rPr lang="zh-CN" altLang="en-US" smtClean="0"/>
              <a:t>17</a:t>
            </a:fld>
            <a:endParaRPr lang="zh-CN" altLang="en-US"/>
          </a:p>
        </p:txBody>
      </p:sp>
    </p:spTree>
    <p:extLst>
      <p:ext uri="{BB962C8B-B14F-4D97-AF65-F5344CB8AC3E}">
        <p14:creationId xmlns:p14="http://schemas.microsoft.com/office/powerpoint/2010/main" val="178061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A647D-6C3C-D8BA-CCB4-968FD54CD38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A04EB21-3A6C-F788-8846-F3E8B8F668E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32F0DA0-6F60-F2EA-E84A-D025EC4DAD0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4DA9FE7-71BF-CBA3-E8D1-32A4A174BF94}"/>
              </a:ext>
            </a:extLst>
          </p:cNvPr>
          <p:cNvSpPr>
            <a:spLocks noGrp="1"/>
          </p:cNvSpPr>
          <p:nvPr>
            <p:ph type="sldNum" sz="quarter" idx="10"/>
          </p:nvPr>
        </p:nvSpPr>
        <p:spPr/>
        <p:txBody>
          <a:bodyPr/>
          <a:lstStyle/>
          <a:p>
            <a:fld id="{DB6B096C-0760-4878-8B1A-08F709C91369}" type="slidenum">
              <a:rPr lang="zh-CN" altLang="en-US" smtClean="0"/>
              <a:t>18</a:t>
            </a:fld>
            <a:endParaRPr lang="zh-CN" altLang="en-US"/>
          </a:p>
        </p:txBody>
      </p:sp>
    </p:spTree>
    <p:extLst>
      <p:ext uri="{BB962C8B-B14F-4D97-AF65-F5344CB8AC3E}">
        <p14:creationId xmlns:p14="http://schemas.microsoft.com/office/powerpoint/2010/main" val="3621683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988149-34DA-4A57-F09A-BD300707DBE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AF85406-6DFE-60C8-E987-9FBAB8FB5D7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8FE6F7B-C34E-A82D-2C25-3EC1C9F322F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18BDA60F-F8CA-815E-6425-0534A952CA96}"/>
              </a:ext>
            </a:extLst>
          </p:cNvPr>
          <p:cNvSpPr>
            <a:spLocks noGrp="1"/>
          </p:cNvSpPr>
          <p:nvPr>
            <p:ph type="sldNum" sz="quarter" idx="10"/>
          </p:nvPr>
        </p:nvSpPr>
        <p:spPr/>
        <p:txBody>
          <a:bodyPr/>
          <a:lstStyle/>
          <a:p>
            <a:fld id="{DB6B096C-0760-4878-8B1A-08F709C91369}" type="slidenum">
              <a:rPr lang="zh-CN" altLang="en-US" smtClean="0"/>
              <a:t>19</a:t>
            </a:fld>
            <a:endParaRPr lang="zh-CN" altLang="en-US"/>
          </a:p>
        </p:txBody>
      </p:sp>
    </p:spTree>
    <p:extLst>
      <p:ext uri="{BB962C8B-B14F-4D97-AF65-F5344CB8AC3E}">
        <p14:creationId xmlns:p14="http://schemas.microsoft.com/office/powerpoint/2010/main" val="22279996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0EF029-AA95-A77F-7ECA-A0CECD2B1A7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7794912-0C47-9B4C-D91B-9B93058FB75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B09B04D-3D7E-E13B-8C1B-D5D1920D72BC}"/>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8701796-8D1D-72E3-384F-E7038F059B0B}"/>
              </a:ext>
            </a:extLst>
          </p:cNvPr>
          <p:cNvSpPr>
            <a:spLocks noGrp="1"/>
          </p:cNvSpPr>
          <p:nvPr>
            <p:ph type="sldNum" sz="quarter" idx="10"/>
          </p:nvPr>
        </p:nvSpPr>
        <p:spPr/>
        <p:txBody>
          <a:bodyPr/>
          <a:lstStyle/>
          <a:p>
            <a:fld id="{DB6B096C-0760-4878-8B1A-08F709C91369}" type="slidenum">
              <a:rPr lang="zh-CN" altLang="en-US" smtClean="0"/>
              <a:t>20</a:t>
            </a:fld>
            <a:endParaRPr lang="zh-CN" altLang="en-US"/>
          </a:p>
        </p:txBody>
      </p:sp>
    </p:spTree>
    <p:extLst>
      <p:ext uri="{BB962C8B-B14F-4D97-AF65-F5344CB8AC3E}">
        <p14:creationId xmlns:p14="http://schemas.microsoft.com/office/powerpoint/2010/main" val="20596492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91" rtl="0" eaLnBrk="1" fontAlgn="auto" latinLnBrk="0" hangingPunct="1">
              <a:lnSpc>
                <a:spcPct val="100000"/>
              </a:lnSpc>
              <a:spcBef>
                <a:spcPts val="0"/>
              </a:spcBef>
              <a:spcAft>
                <a:spcPts val="0"/>
              </a:spcAft>
              <a:buClrTx/>
              <a:buSzTx/>
              <a:buFontTx/>
              <a:buNone/>
              <a:tabLst/>
              <a:defRPr/>
            </a:pPr>
            <a:fld id="{D938CEFD-6088-463A-800E-91D6F3954134}"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685891"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6688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2026/3/20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cxnSp>
        <p:nvCxnSpPr>
          <p:cNvPr id="10" name="直接连接符 9"/>
          <p:cNvCxnSpPr/>
          <p:nvPr userDrawn="1"/>
        </p:nvCxnSpPr>
        <p:spPr>
          <a:xfrm>
            <a:off x="0" y="694779"/>
            <a:ext cx="9144000" cy="0"/>
          </a:xfrm>
          <a:prstGeom prst="line">
            <a:avLst/>
          </a:prstGeom>
        </p:spPr>
        <p:style>
          <a:lnRef idx="1">
            <a:schemeClr val="accent5"/>
          </a:lnRef>
          <a:fillRef idx="0">
            <a:schemeClr val="accent5"/>
          </a:fillRef>
          <a:effectRef idx="0">
            <a:schemeClr val="accent5"/>
          </a:effectRef>
          <a:fontRef idx="minor">
            <a:schemeClr val="tx1"/>
          </a:fontRef>
        </p:style>
      </p:cxnSp>
      <p:sp>
        <p:nvSpPr>
          <p:cNvPr id="7" name="任意多边形 6"/>
          <p:cNvSpPr/>
          <p:nvPr userDrawn="1"/>
        </p:nvSpPr>
        <p:spPr>
          <a:xfrm flipH="1">
            <a:off x="2354787" y="188685"/>
            <a:ext cx="4249212" cy="506094"/>
          </a:xfrm>
          <a:custGeom>
            <a:avLst/>
            <a:gdLst>
              <a:gd name="connsiteX0" fmla="*/ 5972877 w 6320266"/>
              <a:gd name="connsiteY0" fmla="*/ 0 h 694779"/>
              <a:gd name="connsiteX1" fmla="*/ 3295696 w 6320266"/>
              <a:gd name="connsiteY1" fmla="*/ 0 h 694779"/>
              <a:gd name="connsiteX2" fmla="*/ 3024570 w 6320266"/>
              <a:gd name="connsiteY2" fmla="*/ 0 h 694779"/>
              <a:gd name="connsiteX3" fmla="*/ 347389 w 6320266"/>
              <a:gd name="connsiteY3" fmla="*/ 0 h 694779"/>
              <a:gd name="connsiteX4" fmla="*/ 0 w 6320266"/>
              <a:gd name="connsiteY4" fmla="*/ 347390 h 694779"/>
              <a:gd name="connsiteX5" fmla="*/ 347389 w 6320266"/>
              <a:gd name="connsiteY5" fmla="*/ 694779 h 694779"/>
              <a:gd name="connsiteX6" fmla="*/ 3024570 w 6320266"/>
              <a:gd name="connsiteY6" fmla="*/ 694779 h 694779"/>
              <a:gd name="connsiteX7" fmla="*/ 3295696 w 6320266"/>
              <a:gd name="connsiteY7" fmla="*/ 694779 h 694779"/>
              <a:gd name="connsiteX8" fmla="*/ 5972877 w 6320266"/>
              <a:gd name="connsiteY8" fmla="*/ 694779 h 694779"/>
              <a:gd name="connsiteX9" fmla="*/ 6320266 w 6320266"/>
              <a:gd name="connsiteY9" fmla="*/ 347390 h 694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20266" h="694779">
                <a:moveTo>
                  <a:pt x="5972877" y="0"/>
                </a:moveTo>
                <a:lnTo>
                  <a:pt x="3295696" y="0"/>
                </a:lnTo>
                <a:lnTo>
                  <a:pt x="3024570" y="0"/>
                </a:lnTo>
                <a:lnTo>
                  <a:pt x="347389" y="0"/>
                </a:lnTo>
                <a:lnTo>
                  <a:pt x="0" y="347390"/>
                </a:lnTo>
                <a:lnTo>
                  <a:pt x="347389" y="694779"/>
                </a:lnTo>
                <a:lnTo>
                  <a:pt x="3024570" y="694779"/>
                </a:lnTo>
                <a:lnTo>
                  <a:pt x="3295696" y="694779"/>
                </a:lnTo>
                <a:lnTo>
                  <a:pt x="5972877" y="694779"/>
                </a:lnTo>
                <a:lnTo>
                  <a:pt x="6320266" y="347390"/>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标题 1"/>
          <p:cNvSpPr>
            <a:spLocks noGrp="1"/>
          </p:cNvSpPr>
          <p:nvPr>
            <p:ph type="title" hasCustomPrompt="1"/>
          </p:nvPr>
        </p:nvSpPr>
        <p:spPr>
          <a:xfrm>
            <a:off x="2354787" y="172246"/>
            <a:ext cx="4249212" cy="553470"/>
          </a:xfrm>
        </p:spPr>
        <p:txBody>
          <a:bodyPr>
            <a:noAutofit/>
          </a:bodyPr>
          <a:lstStyle>
            <a:lvl1pPr algn="ctr">
              <a:defRPr sz="2400">
                <a:solidFill>
                  <a:schemeClr val="bg1">
                    <a:lumMod val="95000"/>
                  </a:schemeClr>
                </a:solidFill>
              </a:defRPr>
            </a:lvl1pPr>
          </a:lstStyle>
          <a:p>
            <a:r>
              <a:rPr lang="zh-CN" altLang="en-US" dirty="0"/>
              <a:t>单击此处编辑母版标题</a:t>
            </a: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2026/3/20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2026/3/20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CE5B826-6809-49B3-9B4B-177D412235B0}" type="datetimeFigureOut">
              <a:rPr lang="zh-CN" altLang="en-US" smtClean="0"/>
              <a:t>2026/3/20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
        <p:nvSpPr>
          <p:cNvPr id="7" name="矩形 6"/>
          <p:cNvSpPr/>
          <p:nvPr userDrawn="1"/>
        </p:nvSpPr>
        <p:spPr>
          <a:xfrm>
            <a:off x="5030485" y="3555482"/>
            <a:ext cx="775136" cy="246221"/>
          </a:xfrm>
          <a:prstGeom prst="rect">
            <a:avLst/>
          </a:prstGeom>
        </p:spPr>
        <p:txBody>
          <a:bodyPr wrap="square">
            <a:spAutoFit/>
          </a:bodyPr>
          <a:lstStyle/>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p>
          <a:p>
            <a:pPr defTabSz="914400"/>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p>
          <a:p>
            <a:pPr defTabSz="914400"/>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p>
          <a:p>
            <a:pPr defTabSz="914400"/>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p>
          <a:p>
            <a:pPr defTabSz="914400"/>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p>
          <a:p>
            <a:pPr defTabSz="914400"/>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p>
          <a:p>
            <a:pPr defTabSz="914400"/>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p>
          <a:p>
            <a:pPr defTabSz="914400"/>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p>
          <a:p>
            <a:pPr defTabSz="914400"/>
            <a:r>
              <a:rPr lang="zh-CN" altLang="en-US" sz="100" dirty="0">
                <a:solidFill>
                  <a:prstClr val="white"/>
                </a:solidFill>
                <a:latin typeface="Calibri" panose="020F0502020204030204"/>
                <a:ea typeface="宋体" panose="02010600030101010101" pitchFamily="2" charset="-122"/>
              </a:rPr>
              <a:t>字体下载：</a:t>
            </a:r>
            <a:r>
              <a:rPr lang="en-US" altLang="zh-CN" sz="100" dirty="0">
                <a:solidFill>
                  <a:prstClr val="white"/>
                </a:solidFill>
                <a:latin typeface="Calibri" panose="020F0502020204030204"/>
                <a:ea typeface="宋体" panose="02010600030101010101" pitchFamily="2" charset="-122"/>
              </a:rPr>
              <a:t>www.1ppt.com/ziti/</a:t>
            </a:r>
          </a:p>
          <a:p>
            <a:pPr defTabSz="914400"/>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9CE5B826-6809-49B3-9B4B-177D412235B0}" type="datetimeFigureOut">
              <a:rPr lang="zh-CN" altLang="en-US" smtClean="0"/>
              <a:t>2026/3/20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9CE5B826-6809-49B3-9B4B-177D412235B0}" type="datetimeFigureOut">
              <a:rPr lang="zh-CN" altLang="en-US" smtClean="0"/>
              <a:t>2026/3/20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2026/3/20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pic>
        <p:nvPicPr>
          <p:cNvPr id="5" name="图片 4" descr="@XLU37UT902}_I5EVS]S4ZE"/>
          <p:cNvPicPr>
            <a:picLocks noChangeAspect="1"/>
          </p:cNvPicPr>
          <p:nvPr userDrawn="1"/>
        </p:nvPicPr>
        <p:blipFill>
          <a:blip r:embed="rId2">
            <a:clrChange>
              <a:clrFrom>
                <a:srgbClr val="FFFFFF"/>
              </a:clrFrom>
              <a:clrTo>
                <a:srgbClr val="FFFFFF">
                  <a:alpha val="0"/>
                </a:srgbClr>
              </a:clrTo>
            </a:clrChange>
            <a:duotone>
              <a:schemeClr val="accent5">
                <a:shade val="45000"/>
                <a:satMod val="135000"/>
              </a:schemeClr>
              <a:prstClr val="white"/>
            </a:duotone>
          </a:blip>
          <a:stretch>
            <a:fillRect/>
          </a:stretch>
        </p:blipFill>
        <p:spPr>
          <a:xfrm>
            <a:off x="6803390" y="20320"/>
            <a:ext cx="2340610" cy="6616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2026/3/20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pic>
        <p:nvPicPr>
          <p:cNvPr id="8" name="图片 7" descr="@XLU37UT902}_I5EVS]S4ZE"/>
          <p:cNvPicPr>
            <a:picLocks noChangeAspect="1"/>
          </p:cNvPicPr>
          <p:nvPr userDrawn="1"/>
        </p:nvPicPr>
        <p:blipFill>
          <a:blip r:embed="rId2">
            <a:clrChange>
              <a:clrFrom>
                <a:srgbClr val="FFFFFF"/>
              </a:clrFrom>
              <a:clrTo>
                <a:srgbClr val="FFFFFF">
                  <a:alpha val="0"/>
                </a:srgbClr>
              </a:clrTo>
            </a:clrChange>
            <a:duotone>
              <a:schemeClr val="accent5">
                <a:shade val="45000"/>
                <a:satMod val="135000"/>
              </a:schemeClr>
              <a:prstClr val="white"/>
            </a:duotone>
          </a:blip>
          <a:stretch>
            <a:fillRect/>
          </a:stretch>
        </p:blipFill>
        <p:spPr>
          <a:xfrm>
            <a:off x="6803390" y="20320"/>
            <a:ext cx="2340610" cy="6616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2026/3/20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2026/3/20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2026/3/20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2401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A747517-FF7D-46F7-98B5-3D735865180F}" type="datetime1">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2952925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2"/>
          </a:xfrm>
        </p:spPr>
        <p:txBody>
          <a:bodyPr anchor="b"/>
          <a:lstStyle>
            <a:lvl1pPr>
              <a:defRPr sz="4499"/>
            </a:lvl1pPr>
          </a:lstStyle>
          <a:p>
            <a:r>
              <a:rPr lang="en-US"/>
              <a:t>Click to edit Master title style</a:t>
            </a:r>
            <a:endParaRPr lang="en-GB"/>
          </a:p>
        </p:txBody>
      </p:sp>
      <p:sp>
        <p:nvSpPr>
          <p:cNvPr id="3" name="Text Placeholder 2"/>
          <p:cNvSpPr>
            <a:spLocks noGrp="1"/>
          </p:cNvSpPr>
          <p:nvPr>
            <p:ph type="body" idx="1"/>
          </p:nvPr>
        </p:nvSpPr>
        <p:spPr>
          <a:xfrm>
            <a:off x="623888" y="3442097"/>
            <a:ext cx="7886700" cy="1125141"/>
          </a:xfrm>
        </p:spPr>
        <p:txBody>
          <a:bodyPr/>
          <a:lstStyle>
            <a:lvl1pPr marL="0" indent="0">
              <a:buNone/>
              <a:defRPr sz="1799">
                <a:solidFill>
                  <a:schemeClr val="tx1">
                    <a:tint val="75000"/>
                  </a:schemeClr>
                </a:solidFill>
              </a:defRPr>
            </a:lvl1pPr>
            <a:lvl2pPr marL="342843" indent="0">
              <a:buNone/>
              <a:defRPr sz="1500">
                <a:solidFill>
                  <a:schemeClr val="tx1">
                    <a:tint val="75000"/>
                  </a:schemeClr>
                </a:solidFill>
              </a:defRPr>
            </a:lvl2pPr>
            <a:lvl3pPr marL="685685" indent="0">
              <a:buNone/>
              <a:defRPr sz="1400">
                <a:solidFill>
                  <a:schemeClr val="tx1">
                    <a:tint val="75000"/>
                  </a:schemeClr>
                </a:solidFill>
              </a:defRPr>
            </a:lvl3pPr>
            <a:lvl4pPr marL="1028528" indent="0">
              <a:buNone/>
              <a:defRPr sz="1200">
                <a:solidFill>
                  <a:schemeClr val="tx1">
                    <a:tint val="75000"/>
                  </a:schemeClr>
                </a:solidFill>
              </a:defRPr>
            </a:lvl4pPr>
            <a:lvl5pPr marL="1371371" indent="0">
              <a:buNone/>
              <a:defRPr sz="1200">
                <a:solidFill>
                  <a:schemeClr val="tx1">
                    <a:tint val="75000"/>
                  </a:schemeClr>
                </a:solidFill>
              </a:defRPr>
            </a:lvl5pPr>
            <a:lvl6pPr marL="1714215" indent="0">
              <a:buNone/>
              <a:defRPr sz="1200">
                <a:solidFill>
                  <a:schemeClr val="tx1">
                    <a:tint val="75000"/>
                  </a:schemeClr>
                </a:solidFill>
              </a:defRPr>
            </a:lvl6pPr>
            <a:lvl7pPr marL="2057057" indent="0">
              <a:buNone/>
              <a:defRPr sz="1200">
                <a:solidFill>
                  <a:schemeClr val="tx1">
                    <a:tint val="75000"/>
                  </a:schemeClr>
                </a:solidFill>
              </a:defRPr>
            </a:lvl7pPr>
            <a:lvl8pPr marL="2399900" indent="0">
              <a:buNone/>
              <a:defRPr sz="1200">
                <a:solidFill>
                  <a:schemeClr val="tx1">
                    <a:tint val="75000"/>
                  </a:schemeClr>
                </a:solidFill>
              </a:defRPr>
            </a:lvl8pPr>
            <a:lvl9pPr marL="2742743"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5C9834-A4C7-4469-8AEC-6310F53199EB}" type="datetime1">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Tree>
    <p:extLst>
      <p:ext uri="{BB962C8B-B14F-4D97-AF65-F5344CB8AC3E}">
        <p14:creationId xmlns:p14="http://schemas.microsoft.com/office/powerpoint/2010/main" val="1707319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369220"/>
            <a:ext cx="3886200" cy="3263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1" y="1369220"/>
            <a:ext cx="3886200" cy="32635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001D77E-FF32-404E-9EA4-46A1627E1C12}" type="datetime1">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C262CF-5CC9-4929-99CD-9F101191856B}" type="slidenum">
              <a:rPr lang="en-GB" smtClean="0"/>
              <a:t>‹#›</a:t>
            </a:fld>
            <a:endParaRPr lang="en-GB"/>
          </a:p>
        </p:txBody>
      </p:sp>
    </p:spTree>
    <p:extLst>
      <p:ext uri="{BB962C8B-B14F-4D97-AF65-F5344CB8AC3E}">
        <p14:creationId xmlns:p14="http://schemas.microsoft.com/office/powerpoint/2010/main" val="1723817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5"/>
            <a:ext cx="7886700" cy="994172"/>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799" b="1"/>
            </a:lvl1pPr>
            <a:lvl2pPr marL="342843" indent="0">
              <a:buNone/>
              <a:defRPr sz="1500" b="1"/>
            </a:lvl2pPr>
            <a:lvl3pPr marL="685685" indent="0">
              <a:buNone/>
              <a:defRPr sz="1400" b="1"/>
            </a:lvl3pPr>
            <a:lvl4pPr marL="1028528" indent="0">
              <a:buNone/>
              <a:defRPr sz="1200" b="1"/>
            </a:lvl4pPr>
            <a:lvl5pPr marL="1371371" indent="0">
              <a:buNone/>
              <a:defRPr sz="1200" b="1"/>
            </a:lvl5pPr>
            <a:lvl6pPr marL="1714215" indent="0">
              <a:buNone/>
              <a:defRPr sz="1200" b="1"/>
            </a:lvl6pPr>
            <a:lvl7pPr marL="2057057" indent="0">
              <a:buNone/>
              <a:defRPr sz="1200" b="1"/>
            </a:lvl7pPr>
            <a:lvl8pPr marL="2399900" indent="0">
              <a:buNone/>
              <a:defRPr sz="1200" b="1"/>
            </a:lvl8pPr>
            <a:lvl9pPr marL="2742743"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799" b="1"/>
            </a:lvl1pPr>
            <a:lvl2pPr marL="342843" indent="0">
              <a:buNone/>
              <a:defRPr sz="1500" b="1"/>
            </a:lvl2pPr>
            <a:lvl3pPr marL="685685" indent="0">
              <a:buNone/>
              <a:defRPr sz="1400" b="1"/>
            </a:lvl3pPr>
            <a:lvl4pPr marL="1028528" indent="0">
              <a:buNone/>
              <a:defRPr sz="1200" b="1"/>
            </a:lvl4pPr>
            <a:lvl5pPr marL="1371371" indent="0">
              <a:buNone/>
              <a:defRPr sz="1200" b="1"/>
            </a:lvl5pPr>
            <a:lvl6pPr marL="1714215" indent="0">
              <a:buNone/>
              <a:defRPr sz="1200" b="1"/>
            </a:lvl6pPr>
            <a:lvl7pPr marL="2057057" indent="0">
              <a:buNone/>
              <a:defRPr sz="1200" b="1"/>
            </a:lvl7pPr>
            <a:lvl8pPr marL="2399900" indent="0">
              <a:buNone/>
              <a:defRPr sz="1200" b="1"/>
            </a:lvl8pPr>
            <a:lvl9pPr marL="2742743"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BBFB488-F93E-4A51-8B21-C522DD50A349}" type="datetime1">
              <a:rPr lang="en-GB" smtClean="0"/>
              <a:t>20/03/2026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0C262CF-5CC9-4929-99CD-9F101191856B}" type="slidenum">
              <a:rPr lang="en-GB" smtClean="0"/>
              <a:t>‹#›</a:t>
            </a:fld>
            <a:endParaRPr lang="en-GB"/>
          </a:p>
        </p:txBody>
      </p:sp>
      <p:sp>
        <p:nvSpPr>
          <p:cNvPr id="11" name="矩形 10"/>
          <p:cNvSpPr/>
          <p:nvPr userDrawn="1"/>
        </p:nvSpPr>
        <p:spPr>
          <a:xfrm>
            <a:off x="6845542" y="4768400"/>
            <a:ext cx="966086" cy="230761"/>
          </a:xfrm>
          <a:prstGeom prst="rect">
            <a:avLst/>
          </a:prstGeom>
        </p:spPr>
        <p:txBody>
          <a:bodyPr wrap="square">
            <a:spAutoFit/>
          </a:bodyPr>
          <a:lstStyle/>
          <a:p>
            <a:pPr defTabSz="914126"/>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126"/>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126"/>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126"/>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126"/>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126"/>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126"/>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126"/>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126"/>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088773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78195" y="-2"/>
            <a:ext cx="6387612" cy="728479"/>
          </a:xfrm>
        </p:spPr>
        <p:txBody>
          <a:bodyPr>
            <a:normAutofit/>
          </a:bodyPr>
          <a:lstStyle>
            <a:lvl1pPr algn="ctr">
              <a:defRPr sz="2999"/>
            </a:lvl1pPr>
          </a:lstStyle>
          <a:p>
            <a:r>
              <a:rPr lang="en-US"/>
              <a:t>Click to edit Master title style</a:t>
            </a:r>
            <a:endParaRPr lang="en-GB"/>
          </a:p>
        </p:txBody>
      </p:sp>
    </p:spTree>
    <p:extLst>
      <p:ext uri="{BB962C8B-B14F-4D97-AF65-F5344CB8AC3E}">
        <p14:creationId xmlns:p14="http://schemas.microsoft.com/office/powerpoint/2010/main" val="2490909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288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342901"/>
            <a:ext cx="2949178" cy="1200150"/>
          </a:xfrm>
        </p:spPr>
        <p:txBody>
          <a:bodyPr anchor="b"/>
          <a:lstStyle>
            <a:lvl1pPr>
              <a:defRPr sz="2399"/>
            </a:lvl1pPr>
          </a:lstStyle>
          <a:p>
            <a:r>
              <a:rPr lang="en-US"/>
              <a:t>Click to edit Master title style</a:t>
            </a:r>
            <a:endParaRPr lang="en-GB"/>
          </a:p>
        </p:txBody>
      </p:sp>
      <p:sp>
        <p:nvSpPr>
          <p:cNvPr id="3" name="Content Placeholder 2"/>
          <p:cNvSpPr>
            <a:spLocks noGrp="1"/>
          </p:cNvSpPr>
          <p:nvPr>
            <p:ph idx="1"/>
          </p:nvPr>
        </p:nvSpPr>
        <p:spPr>
          <a:xfrm>
            <a:off x="3887391" y="740570"/>
            <a:ext cx="4629150" cy="3655218"/>
          </a:xfrm>
        </p:spPr>
        <p:txBody>
          <a:bodyPr/>
          <a:lstStyle>
            <a:lvl1pPr>
              <a:defRPr sz="2399"/>
            </a:lvl1pPr>
            <a:lvl2pPr>
              <a:defRPr sz="2099"/>
            </a:lvl2pPr>
            <a:lvl3pPr>
              <a:defRPr sz="1799"/>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2" y="1543050"/>
            <a:ext cx="2949178" cy="2858691"/>
          </a:xfrm>
        </p:spPr>
        <p:txBody>
          <a:bodyPr/>
          <a:lstStyle>
            <a:lvl1pPr marL="0" indent="0">
              <a:buNone/>
              <a:defRPr sz="1200"/>
            </a:lvl1pPr>
            <a:lvl2pPr marL="342843" indent="0">
              <a:buNone/>
              <a:defRPr sz="1100"/>
            </a:lvl2pPr>
            <a:lvl3pPr marL="685685" indent="0">
              <a:buNone/>
              <a:defRPr sz="900"/>
            </a:lvl3pPr>
            <a:lvl4pPr marL="1028528" indent="0">
              <a:buNone/>
              <a:defRPr sz="800"/>
            </a:lvl4pPr>
            <a:lvl5pPr marL="1371371" indent="0">
              <a:buNone/>
              <a:defRPr sz="800"/>
            </a:lvl5pPr>
            <a:lvl6pPr marL="1714215" indent="0">
              <a:buNone/>
              <a:defRPr sz="800"/>
            </a:lvl6pPr>
            <a:lvl7pPr marL="2057057" indent="0">
              <a:buNone/>
              <a:defRPr sz="800"/>
            </a:lvl7pPr>
            <a:lvl8pPr marL="2399900" indent="0">
              <a:buNone/>
              <a:defRPr sz="800"/>
            </a:lvl8pPr>
            <a:lvl9pPr marL="2742743"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7387AFEE-4AB3-4FB8-ABF0-6A817279A3B8}" type="datetime1">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C262CF-5CC9-4929-99CD-9F101191856B}" type="slidenum">
              <a:rPr lang="en-GB" smtClean="0"/>
              <a:t>‹#›</a:t>
            </a:fld>
            <a:endParaRPr lang="en-GB"/>
          </a:p>
        </p:txBody>
      </p:sp>
    </p:spTree>
    <p:extLst>
      <p:ext uri="{BB962C8B-B14F-4D97-AF65-F5344CB8AC3E}">
        <p14:creationId xmlns:p14="http://schemas.microsoft.com/office/powerpoint/2010/main" val="213693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2" y="342901"/>
            <a:ext cx="2949178" cy="1200150"/>
          </a:xfrm>
        </p:spPr>
        <p:txBody>
          <a:bodyPr anchor="b"/>
          <a:lstStyle>
            <a:lvl1pPr>
              <a:defRPr sz="2399"/>
            </a:lvl1pPr>
          </a:lstStyle>
          <a:p>
            <a:r>
              <a:rPr lang="en-US"/>
              <a:t>Click to edit Master title style</a:t>
            </a:r>
            <a:endParaRPr lang="en-GB"/>
          </a:p>
        </p:txBody>
      </p:sp>
      <p:sp>
        <p:nvSpPr>
          <p:cNvPr id="3" name="Picture Placeholder 2"/>
          <p:cNvSpPr>
            <a:spLocks noGrp="1"/>
          </p:cNvSpPr>
          <p:nvPr>
            <p:ph type="pic" idx="1"/>
          </p:nvPr>
        </p:nvSpPr>
        <p:spPr>
          <a:xfrm>
            <a:off x="3887391" y="740570"/>
            <a:ext cx="4629150" cy="3655218"/>
          </a:xfrm>
        </p:spPr>
        <p:txBody>
          <a:bodyPr/>
          <a:lstStyle>
            <a:lvl1pPr marL="0" indent="0">
              <a:buNone/>
              <a:defRPr sz="2399"/>
            </a:lvl1pPr>
            <a:lvl2pPr marL="342843" indent="0">
              <a:buNone/>
              <a:defRPr sz="2099"/>
            </a:lvl2pPr>
            <a:lvl3pPr marL="685685" indent="0">
              <a:buNone/>
              <a:defRPr sz="1799"/>
            </a:lvl3pPr>
            <a:lvl4pPr marL="1028528" indent="0">
              <a:buNone/>
              <a:defRPr sz="1500"/>
            </a:lvl4pPr>
            <a:lvl5pPr marL="1371371" indent="0">
              <a:buNone/>
              <a:defRPr sz="1500"/>
            </a:lvl5pPr>
            <a:lvl6pPr marL="1714215" indent="0">
              <a:buNone/>
              <a:defRPr sz="1500"/>
            </a:lvl6pPr>
            <a:lvl7pPr marL="2057057" indent="0">
              <a:buNone/>
              <a:defRPr sz="1500"/>
            </a:lvl7pPr>
            <a:lvl8pPr marL="2399900" indent="0">
              <a:buNone/>
              <a:defRPr sz="1500"/>
            </a:lvl8pPr>
            <a:lvl9pPr marL="2742743" indent="0">
              <a:buNone/>
              <a:defRPr sz="1500"/>
            </a:lvl9pPr>
          </a:lstStyle>
          <a:p>
            <a:endParaRPr lang="en-GB"/>
          </a:p>
        </p:txBody>
      </p:sp>
      <p:sp>
        <p:nvSpPr>
          <p:cNvPr id="4" name="Text Placeholder 3"/>
          <p:cNvSpPr>
            <a:spLocks noGrp="1"/>
          </p:cNvSpPr>
          <p:nvPr>
            <p:ph type="body" sz="half" idx="2"/>
          </p:nvPr>
        </p:nvSpPr>
        <p:spPr>
          <a:xfrm>
            <a:off x="629842" y="1543050"/>
            <a:ext cx="2949178" cy="2858691"/>
          </a:xfrm>
        </p:spPr>
        <p:txBody>
          <a:bodyPr/>
          <a:lstStyle>
            <a:lvl1pPr marL="0" indent="0">
              <a:buNone/>
              <a:defRPr sz="1200"/>
            </a:lvl1pPr>
            <a:lvl2pPr marL="342843" indent="0">
              <a:buNone/>
              <a:defRPr sz="1100"/>
            </a:lvl2pPr>
            <a:lvl3pPr marL="685685" indent="0">
              <a:buNone/>
              <a:defRPr sz="900"/>
            </a:lvl3pPr>
            <a:lvl4pPr marL="1028528" indent="0">
              <a:buNone/>
              <a:defRPr sz="800"/>
            </a:lvl4pPr>
            <a:lvl5pPr marL="1371371" indent="0">
              <a:buNone/>
              <a:defRPr sz="800"/>
            </a:lvl5pPr>
            <a:lvl6pPr marL="1714215" indent="0">
              <a:buNone/>
              <a:defRPr sz="800"/>
            </a:lvl6pPr>
            <a:lvl7pPr marL="2057057" indent="0">
              <a:buNone/>
              <a:defRPr sz="800"/>
            </a:lvl7pPr>
            <a:lvl8pPr marL="2399900" indent="0">
              <a:buNone/>
              <a:defRPr sz="800"/>
            </a:lvl8pPr>
            <a:lvl9pPr marL="2742743"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F8DD4109-E882-4A0B-B28E-A5E9B463A935}" type="datetime1">
              <a:rPr lang="en-GB" smtClean="0"/>
              <a:t>20/03/2026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0C262CF-5CC9-4929-99CD-9F101191856B}" type="slidenum">
              <a:rPr lang="en-GB" smtClean="0"/>
              <a:t>‹#›</a:t>
            </a:fld>
            <a:endParaRPr lang="en-GB"/>
          </a:p>
        </p:txBody>
      </p:sp>
    </p:spTree>
    <p:extLst>
      <p:ext uri="{BB962C8B-B14F-4D97-AF65-F5344CB8AC3E}">
        <p14:creationId xmlns:p14="http://schemas.microsoft.com/office/powerpoint/2010/main" val="1778404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13933E4-FB75-4D6E-80DC-3CAC02B17787}" type="datetime1">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C262CF-5CC9-4929-99CD-9F101191856B}" type="slidenum">
              <a:rPr lang="en-GB" smtClean="0"/>
              <a:t>‹#›</a:t>
            </a:fld>
            <a:endParaRPr lang="en-GB"/>
          </a:p>
        </p:txBody>
      </p:sp>
    </p:spTree>
    <p:extLst>
      <p:ext uri="{BB962C8B-B14F-4D97-AF65-F5344CB8AC3E}">
        <p14:creationId xmlns:p14="http://schemas.microsoft.com/office/powerpoint/2010/main" val="143726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4"/>
            <a:ext cx="1971675" cy="435887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273844"/>
            <a:ext cx="5800725" cy="435887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8F1BDEC-4CF6-4B33-8401-8DBCEC102F6C}" type="datetime1">
              <a:rPr lang="en-GB" smtClean="0"/>
              <a:t>20/03/2026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0C262CF-5CC9-4929-99CD-9F101191856B}" type="slidenum">
              <a:rPr lang="en-GB" smtClean="0"/>
              <a:t>‹#›</a:t>
            </a:fld>
            <a:endParaRPr lang="en-GB"/>
          </a:p>
        </p:txBody>
      </p:sp>
    </p:spTree>
    <p:extLst>
      <p:ext uri="{BB962C8B-B14F-4D97-AF65-F5344CB8AC3E}">
        <p14:creationId xmlns:p14="http://schemas.microsoft.com/office/powerpoint/2010/main" val="9268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部分二">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FF3CA01D-DEF0-4B6B-A8EC-1D3DBFF2F10F}"/>
              </a:ext>
            </a:extLst>
          </p:cNvPr>
          <p:cNvSpPr txBox="1"/>
          <p:nvPr userDrawn="1"/>
        </p:nvSpPr>
        <p:spPr>
          <a:xfrm>
            <a:off x="711731" y="27765"/>
            <a:ext cx="6185554" cy="461650"/>
          </a:xfrm>
          <a:prstGeom prst="rect">
            <a:avLst/>
          </a:prstGeom>
          <a:noFill/>
        </p:spPr>
        <p:txBody>
          <a:bodyPr wrap="square">
            <a:spAutoFit/>
          </a:bodyPr>
          <a:lstStyle/>
          <a:p>
            <a:r>
              <a:rPr lang="zh-CN" altLang="zh-CN" sz="2400" b="1" dirty="0">
                <a:solidFill>
                  <a:schemeClr val="bg1"/>
                </a:solidFill>
                <a:latin typeface="微软雅黑" panose="020B0503020204020204" pitchFamily="34" charset="-122"/>
                <a:ea typeface="微软雅黑" panose="020B0503020204020204" pitchFamily="34" charset="-122"/>
              </a:rPr>
              <a:t>二、</a:t>
            </a:r>
            <a:r>
              <a:rPr lang="zh-CN" altLang="en-US" sz="2400" b="1" dirty="0">
                <a:solidFill>
                  <a:schemeClr val="bg1"/>
                </a:solidFill>
                <a:latin typeface="微软雅黑" panose="020B0503020204020204" pitchFamily="34" charset="-122"/>
                <a:ea typeface="微软雅黑" panose="020B0503020204020204" pitchFamily="34" charset="-122"/>
              </a:rPr>
              <a:t>国家虚拟仿真实验教学课程建设的实践</a:t>
            </a:r>
          </a:p>
        </p:txBody>
      </p:sp>
    </p:spTree>
    <p:extLst>
      <p:ext uri="{BB962C8B-B14F-4D97-AF65-F5344CB8AC3E}">
        <p14:creationId xmlns:p14="http://schemas.microsoft.com/office/powerpoint/2010/main" val="2357288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2026/3/20</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lumMod val="95000"/>
              </a:schemeClr>
            </a:gs>
            <a:gs pos="100000">
              <a:schemeClr val="bg2"/>
            </a:gs>
          </a:gsLst>
          <a:lin ang="162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5"/>
            <a:ext cx="7886700" cy="994172"/>
          </a:xfrm>
          <a:prstGeom prst="rect">
            <a:avLst/>
          </a:prstGeom>
        </p:spPr>
        <p:txBody>
          <a:bodyPr vert="horz" lIns="68589" tIns="34295" rIns="68589" bIns="34295"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369220"/>
            <a:ext cx="7886700" cy="3263503"/>
          </a:xfrm>
          <a:prstGeom prst="rect">
            <a:avLst/>
          </a:prstGeom>
        </p:spPr>
        <p:txBody>
          <a:bodyPr vert="horz" lIns="68589" tIns="34295" rIns="68589" bIns="34295"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4767263"/>
            <a:ext cx="2057400" cy="273843"/>
          </a:xfrm>
          <a:prstGeom prst="rect">
            <a:avLst/>
          </a:prstGeom>
        </p:spPr>
        <p:txBody>
          <a:bodyPr vert="horz" lIns="68589" tIns="34295" rIns="68589" bIns="34295" rtlCol="0" anchor="ctr"/>
          <a:lstStyle>
            <a:lvl1pPr algn="l">
              <a:defRPr sz="900">
                <a:solidFill>
                  <a:schemeClr val="tx1">
                    <a:tint val="75000"/>
                  </a:schemeClr>
                </a:solidFill>
              </a:defRPr>
            </a:lvl1pPr>
          </a:lstStyle>
          <a:p>
            <a:fld id="{E2C234CB-ADBD-4865-ABCA-00FDCC1DFBBD}" type="datetime1">
              <a:rPr lang="en-GB" smtClean="0"/>
              <a:t>20/03/2026</a:t>
            </a:fld>
            <a:endParaRPr lang="en-GB"/>
          </a:p>
        </p:txBody>
      </p:sp>
      <p:sp>
        <p:nvSpPr>
          <p:cNvPr id="5" name="Footer Placeholder 4"/>
          <p:cNvSpPr>
            <a:spLocks noGrp="1"/>
          </p:cNvSpPr>
          <p:nvPr>
            <p:ph type="ftr" sz="quarter" idx="3"/>
          </p:nvPr>
        </p:nvSpPr>
        <p:spPr>
          <a:xfrm>
            <a:off x="3028950" y="4767263"/>
            <a:ext cx="3086100" cy="273843"/>
          </a:xfrm>
          <a:prstGeom prst="rect">
            <a:avLst/>
          </a:prstGeom>
        </p:spPr>
        <p:txBody>
          <a:bodyPr vert="horz" lIns="68589" tIns="34295" rIns="68589" bIns="34295"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1" y="4767263"/>
            <a:ext cx="2057400" cy="273843"/>
          </a:xfrm>
          <a:prstGeom prst="rect">
            <a:avLst/>
          </a:prstGeom>
        </p:spPr>
        <p:txBody>
          <a:bodyPr vert="horz" lIns="68589" tIns="34295" rIns="68589" bIns="34295" rtlCol="0" anchor="ctr"/>
          <a:lstStyle>
            <a:lvl1pPr algn="r">
              <a:defRPr sz="900">
                <a:solidFill>
                  <a:schemeClr val="tx1">
                    <a:tint val="75000"/>
                  </a:schemeClr>
                </a:solidFill>
              </a:defRPr>
            </a:lvl1pPr>
          </a:lstStyle>
          <a:p>
            <a:fld id="{70C262CF-5CC9-4929-99CD-9F101191856B}" type="slidenum">
              <a:rPr lang="en-GB" smtClean="0"/>
              <a:t>‹#›</a:t>
            </a:fld>
            <a:endParaRPr lang="en-GB"/>
          </a:p>
        </p:txBody>
      </p:sp>
      <p:pic>
        <p:nvPicPr>
          <p:cNvPr id="7" name="Picture 6" descr="C:\Users\Administrator\Desktop\45345.jpg"/>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42043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685685" rtl="0" eaLnBrk="1" latinLnBrk="0" hangingPunct="1">
        <a:lnSpc>
          <a:spcPct val="90000"/>
        </a:lnSpc>
        <a:spcBef>
          <a:spcPct val="0"/>
        </a:spcBef>
        <a:buNone/>
        <a:defRPr sz="3299" kern="1200">
          <a:solidFill>
            <a:schemeClr val="tx1"/>
          </a:solidFill>
          <a:latin typeface="+mj-lt"/>
          <a:ea typeface="+mj-ea"/>
          <a:cs typeface="+mj-cs"/>
        </a:defRPr>
      </a:lvl1pPr>
    </p:titleStyle>
    <p:bodyStyle>
      <a:lvl1pPr marL="171422" indent="-171422" algn="l" defTabSz="685685" rtl="0" eaLnBrk="1" latinLnBrk="0" hangingPunct="1">
        <a:lnSpc>
          <a:spcPct val="90000"/>
        </a:lnSpc>
        <a:spcBef>
          <a:spcPts val="750"/>
        </a:spcBef>
        <a:buFont typeface="Arial" panose="020B0604020202020204" pitchFamily="34" charset="0"/>
        <a:buChar char="•"/>
        <a:defRPr sz="2099" kern="1200">
          <a:solidFill>
            <a:schemeClr val="tx1"/>
          </a:solidFill>
          <a:latin typeface="+mn-lt"/>
          <a:ea typeface="+mn-ea"/>
          <a:cs typeface="+mn-cs"/>
        </a:defRPr>
      </a:lvl1pPr>
      <a:lvl2pPr marL="514265" indent="-171422" algn="l" defTabSz="685685" rtl="0" eaLnBrk="1" latinLnBrk="0" hangingPunct="1">
        <a:lnSpc>
          <a:spcPct val="90000"/>
        </a:lnSpc>
        <a:spcBef>
          <a:spcPts val="375"/>
        </a:spcBef>
        <a:buFont typeface="Arial" panose="020B0604020202020204" pitchFamily="34" charset="0"/>
        <a:buChar char="•"/>
        <a:defRPr sz="1799" kern="1200">
          <a:solidFill>
            <a:schemeClr val="tx1"/>
          </a:solidFill>
          <a:latin typeface="+mn-lt"/>
          <a:ea typeface="+mn-ea"/>
          <a:cs typeface="+mn-cs"/>
        </a:defRPr>
      </a:lvl2pPr>
      <a:lvl3pPr marL="857107" indent="-171422" algn="l" defTabSz="685685"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199950" indent="-171422" algn="l" defTabSz="68568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2793" indent="-171422" algn="l" defTabSz="68568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635" indent="-171422" algn="l" defTabSz="68568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478" indent="-171422" algn="l" defTabSz="68568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321" indent="-171422" algn="l" defTabSz="68568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164" indent="-171422" algn="l" defTabSz="68568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685" rtl="0" eaLnBrk="1" latinLnBrk="0" hangingPunct="1">
        <a:defRPr sz="1400" kern="1200">
          <a:solidFill>
            <a:schemeClr val="tx1"/>
          </a:solidFill>
          <a:latin typeface="+mn-lt"/>
          <a:ea typeface="+mn-ea"/>
          <a:cs typeface="+mn-cs"/>
        </a:defRPr>
      </a:lvl1pPr>
      <a:lvl2pPr marL="342843" algn="l" defTabSz="685685" rtl="0" eaLnBrk="1" latinLnBrk="0" hangingPunct="1">
        <a:defRPr sz="1400" kern="1200">
          <a:solidFill>
            <a:schemeClr val="tx1"/>
          </a:solidFill>
          <a:latin typeface="+mn-lt"/>
          <a:ea typeface="+mn-ea"/>
          <a:cs typeface="+mn-cs"/>
        </a:defRPr>
      </a:lvl2pPr>
      <a:lvl3pPr marL="685685" algn="l" defTabSz="685685" rtl="0" eaLnBrk="1" latinLnBrk="0" hangingPunct="1">
        <a:defRPr sz="1400" kern="1200">
          <a:solidFill>
            <a:schemeClr val="tx1"/>
          </a:solidFill>
          <a:latin typeface="+mn-lt"/>
          <a:ea typeface="+mn-ea"/>
          <a:cs typeface="+mn-cs"/>
        </a:defRPr>
      </a:lvl3pPr>
      <a:lvl4pPr marL="1028528" algn="l" defTabSz="685685" rtl="0" eaLnBrk="1" latinLnBrk="0" hangingPunct="1">
        <a:defRPr sz="1400" kern="1200">
          <a:solidFill>
            <a:schemeClr val="tx1"/>
          </a:solidFill>
          <a:latin typeface="+mn-lt"/>
          <a:ea typeface="+mn-ea"/>
          <a:cs typeface="+mn-cs"/>
        </a:defRPr>
      </a:lvl4pPr>
      <a:lvl5pPr marL="1371371" algn="l" defTabSz="685685" rtl="0" eaLnBrk="1" latinLnBrk="0" hangingPunct="1">
        <a:defRPr sz="1400" kern="1200">
          <a:solidFill>
            <a:schemeClr val="tx1"/>
          </a:solidFill>
          <a:latin typeface="+mn-lt"/>
          <a:ea typeface="+mn-ea"/>
          <a:cs typeface="+mn-cs"/>
        </a:defRPr>
      </a:lvl5pPr>
      <a:lvl6pPr marL="1714215" algn="l" defTabSz="685685" rtl="0" eaLnBrk="1" latinLnBrk="0" hangingPunct="1">
        <a:defRPr sz="1400" kern="1200">
          <a:solidFill>
            <a:schemeClr val="tx1"/>
          </a:solidFill>
          <a:latin typeface="+mn-lt"/>
          <a:ea typeface="+mn-ea"/>
          <a:cs typeface="+mn-cs"/>
        </a:defRPr>
      </a:lvl6pPr>
      <a:lvl7pPr marL="2057057" algn="l" defTabSz="685685" rtl="0" eaLnBrk="1" latinLnBrk="0" hangingPunct="1">
        <a:defRPr sz="1400" kern="1200">
          <a:solidFill>
            <a:schemeClr val="tx1"/>
          </a:solidFill>
          <a:latin typeface="+mn-lt"/>
          <a:ea typeface="+mn-ea"/>
          <a:cs typeface="+mn-cs"/>
        </a:defRPr>
      </a:lvl7pPr>
      <a:lvl8pPr marL="2399900" algn="l" defTabSz="685685" rtl="0" eaLnBrk="1" latinLnBrk="0" hangingPunct="1">
        <a:defRPr sz="1400" kern="1200">
          <a:solidFill>
            <a:schemeClr val="tx1"/>
          </a:solidFill>
          <a:latin typeface="+mn-lt"/>
          <a:ea typeface="+mn-ea"/>
          <a:cs typeface="+mn-cs"/>
        </a:defRPr>
      </a:lvl8pPr>
      <a:lvl9pPr marL="2742743" algn="l" defTabSz="68568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tags" Target="../tags/tag3.xml"/><Relationship Id="rId7" Type="http://schemas.openxmlformats.org/officeDocument/2006/relationships/image" Target="../media/image5.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jpeg"/><Relationship Id="rId5" Type="http://schemas.openxmlformats.org/officeDocument/2006/relationships/slideLayout" Target="../slideLayouts/slideLayout3.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9.xml"/><Relationship Id="rId5" Type="http://schemas.microsoft.com/office/2007/relationships/hdphoto" Target="../media/hdphoto1.wdp"/><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9.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9.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A_图片 1"/>
          <p:cNvPicPr>
            <a:picLocks noChangeAspect="1"/>
          </p:cNvPicPr>
          <p:nvPr>
            <p:custDataLst>
              <p:tags r:id="rId1"/>
            </p:custDataLst>
          </p:nvPr>
        </p:nvPicPr>
        <p:blipFill>
          <a:blip r:embed="rId6" cstate="print">
            <a:extLst>
              <a:ext uri="{28A0092B-C50C-407E-A947-70E740481C1C}">
                <a14:useLocalDpi xmlns:a14="http://schemas.microsoft.com/office/drawing/2010/main" val="0"/>
              </a:ext>
            </a:extLst>
          </a:blip>
          <a:stretch>
            <a:fillRect/>
          </a:stretch>
        </p:blipFill>
        <p:spPr>
          <a:xfrm>
            <a:off x="7668344" y="2571750"/>
            <a:ext cx="1080120" cy="1080120"/>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pic>
        <p:nvPicPr>
          <p:cNvPr id="7" name="PA_图片 2"/>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6018979" y="3251813"/>
            <a:ext cx="1357623" cy="1357623"/>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pic>
        <p:nvPicPr>
          <p:cNvPr id="8" name="PA_图片 7"/>
          <p:cNvPicPr>
            <a:picLocks noChangeAspect="1"/>
          </p:cNvPicPr>
          <p:nvPr>
            <p:custDataLst>
              <p:tags r:id="rId3"/>
            </p:custDataLst>
          </p:nvPr>
        </p:nvPicPr>
        <p:blipFill>
          <a:blip r:embed="rId8">
            <a:extLst>
              <a:ext uri="{28A0092B-C50C-407E-A947-70E740481C1C}">
                <a14:useLocalDpi xmlns:a14="http://schemas.microsoft.com/office/drawing/2010/main" val="0"/>
              </a:ext>
            </a:extLst>
          </a:blip>
          <a:stretch>
            <a:fillRect/>
          </a:stretch>
        </p:blipFill>
        <p:spPr>
          <a:xfrm>
            <a:off x="3707904" y="3508374"/>
            <a:ext cx="1635126" cy="1635126"/>
          </a:xfrm>
          <a:prstGeom prst="ellipse">
            <a:avLst/>
          </a:prstGeom>
          <a:ln w="63500">
            <a:gradFill flip="none" rotWithShape="1">
              <a:gsLst>
                <a:gs pos="52000">
                  <a:srgbClr val="FFFFFF">
                    <a:lumMod val="85000"/>
                  </a:srgbClr>
                </a:gs>
                <a:gs pos="0">
                  <a:srgbClr val="FFFFFF"/>
                </a:gs>
                <a:gs pos="100000">
                  <a:srgbClr val="FFFFFF"/>
                </a:gs>
              </a:gsLst>
              <a:path path="circle">
                <a:fillToRect l="100000" t="100000"/>
              </a:path>
              <a:tileRect r="-100000" b="-100000"/>
            </a:gradFill>
          </a:ln>
          <a:effectLst>
            <a:outerShdw blurRad="50800" dist="38100" dir="2700000" algn="tl" rotWithShape="0">
              <a:prstClr val="black">
                <a:alpha val="40000"/>
              </a:prstClr>
            </a:outerShdw>
          </a:effectLst>
        </p:spPr>
      </p:pic>
      <p:sp>
        <p:nvSpPr>
          <p:cNvPr id="9" name="PA_矩形 10"/>
          <p:cNvSpPr/>
          <p:nvPr>
            <p:custDataLst>
              <p:tags r:id="rId4"/>
            </p:custDataLst>
          </p:nvPr>
        </p:nvSpPr>
        <p:spPr>
          <a:xfrm>
            <a:off x="640080" y="925017"/>
            <a:ext cx="7833361" cy="1005019"/>
          </a:xfrm>
          <a:prstGeom prst="rect">
            <a:avLst/>
          </a:prstGeom>
        </p:spPr>
        <p:txBody>
          <a:bodyPr wrap="square">
            <a:spAutoFit/>
          </a:bodyPr>
          <a:lstStyle/>
          <a:p>
            <a:pPr algn="ctr" defTabSz="913765">
              <a:lnSpc>
                <a:spcPct val="120000"/>
              </a:lnSpc>
              <a:defRPr/>
            </a:pPr>
            <a:r>
              <a:rPr lang="zh-CN" altLang="en-US" sz="5400" b="1" dirty="0">
                <a:ln>
                  <a:solidFill>
                    <a:srgbClr val="C9D6DE"/>
                  </a:solidFill>
                </a:ln>
                <a:solidFill>
                  <a:srgbClr val="FFFFFF"/>
                </a:solidFill>
                <a:latin typeface="+mn-ea"/>
                <a:sym typeface="Arial" panose="020B0604020202020204" pitchFamily="34" charset="0"/>
              </a:rPr>
              <a:t>项  目  管  理</a:t>
            </a:r>
          </a:p>
        </p:txBody>
      </p:sp>
      <p:sp>
        <p:nvSpPr>
          <p:cNvPr id="10" name="文本框 18"/>
          <p:cNvSpPr txBox="1"/>
          <p:nvPr/>
        </p:nvSpPr>
        <p:spPr>
          <a:xfrm>
            <a:off x="1278851" y="2064795"/>
            <a:ext cx="6493231" cy="1308820"/>
          </a:xfrm>
          <a:prstGeom prst="rect">
            <a:avLst/>
          </a:prstGeom>
          <a:noFill/>
        </p:spPr>
        <p:txBody>
          <a:bodyPr wrap="square" rtlCol="0">
            <a:spAutoFit/>
          </a:bodyPr>
          <a:lstStyle/>
          <a:p>
            <a:pPr algn="ctr">
              <a:lnSpc>
                <a:spcPct val="150000"/>
              </a:lnSpc>
            </a:pPr>
            <a:r>
              <a:rPr lang="zh-CN" altLang="en-US" sz="2800" b="1" dirty="0">
                <a:solidFill>
                  <a:schemeClr val="bg1">
                    <a:lumMod val="95000"/>
                  </a:schemeClr>
                </a:solidFill>
                <a:latin typeface="+mn-ea"/>
              </a:rPr>
              <a:t>基于挣值法的项目动态成本与进度管理虚拟仿真实验</a:t>
            </a:r>
          </a:p>
        </p:txBody>
      </p:sp>
    </p:spTree>
  </p:cSld>
  <p:clrMapOvr>
    <a:masterClrMapping/>
  </p:clrMapOvr>
  <p:transition spd="slow" advClick="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5"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ppt_w</p:attrName>
                                        </p:attrNameLst>
                                      </p:cBhvr>
                                      <p:tavLst>
                                        <p:tav tm="0" fmla="#ppt_w*sin(2.5*pi*$)">
                                          <p:val>
                                            <p:fltVal val="0"/>
                                          </p:val>
                                        </p:tav>
                                        <p:tav tm="100000">
                                          <p:val>
                                            <p:fltVal val="1"/>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childTnLst>
                                </p:cTn>
                              </p:par>
                              <p:par>
                                <p:cTn id="16" presetID="45" presetClass="entr" presetSubtype="0" fill="hold"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ppt_w</p:attrName>
                                        </p:attrNameLst>
                                      </p:cBhvr>
                                      <p:tavLst>
                                        <p:tav tm="0" fmla="#ppt_w*sin(2.5*pi*$)">
                                          <p:val>
                                            <p:fltVal val="0"/>
                                          </p:val>
                                        </p:tav>
                                        <p:tav tm="100000">
                                          <p:val>
                                            <p:fltVal val="1"/>
                                          </p:val>
                                        </p:tav>
                                      </p:tavLst>
                                    </p:anim>
                                    <p:anim calcmode="lin" valueType="num">
                                      <p:cBhvr>
                                        <p:cTn id="20" dur="1000" fill="hold"/>
                                        <p:tgtEl>
                                          <p:spTgt spid="7"/>
                                        </p:tgtEl>
                                        <p:attrNameLst>
                                          <p:attrName>ppt_h</p:attrName>
                                        </p:attrNameLst>
                                      </p:cBhvr>
                                      <p:tavLst>
                                        <p:tav tm="0">
                                          <p:val>
                                            <p:strVal val="#ppt_h"/>
                                          </p:val>
                                        </p:tav>
                                        <p:tav tm="100000">
                                          <p:val>
                                            <p:strVal val="#ppt_h"/>
                                          </p:val>
                                        </p:tav>
                                      </p:tavLst>
                                    </p:anim>
                                  </p:childTnLst>
                                </p:cTn>
                              </p:par>
                              <p:par>
                                <p:cTn id="21" presetID="45" presetClass="entr" presetSubtype="0" fill="hold" nodeType="withEffect">
                                  <p:stCondLst>
                                    <p:cond delay="75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anim calcmode="lin" valueType="num">
                                      <p:cBhvr>
                                        <p:cTn id="24" dur="1000" fill="hold"/>
                                        <p:tgtEl>
                                          <p:spTgt spid="6"/>
                                        </p:tgtEl>
                                        <p:attrNameLst>
                                          <p:attrName>ppt_w</p:attrName>
                                        </p:attrNameLst>
                                      </p:cBhvr>
                                      <p:tavLst>
                                        <p:tav tm="0" fmla="#ppt_w*sin(2.5*pi*$)">
                                          <p:val>
                                            <p:fltVal val="0"/>
                                          </p:val>
                                        </p:tav>
                                        <p:tav tm="100000">
                                          <p:val>
                                            <p:fltVal val="1"/>
                                          </p:val>
                                        </p:tav>
                                      </p:tavLst>
                                    </p:anim>
                                    <p:anim calcmode="lin" valueType="num">
                                      <p:cBhvr>
                                        <p:cTn id="25" dur="1000" fill="hold"/>
                                        <p:tgtEl>
                                          <p:spTgt spid="6"/>
                                        </p:tgtEl>
                                        <p:attrNameLst>
                                          <p:attrName>ppt_h</p:attrName>
                                        </p:attrNameLst>
                                      </p:cBhvr>
                                      <p:tavLst>
                                        <p:tav tm="0">
                                          <p:val>
                                            <p:strVal val="#ppt_h"/>
                                          </p:val>
                                        </p:tav>
                                        <p:tav tm="100000">
                                          <p:val>
                                            <p:strVal val="#ppt_h"/>
                                          </p:val>
                                        </p:tav>
                                      </p:tavLst>
                                    </p:anim>
                                  </p:childTnLst>
                                </p:cTn>
                              </p:par>
                            </p:childTnLst>
                          </p:cTn>
                        </p:par>
                        <p:par>
                          <p:cTn id="26" fill="hold">
                            <p:stCondLst>
                              <p:cond delay="2750"/>
                            </p:stCondLst>
                            <p:childTnLst>
                              <p:par>
                                <p:cTn id="27" presetID="10" presetClass="entr" presetSubtype="0" fill="hold" grpId="0" nodeType="afterEffect">
                                  <p:stCondLst>
                                    <p:cond delay="0"/>
                                  </p:stCondLst>
                                  <p:iterate type="lt">
                                    <p:tmPct val="13000"/>
                                  </p:iterate>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1"/>
          <p:cNvSpPr>
            <a:spLocks noChangeShapeType="1"/>
          </p:cNvSpPr>
          <p:nvPr/>
        </p:nvSpPr>
        <p:spPr bwMode="auto">
          <a:xfrm>
            <a:off x="2103180" y="3089811"/>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52" name="Text Box 12"/>
          <p:cNvSpPr txBox="1">
            <a:spLocks noChangeArrowheads="1"/>
          </p:cNvSpPr>
          <p:nvPr/>
        </p:nvSpPr>
        <p:spPr bwMode="auto">
          <a:xfrm>
            <a:off x="3616965" y="2505036"/>
            <a:ext cx="227206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r>
              <a:rPr lang="zh-CN" altLang="en-US" sz="3200" b="1" dirty="0">
                <a:solidFill>
                  <a:schemeClr val="accent5"/>
                </a:solidFill>
                <a:latin typeface="+mj-ea"/>
                <a:ea typeface="+mj-ea"/>
              </a:rPr>
              <a:t>问题的提出             </a:t>
            </a:r>
          </a:p>
        </p:txBody>
      </p:sp>
      <p:grpSp>
        <p:nvGrpSpPr>
          <p:cNvPr id="3" name="组合 2"/>
          <p:cNvGrpSpPr/>
          <p:nvPr/>
        </p:nvGrpSpPr>
        <p:grpSpPr>
          <a:xfrm>
            <a:off x="4005020" y="905410"/>
            <a:ext cx="1478535" cy="1290637"/>
            <a:chOff x="4038599" y="1338262"/>
            <a:chExt cx="1478535" cy="1290637"/>
          </a:xfrm>
        </p:grpSpPr>
        <p:grpSp>
          <p:nvGrpSpPr>
            <p:cNvPr id="50" name="Group 3"/>
            <p:cNvGrpSpPr/>
            <p:nvPr/>
          </p:nvGrpSpPr>
          <p:grpSpPr bwMode="auto">
            <a:xfrm>
              <a:off x="4038599" y="1338262"/>
              <a:ext cx="1478535" cy="1290637"/>
              <a:chOff x="1110" y="2656"/>
              <a:chExt cx="1549" cy="1351"/>
            </a:xfrm>
          </p:grpSpPr>
          <p:sp>
            <p:nvSpPr>
              <p:cNvPr id="5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3" name="Text Box 13"/>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6600" b="1" dirty="0">
                  <a:solidFill>
                    <a:schemeClr val="bg1"/>
                  </a:solidFill>
                  <a:ea typeface="宋体" panose="02010600030101010101" pitchFamily="2" charset="-122"/>
                </a:rPr>
                <a:t>1</a:t>
              </a:r>
            </a:p>
          </p:txBody>
        </p:sp>
      </p:grpSp>
      <p:sp>
        <p:nvSpPr>
          <p:cNvPr id="13" name="圆角矩形 12"/>
          <p:cNvSpPr/>
          <p:nvPr/>
        </p:nvSpPr>
        <p:spPr>
          <a:xfrm>
            <a:off x="497331" y="3614883"/>
            <a:ext cx="2511122" cy="1080110"/>
          </a:xfrm>
          <a:prstGeom prst="roundRect">
            <a:avLst/>
          </a:prstGeom>
          <a:blipFill>
            <a:blip r:embed="rId2"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4" name="圆角矩形 13"/>
          <p:cNvSpPr/>
          <p:nvPr/>
        </p:nvSpPr>
        <p:spPr>
          <a:xfrm>
            <a:off x="3193179" y="3614883"/>
            <a:ext cx="2511122" cy="1080110"/>
          </a:xfrm>
          <a:prstGeom prst="roundRect">
            <a:avLst/>
          </a:prstGeom>
          <a:blipFill>
            <a:blip r:embed="rId3"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5" name="圆角矩形 14"/>
          <p:cNvSpPr/>
          <p:nvPr/>
        </p:nvSpPr>
        <p:spPr>
          <a:xfrm>
            <a:off x="5889026" y="3614883"/>
            <a:ext cx="2511122" cy="1080110"/>
          </a:xfrm>
          <a:prstGeom prst="roundRect">
            <a:avLst/>
          </a:prstGeom>
          <a:blipFill>
            <a:blip r:embed="rId4"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前导视频-一带一路.mp4">
            <a:hlinkClick r:id="" action="ppaction://media"/>
            <a:extLst>
              <a:ext uri="{FF2B5EF4-FFF2-40B4-BE49-F238E27FC236}">
                <a16:creationId xmlns:a16="http://schemas.microsoft.com/office/drawing/2014/main" id="{E28C6DAF-5A44-0A7B-5C87-4C08571D1C0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4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D2BBB0-5574-AD8B-12EE-EF1C613CA0CD}"/>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4F7B9026-36AD-42E4-B172-8D68F3A339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图片 3" descr="图片包含 图示&#10;&#10;AI 生成的内容可能不正确。">
            <a:extLst>
              <a:ext uri="{FF2B5EF4-FFF2-40B4-BE49-F238E27FC236}">
                <a16:creationId xmlns:a16="http://schemas.microsoft.com/office/drawing/2014/main" id="{E4EFA64D-955F-3498-6529-C6A4FBC1D495}"/>
              </a:ext>
            </a:extLst>
          </p:cNvPr>
          <p:cNvPicPr>
            <a:picLocks noChangeAspect="1"/>
          </p:cNvPicPr>
          <p:nvPr/>
        </p:nvPicPr>
        <p:blipFill>
          <a:blip r:embed="rId2">
            <a:extLst>
              <a:ext uri="{28A0092B-C50C-407E-A947-70E740481C1C}">
                <a14:useLocalDpi xmlns:a14="http://schemas.microsoft.com/office/drawing/2010/main" val="0"/>
              </a:ext>
            </a:extLst>
          </a:blip>
          <a:srcRect l="2139" r="2" b="2"/>
          <a:stretch>
            <a:fillRect/>
          </a:stretch>
        </p:blipFill>
        <p:spPr>
          <a:xfrm>
            <a:off x="3160645" y="128786"/>
            <a:ext cx="2844951" cy="4885923"/>
          </a:xfrm>
          <a:prstGeom prst="rect">
            <a:avLst/>
          </a:prstGeom>
        </p:spPr>
      </p:pic>
      <p:pic>
        <p:nvPicPr>
          <p:cNvPr id="10" name="图片 9" descr="蓝色的天空下立着广告牌子&#10;&#10;AI 生成的内容可能不正确。">
            <a:extLst>
              <a:ext uri="{FF2B5EF4-FFF2-40B4-BE49-F238E27FC236}">
                <a16:creationId xmlns:a16="http://schemas.microsoft.com/office/drawing/2014/main" id="{50696F21-A71C-86A7-3D59-CB0BF7EEFA15}"/>
              </a:ext>
            </a:extLst>
          </p:cNvPr>
          <p:cNvPicPr>
            <a:picLocks noChangeAspect="1"/>
          </p:cNvPicPr>
          <p:nvPr/>
        </p:nvPicPr>
        <p:blipFill>
          <a:blip r:embed="rId3">
            <a:extLst>
              <a:ext uri="{28A0092B-C50C-407E-A947-70E740481C1C}">
                <a14:useLocalDpi xmlns:a14="http://schemas.microsoft.com/office/drawing/2010/main" val="0"/>
              </a:ext>
            </a:extLst>
          </a:blip>
          <a:srcRect t="737" r="4" b="4"/>
          <a:stretch>
            <a:fillRect/>
          </a:stretch>
        </p:blipFill>
        <p:spPr>
          <a:xfrm>
            <a:off x="140874" y="128786"/>
            <a:ext cx="2867193" cy="4885923"/>
          </a:xfrm>
          <a:prstGeom prst="rect">
            <a:avLst/>
          </a:prstGeom>
        </p:spPr>
      </p:pic>
      <p:pic>
        <p:nvPicPr>
          <p:cNvPr id="6" name="图片 5" descr="公路上的汽车&#10;&#10;AI 生成的内容可能不正确。">
            <a:extLst>
              <a:ext uri="{FF2B5EF4-FFF2-40B4-BE49-F238E27FC236}">
                <a16:creationId xmlns:a16="http://schemas.microsoft.com/office/drawing/2014/main" id="{05E78D90-D1D1-2815-CFAF-F5D1EDA5CFF2}"/>
              </a:ext>
            </a:extLst>
          </p:cNvPr>
          <p:cNvPicPr>
            <a:picLocks noChangeAspect="1"/>
          </p:cNvPicPr>
          <p:nvPr/>
        </p:nvPicPr>
        <p:blipFill>
          <a:blip r:embed="rId4">
            <a:extLst>
              <a:ext uri="{28A0092B-C50C-407E-A947-70E740481C1C}">
                <a14:useLocalDpi xmlns:a14="http://schemas.microsoft.com/office/drawing/2010/main" val="0"/>
              </a:ext>
            </a:extLst>
          </a:blip>
          <a:srcRect l="739" r="2" b="2"/>
          <a:stretch>
            <a:fillRect/>
          </a:stretch>
        </p:blipFill>
        <p:spPr>
          <a:xfrm>
            <a:off x="6141024" y="128787"/>
            <a:ext cx="2849255" cy="4885923"/>
          </a:xfrm>
          <a:prstGeom prst="rect">
            <a:avLst/>
          </a:prstGeom>
        </p:spPr>
      </p:pic>
    </p:spTree>
    <p:extLst>
      <p:ext uri="{BB962C8B-B14F-4D97-AF65-F5344CB8AC3E}">
        <p14:creationId xmlns:p14="http://schemas.microsoft.com/office/powerpoint/2010/main" val="367432309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593F10-DDA3-DFD7-D41D-3DB0701E2CE9}"/>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55666830-9A19-4E01-8505-D6C7F9AC56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descr="建筑与房屋的城市空拍图&#10;&#10;AI 生成的内容可能不正确。">
            <a:extLst>
              <a:ext uri="{FF2B5EF4-FFF2-40B4-BE49-F238E27FC236}">
                <a16:creationId xmlns:a16="http://schemas.microsoft.com/office/drawing/2014/main" id="{A8D45D49-0EFD-8A7D-A2C9-CCAEB5BB82DC}"/>
              </a:ext>
            </a:extLst>
          </p:cNvPr>
          <p:cNvPicPr>
            <a:picLocks noChangeAspect="1"/>
          </p:cNvPicPr>
          <p:nvPr/>
        </p:nvPicPr>
        <p:blipFill>
          <a:blip r:embed="rId2">
            <a:extLst>
              <a:ext uri="{28A0092B-C50C-407E-A947-70E740481C1C}">
                <a14:useLocalDpi xmlns:a14="http://schemas.microsoft.com/office/drawing/2010/main" val="0"/>
              </a:ext>
            </a:extLst>
          </a:blip>
          <a:srcRect l="5808" r="5808"/>
          <a:stretch>
            <a:fillRect/>
          </a:stretch>
        </p:blipFill>
        <p:spPr>
          <a:xfrm>
            <a:off x="3082595" y="10"/>
            <a:ext cx="6061405" cy="5143490"/>
          </a:xfrm>
          <a:custGeom>
            <a:avLst/>
            <a:gdLst/>
            <a:ahLst/>
            <a:cxnLst/>
            <a:rect l="l" t="t" r="r" b="b"/>
            <a:pathLst>
              <a:path w="8081873" h="6858000">
                <a:moveTo>
                  <a:pt x="0" y="0"/>
                </a:moveTo>
                <a:lnTo>
                  <a:pt x="8081873" y="0"/>
                </a:lnTo>
                <a:lnTo>
                  <a:pt x="8081873" y="6858000"/>
                </a:lnTo>
                <a:lnTo>
                  <a:pt x="0" y="6858000"/>
                </a:lnTo>
                <a:lnTo>
                  <a:pt x="68897" y="6734633"/>
                </a:lnTo>
                <a:cubicBezTo>
                  <a:pt x="558802" y="5812845"/>
                  <a:pt x="848920" y="4668597"/>
                  <a:pt x="848920" y="3429000"/>
                </a:cubicBezTo>
                <a:cubicBezTo>
                  <a:pt x="848920" y="2189404"/>
                  <a:pt x="558802" y="1045156"/>
                  <a:pt x="68897" y="123368"/>
                </a:cubicBezTo>
                <a:close/>
              </a:path>
            </a:pathLst>
          </a:custGeom>
        </p:spPr>
      </p:pic>
      <p:sp useBgFill="1">
        <p:nvSpPr>
          <p:cNvPr id="51" name="Freeform: Shape 50">
            <a:extLst>
              <a:ext uri="{FF2B5EF4-FFF2-40B4-BE49-F238E27FC236}">
                <a16:creationId xmlns:a16="http://schemas.microsoft.com/office/drawing/2014/main" id="{AE9FC877-7FB6-4D22-9988-35420644E2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19285" cy="51435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chemeClr val="tx2">
                <a:lumMod val="10000"/>
                <a:lumOff val="90000"/>
              </a:schemeClr>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53" name="Freeform: Shape 52">
            <a:extLst>
              <a:ext uri="{FF2B5EF4-FFF2-40B4-BE49-F238E27FC236}">
                <a16:creationId xmlns:a16="http://schemas.microsoft.com/office/drawing/2014/main" id="{E41809D1-F12E-46BB-B804-5F209D325E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711665" cy="51435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文本框 17">
            <a:extLst>
              <a:ext uri="{FF2B5EF4-FFF2-40B4-BE49-F238E27FC236}">
                <a16:creationId xmlns:a16="http://schemas.microsoft.com/office/drawing/2014/main" id="{A1DFCAA0-DFAB-D030-2F85-2D483595966A}"/>
              </a:ext>
            </a:extLst>
          </p:cNvPr>
          <p:cNvSpPr txBox="1"/>
          <p:nvPr/>
        </p:nvSpPr>
        <p:spPr>
          <a:xfrm>
            <a:off x="358485" y="841772"/>
            <a:ext cx="3017520" cy="3716512"/>
          </a:xfrm>
          <a:prstGeom prst="rect">
            <a:avLst/>
          </a:prstGeom>
        </p:spPr>
        <p:txBody>
          <a:bodyPr vert="horz" lIns="91440" tIns="45720" rIns="91440" bIns="45720" rtlCol="0" anchor="b">
            <a:normAutofit/>
          </a:bodyPr>
          <a:lstStyle/>
          <a:p>
            <a:pPr algn="just" defTabSz="914400">
              <a:lnSpc>
                <a:spcPct val="150000"/>
              </a:lnSpc>
              <a:spcBef>
                <a:spcPct val="0"/>
              </a:spcBef>
              <a:spcAft>
                <a:spcPts val="600"/>
              </a:spcAft>
            </a:pPr>
            <a:r>
              <a:rPr lang="zh-CN" altLang="en-US" sz="1700" b="1" dirty="0">
                <a:latin typeface="+mn-ea"/>
                <a:cs typeface="+mj-cs"/>
              </a:rPr>
              <a:t>湖北省电力规划设计研究院</a:t>
            </a:r>
            <a:r>
              <a:rPr lang="zh-CN" altLang="en-US" sz="1700" dirty="0">
                <a:latin typeface="+mn-ea"/>
                <a:cs typeface="+mj-cs"/>
              </a:rPr>
              <a:t>积极响应国家“一带一路”的号召，</a:t>
            </a:r>
            <a:r>
              <a:rPr lang="en-US" altLang="zh-CN" sz="1700" dirty="0">
                <a:latin typeface="+mn-ea"/>
                <a:cs typeface="+mj-cs"/>
              </a:rPr>
              <a:t>2017</a:t>
            </a:r>
            <a:r>
              <a:rPr lang="zh-CN" altLang="en-US" sz="1700" dirty="0">
                <a:latin typeface="+mn-ea"/>
                <a:cs typeface="+mj-cs"/>
              </a:rPr>
              <a:t>年完成了孟加拉国诺瓦布甘杰重油电站项目，为孟加拉西北部提供稳定电力，有效缓解了当地电力供需矛盾。该项目获得</a:t>
            </a:r>
            <a:r>
              <a:rPr lang="zh-CN" altLang="en-US" sz="1700" b="1" dirty="0">
                <a:solidFill>
                  <a:srgbClr val="FF0000"/>
                </a:solidFill>
                <a:latin typeface="+mn-ea"/>
                <a:cs typeface="+mj-cs"/>
              </a:rPr>
              <a:t>中国电力规划协会</a:t>
            </a:r>
            <a:r>
              <a:rPr lang="en-US" altLang="zh-CN" sz="1700" b="1" dirty="0">
                <a:solidFill>
                  <a:srgbClr val="FF0000"/>
                </a:solidFill>
                <a:latin typeface="+mn-ea"/>
                <a:cs typeface="+mj-cs"/>
              </a:rPr>
              <a:t>2018</a:t>
            </a:r>
            <a:r>
              <a:rPr lang="zh-CN" altLang="en-US" sz="1700" b="1" dirty="0">
                <a:solidFill>
                  <a:srgbClr val="FF0000"/>
                </a:solidFill>
                <a:latin typeface="+mn-ea"/>
                <a:cs typeface="+mj-cs"/>
              </a:rPr>
              <a:t>年度电力行业境外发电工程优秀设计三等奖。</a:t>
            </a:r>
            <a:endParaRPr kumimoji="1" lang="en-US" altLang="zh-CN" sz="1700" b="1" dirty="0">
              <a:solidFill>
                <a:srgbClr val="FF0000"/>
              </a:solidFill>
              <a:latin typeface="+mn-ea"/>
              <a:cs typeface="+mj-cs"/>
            </a:endParaRPr>
          </a:p>
        </p:txBody>
      </p:sp>
      <p:sp>
        <p:nvSpPr>
          <p:cNvPr id="55" name="Rectangle 54">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301752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695982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任意多边形 55"/>
          <p:cNvSpPr/>
          <p:nvPr/>
        </p:nvSpPr>
        <p:spPr>
          <a:xfrm rot="16200000" flipH="1">
            <a:off x="6465944" y="664170"/>
            <a:ext cx="2470117" cy="2878411"/>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385" tIns="45692" rIns="91385" bIns="45692" rtlCol="0" anchor="ctr"/>
          <a:lstStyle/>
          <a:p>
            <a:pPr algn="ctr" defTabSz="685685"/>
            <a:endParaRPr lang="zh-CN" altLang="en-US" sz="1400">
              <a:solidFill>
                <a:srgbClr val="FFFFFF"/>
              </a:solidFill>
              <a:latin typeface="微软雅黑"/>
              <a:ea typeface="微软雅黑"/>
              <a:cs typeface="+mn-ea"/>
              <a:sym typeface="+mn-lt"/>
            </a:endParaRPr>
          </a:p>
        </p:txBody>
      </p:sp>
      <p:sp>
        <p:nvSpPr>
          <p:cNvPr id="57" name="矩形 13"/>
          <p:cNvSpPr>
            <a:spLocks noChangeArrowheads="1"/>
          </p:cNvSpPr>
          <p:nvPr/>
        </p:nvSpPr>
        <p:spPr bwMode="auto">
          <a:xfrm>
            <a:off x="6886188" y="2030209"/>
            <a:ext cx="2290513" cy="700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lIns="91385" tIns="45692" rIns="91385" bIns="45692">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defTabSz="685685">
              <a:lnSpc>
                <a:spcPct val="150000"/>
              </a:lnSpc>
              <a:spcBef>
                <a:spcPct val="0"/>
              </a:spcBef>
              <a:buClr>
                <a:srgbClr val="0A5064"/>
              </a:buClr>
              <a:buNone/>
            </a:pPr>
            <a:r>
              <a:rPr lang="zh-CN" altLang="en-US" sz="1400" dirty="0">
                <a:solidFill>
                  <a:srgbClr val="FFFFFF"/>
                </a:solidFill>
                <a:latin typeface="微软雅黑"/>
                <a:ea typeface="微软雅黑"/>
                <a:cs typeface="+mn-ea"/>
                <a:sym typeface="+mn-lt"/>
              </a:rPr>
              <a:t>孟加拉国诺瓦布甘杰重油电厂建设效果图</a:t>
            </a:r>
            <a:endParaRPr lang="en-US" altLang="zh-CN" sz="1400" dirty="0">
              <a:solidFill>
                <a:srgbClr val="FFFFFF"/>
              </a:solidFill>
              <a:latin typeface="微软雅黑"/>
              <a:ea typeface="微软雅黑"/>
              <a:cs typeface="+mn-ea"/>
              <a:sym typeface="+mn-lt"/>
            </a:endParaRPr>
          </a:p>
        </p:txBody>
      </p:sp>
      <p:pic>
        <p:nvPicPr>
          <p:cNvPr id="58" name="Picture 8" descr="cross platform.png"/>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366676" y="1070652"/>
            <a:ext cx="1297233" cy="808189"/>
          </a:xfrm>
          <a:prstGeom prst="rect">
            <a:avLst/>
          </a:prstGeom>
        </p:spPr>
      </p:pic>
      <p:sp>
        <p:nvSpPr>
          <p:cNvPr id="59" name="TextBox 15"/>
          <p:cNvSpPr txBox="1"/>
          <p:nvPr/>
        </p:nvSpPr>
        <p:spPr>
          <a:xfrm>
            <a:off x="2746177" y="3377501"/>
            <a:ext cx="6386060" cy="1199930"/>
          </a:xfrm>
          <a:prstGeom prst="rect">
            <a:avLst/>
          </a:prstGeom>
          <a:noFill/>
        </p:spPr>
        <p:txBody>
          <a:bodyPr wrap="square" lIns="91385" tIns="45692" rIns="91385" bIns="45692" rtlCol="0">
            <a:spAutoFit/>
          </a:bodyPr>
          <a:lstStyle/>
          <a:p>
            <a:pPr marL="285664" indent="-285664" defTabSz="685685">
              <a:lnSpc>
                <a:spcPct val="150000"/>
              </a:lnSpc>
              <a:buFont typeface="Arial" pitchFamily="34" charset="0"/>
              <a:buChar char="•"/>
            </a:pPr>
            <a:r>
              <a:rPr lang="zh-CN" altLang="en-US" sz="1600" dirty="0">
                <a:solidFill>
                  <a:srgbClr val="5C5C5C"/>
                </a:solidFill>
                <a:latin typeface="微软雅黑" pitchFamily="34" charset="-122"/>
                <a:ea typeface="微软雅黑" pitchFamily="34" charset="-122"/>
              </a:rPr>
              <a:t>以校企合作单位在孟加拉国诺瓦布甘杰承建的重油电厂主厂房建设土建项目为原型</a:t>
            </a:r>
            <a:endParaRPr lang="en-US" altLang="zh-CN" sz="1600" dirty="0">
              <a:solidFill>
                <a:srgbClr val="5C5C5C"/>
              </a:solidFill>
              <a:latin typeface="微软雅黑" pitchFamily="34" charset="-122"/>
              <a:ea typeface="微软雅黑" pitchFamily="34" charset="-122"/>
            </a:endParaRPr>
          </a:p>
          <a:p>
            <a:pPr marL="285664" indent="-285664" defTabSz="685685">
              <a:lnSpc>
                <a:spcPct val="150000"/>
              </a:lnSpc>
              <a:buFont typeface="Arial" pitchFamily="34" charset="0"/>
              <a:buChar char="•"/>
            </a:pPr>
            <a:r>
              <a:rPr lang="zh-CN" altLang="en-US" sz="1600" dirty="0">
                <a:solidFill>
                  <a:srgbClr val="5C5C5C"/>
                </a:solidFill>
                <a:latin typeface="微软雅黑" pitchFamily="34" charset="-122"/>
                <a:ea typeface="微软雅黑" pitchFamily="34" charset="-122"/>
              </a:rPr>
              <a:t>以真实数据和学术专家、技术专家的指导为设计基础</a:t>
            </a:r>
          </a:p>
        </p:txBody>
      </p:sp>
      <p:sp>
        <p:nvSpPr>
          <p:cNvPr id="60" name="任意多边形 59"/>
          <p:cNvSpPr/>
          <p:nvPr/>
        </p:nvSpPr>
        <p:spPr>
          <a:xfrm rot="5400000">
            <a:off x="777893" y="2561158"/>
            <a:ext cx="1181485" cy="2736039"/>
          </a:xfrm>
          <a:custGeom>
            <a:avLst/>
            <a:gdLst>
              <a:gd name="connsiteX0" fmla="*/ 0 w 1021607"/>
              <a:gd name="connsiteY0" fmla="*/ 1219907 h 1219907"/>
              <a:gd name="connsiteX1" fmla="*/ 0 w 1021607"/>
              <a:gd name="connsiteY1" fmla="*/ 116036 h 1219907"/>
              <a:gd name="connsiteX2" fmla="*/ 381631 w 1021607"/>
              <a:gd name="connsiteY2" fmla="*/ 116036 h 1219907"/>
              <a:gd name="connsiteX3" fmla="*/ 510804 w 1021607"/>
              <a:gd name="connsiteY3" fmla="*/ 0 h 1219907"/>
              <a:gd name="connsiteX4" fmla="*/ 639977 w 1021607"/>
              <a:gd name="connsiteY4" fmla="*/ 116036 h 1219907"/>
              <a:gd name="connsiteX5" fmla="*/ 1021607 w 1021607"/>
              <a:gd name="connsiteY5" fmla="*/ 116036 h 1219907"/>
              <a:gd name="connsiteX6" fmla="*/ 1021607 w 1021607"/>
              <a:gd name="connsiteY6" fmla="*/ 1219907 h 1219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21607" h="1219907">
                <a:moveTo>
                  <a:pt x="0" y="1219907"/>
                </a:moveTo>
                <a:lnTo>
                  <a:pt x="0" y="116036"/>
                </a:lnTo>
                <a:lnTo>
                  <a:pt x="381631" y="116036"/>
                </a:lnTo>
                <a:lnTo>
                  <a:pt x="510804" y="0"/>
                </a:lnTo>
                <a:lnTo>
                  <a:pt x="639977" y="116036"/>
                </a:lnTo>
                <a:lnTo>
                  <a:pt x="1021607" y="116036"/>
                </a:lnTo>
                <a:lnTo>
                  <a:pt x="1021607" y="121990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385" tIns="45692" rIns="91385" bIns="45692" rtlCol="0" anchor="ctr"/>
          <a:lstStyle/>
          <a:p>
            <a:pPr algn="ctr" defTabSz="685685"/>
            <a:endParaRPr lang="zh-CN" altLang="en-US" sz="1400">
              <a:solidFill>
                <a:srgbClr val="FFFFFF"/>
              </a:solidFill>
              <a:latin typeface="微软雅黑"/>
              <a:ea typeface="微软雅黑"/>
              <a:cs typeface="+mn-ea"/>
              <a:sym typeface="+mn-lt"/>
            </a:endParaRPr>
          </a:p>
        </p:txBody>
      </p:sp>
      <p:sp>
        <p:nvSpPr>
          <p:cNvPr id="61" name="矩形 13"/>
          <p:cNvSpPr>
            <a:spLocks noChangeArrowheads="1"/>
          </p:cNvSpPr>
          <p:nvPr/>
        </p:nvSpPr>
        <p:spPr bwMode="auto">
          <a:xfrm>
            <a:off x="620" y="3450361"/>
            <a:ext cx="2266649" cy="957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wrap="square" lIns="91385" tIns="45692" rIns="91385" bIns="45692">
            <a:spAutoFit/>
          </a:bodyPr>
          <a:lstStyle>
            <a:lvl1pPr>
              <a:lnSpc>
                <a:spcPct val="90000"/>
              </a:lnSpc>
              <a:spcBef>
                <a:spcPct val="3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ct val="3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ct val="3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ct val="3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defTabSz="685685">
              <a:lnSpc>
                <a:spcPct val="150000"/>
              </a:lnSpc>
              <a:spcBef>
                <a:spcPct val="0"/>
              </a:spcBef>
              <a:buClr>
                <a:srgbClr val="0A5064"/>
              </a:buClr>
              <a:buNone/>
            </a:pPr>
            <a:r>
              <a:rPr lang="zh-CN" altLang="en-US" sz="1999" b="1" dirty="0">
                <a:solidFill>
                  <a:srgbClr val="FFFFFF"/>
                </a:solidFill>
                <a:latin typeface="微软雅黑"/>
                <a:ea typeface="微软雅黑"/>
                <a:cs typeface="+mn-ea"/>
                <a:sym typeface="+mn-lt"/>
              </a:rPr>
              <a:t>案例源自现实</a:t>
            </a:r>
            <a:endParaRPr lang="en-US" altLang="zh-CN" sz="1999" b="1" dirty="0">
              <a:solidFill>
                <a:srgbClr val="FFFFFF"/>
              </a:solidFill>
              <a:latin typeface="微软雅黑"/>
              <a:ea typeface="微软雅黑"/>
              <a:cs typeface="+mn-ea"/>
              <a:sym typeface="+mn-lt"/>
            </a:endParaRPr>
          </a:p>
          <a:p>
            <a:pPr algn="ctr" defTabSz="685685">
              <a:lnSpc>
                <a:spcPct val="150000"/>
              </a:lnSpc>
              <a:spcBef>
                <a:spcPct val="0"/>
              </a:spcBef>
              <a:buClr>
                <a:srgbClr val="0A5064"/>
              </a:buClr>
              <a:buNone/>
            </a:pPr>
            <a:r>
              <a:rPr lang="zh-CN" altLang="en-US" sz="1999" b="1" dirty="0">
                <a:solidFill>
                  <a:srgbClr val="FFFFFF"/>
                </a:solidFill>
                <a:latin typeface="微软雅黑"/>
                <a:ea typeface="微软雅黑"/>
                <a:cs typeface="+mn-ea"/>
                <a:sym typeface="+mn-lt"/>
              </a:rPr>
              <a:t>请你做项目经理</a:t>
            </a:r>
            <a:endParaRPr lang="en-US" altLang="zh-CN" sz="1400" dirty="0">
              <a:solidFill>
                <a:srgbClr val="FFFFFF"/>
              </a:solidFill>
              <a:latin typeface="微软雅黑"/>
              <a:ea typeface="微软雅黑"/>
              <a:cs typeface="+mn-ea"/>
              <a:sym typeface="+mn-lt"/>
            </a:endParaRPr>
          </a:p>
        </p:txBody>
      </p:sp>
      <p:pic>
        <p:nvPicPr>
          <p:cNvPr id="62" name="图片 61"/>
          <p:cNvPicPr/>
          <p:nvPr/>
        </p:nvPicPr>
        <p:blipFill>
          <a:blip r:embed="rId4">
            <a:extLst>
              <a:ext uri="{BEBA8EAE-BF5A-486C-A8C5-ECC9F3942E4B}">
                <a14:imgProps xmlns:a14="http://schemas.microsoft.com/office/drawing/2010/main">
                  <a14:imgLayer r:embed="rId5">
                    <a14:imgEffect>
                      <a14:colorTemperature colorTemp="5300"/>
                    </a14:imgEffect>
                  </a14:imgLayer>
                </a14:imgProps>
              </a:ext>
            </a:extLst>
          </a:blip>
          <a:stretch>
            <a:fillRect/>
          </a:stretch>
        </p:blipFill>
        <p:spPr>
          <a:xfrm>
            <a:off x="619" y="868316"/>
            <a:ext cx="6885569" cy="2470117"/>
          </a:xfrm>
          <a:prstGeom prst="rect">
            <a:avLst/>
          </a:prstGeom>
        </p:spPr>
      </p:pic>
    </p:spTree>
    <p:extLst>
      <p:ext uri="{BB962C8B-B14F-4D97-AF65-F5344CB8AC3E}">
        <p14:creationId xmlns:p14="http://schemas.microsoft.com/office/powerpoint/2010/main" val="121986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250" fill="hold"/>
                                        <p:tgtEl>
                                          <p:spTgt spid="56"/>
                                        </p:tgtEl>
                                        <p:attrNameLst>
                                          <p:attrName>ppt_x</p:attrName>
                                        </p:attrNameLst>
                                      </p:cBhvr>
                                      <p:tavLst>
                                        <p:tav tm="0">
                                          <p:val>
                                            <p:strVal val="1+#ppt_w/2"/>
                                          </p:val>
                                        </p:tav>
                                        <p:tav tm="100000">
                                          <p:val>
                                            <p:strVal val="#ppt_x"/>
                                          </p:val>
                                        </p:tav>
                                      </p:tavLst>
                                    </p:anim>
                                    <p:anim calcmode="lin" valueType="num">
                                      <p:cBhvr additive="base">
                                        <p:cTn id="8" dur="25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10" presetClass="entr" presetSubtype="0"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250"/>
                                        <p:tgtEl>
                                          <p:spTgt spid="58"/>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ipe(up)">
                                      <p:cBhvr>
                                        <p:cTn id="16" dur="250"/>
                                        <p:tgtEl>
                                          <p:spTgt spid="57"/>
                                        </p:tgtEl>
                                      </p:cBhvr>
                                    </p:animEffect>
                                  </p:childTnLst>
                                </p:cTn>
                              </p:par>
                            </p:childTnLst>
                          </p:cTn>
                        </p:par>
                        <p:par>
                          <p:cTn id="17" fill="hold">
                            <p:stCondLst>
                              <p:cond delay="750"/>
                            </p:stCondLst>
                            <p:childTnLst>
                              <p:par>
                                <p:cTn id="18" presetID="22" presetClass="entr" presetSubtype="8"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wipe(left)">
                                      <p:cBhvr>
                                        <p:cTn id="20" dur="250"/>
                                        <p:tgtEl>
                                          <p:spTgt spid="60"/>
                                        </p:tgtEl>
                                      </p:cBhvr>
                                    </p:animEffect>
                                  </p:childTnLst>
                                </p:cTn>
                              </p:par>
                            </p:childTnLst>
                          </p:cTn>
                        </p:par>
                        <p:par>
                          <p:cTn id="21" fill="hold">
                            <p:stCondLst>
                              <p:cond delay="1000"/>
                            </p:stCondLst>
                            <p:childTnLst>
                              <p:par>
                                <p:cTn id="22" presetID="14" presetClass="entr" presetSubtype="1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randombar(horizontal)">
                                      <p:cBhvr>
                                        <p:cTn id="24" dur="250"/>
                                        <p:tgtEl>
                                          <p:spTgt spid="61"/>
                                        </p:tgtEl>
                                      </p:cBhvr>
                                    </p:animEffect>
                                  </p:childTnLst>
                                </p:cTn>
                              </p:par>
                            </p:childTnLst>
                          </p:cTn>
                        </p:par>
                        <p:par>
                          <p:cTn id="25" fill="hold">
                            <p:stCondLst>
                              <p:cond delay="1250"/>
                            </p:stCondLst>
                            <p:childTnLst>
                              <p:par>
                                <p:cTn id="26" presetID="10" presetClass="entr" presetSubtype="0" fill="hold" grpId="0" nodeType="after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7" grpId="0"/>
      <p:bldP spid="59" grpId="0"/>
      <p:bldP spid="60" grpId="0" animBg="1"/>
      <p:bldP spid="6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1"/>
          <p:cNvSpPr>
            <a:spLocks noChangeShapeType="1"/>
          </p:cNvSpPr>
          <p:nvPr/>
        </p:nvSpPr>
        <p:spPr bwMode="auto">
          <a:xfrm>
            <a:off x="2103180" y="3268229"/>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72C4"/>
              </a:solidFill>
              <a:effectLst/>
              <a:uLnTx/>
              <a:uFillTx/>
              <a:latin typeface="等线"/>
              <a:ea typeface="微软雅黑"/>
              <a:cs typeface="+mn-cs"/>
            </a:endParaRPr>
          </a:p>
        </p:txBody>
      </p:sp>
      <p:sp>
        <p:nvSpPr>
          <p:cNvPr id="52" name="Text Box 12"/>
          <p:cNvSpPr txBox="1">
            <a:spLocks noChangeArrowheads="1"/>
          </p:cNvSpPr>
          <p:nvPr/>
        </p:nvSpPr>
        <p:spPr bwMode="auto">
          <a:xfrm>
            <a:off x="3822149" y="2612883"/>
            <a:ext cx="182614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4472C4"/>
                </a:solidFill>
                <a:effectLst/>
                <a:uLnTx/>
                <a:uFillTx/>
                <a:latin typeface="微软雅黑"/>
                <a:ea typeface="微软雅黑"/>
                <a:cs typeface="+mn-cs"/>
              </a:rPr>
              <a:t>教学目标</a:t>
            </a:r>
            <a:endParaRPr kumimoji="0" lang="en-US" altLang="zh-CN" sz="3200" b="1" i="0" u="none" strike="noStrike" kern="1200" cap="none" spc="0" normalizeH="0" baseline="0" noProof="0" dirty="0">
              <a:ln>
                <a:noFill/>
              </a:ln>
              <a:solidFill>
                <a:srgbClr val="4472C4"/>
              </a:solidFill>
              <a:effectLst/>
              <a:uLnTx/>
              <a:uFillTx/>
              <a:latin typeface="微软雅黑"/>
              <a:ea typeface="微软雅黑"/>
              <a:cs typeface="+mn-cs"/>
            </a:endParaRPr>
          </a:p>
        </p:txBody>
      </p:sp>
      <p:grpSp>
        <p:nvGrpSpPr>
          <p:cNvPr id="3" name="组合 2"/>
          <p:cNvGrpSpPr/>
          <p:nvPr/>
        </p:nvGrpSpPr>
        <p:grpSpPr>
          <a:xfrm>
            <a:off x="4005020" y="1083828"/>
            <a:ext cx="1478535" cy="1290637"/>
            <a:chOff x="4038599" y="1338262"/>
            <a:chExt cx="1478535" cy="1290637"/>
          </a:xfrm>
        </p:grpSpPr>
        <p:grpSp>
          <p:nvGrpSpPr>
            <p:cNvPr id="50" name="Group 3"/>
            <p:cNvGrpSpPr/>
            <p:nvPr/>
          </p:nvGrpSpPr>
          <p:grpSpPr bwMode="auto">
            <a:xfrm>
              <a:off x="4038599" y="1338262"/>
              <a:ext cx="1478535" cy="1290637"/>
              <a:chOff x="1110" y="2656"/>
              <a:chExt cx="1549" cy="1351"/>
            </a:xfrm>
          </p:grpSpPr>
          <p:sp>
            <p:nvSpPr>
              <p:cNvPr id="5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53" name="Text Box 13"/>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a:ln>
                    <a:noFill/>
                  </a:ln>
                  <a:solidFill>
                    <a:prstClr val="white"/>
                  </a:solidFill>
                  <a:effectLst/>
                  <a:uLnTx/>
                  <a:uFillTx/>
                  <a:latin typeface="等线"/>
                  <a:ea typeface="宋体" panose="02010600030101010101" pitchFamily="2" charset="-122"/>
                  <a:cs typeface="+mn-cs"/>
                </a:rPr>
                <a:t>2</a:t>
              </a:r>
            </a:p>
          </p:txBody>
        </p:sp>
      </p:grpSp>
      <p:sp>
        <p:nvSpPr>
          <p:cNvPr id="13" name="Line 11"/>
          <p:cNvSpPr>
            <a:spLocks noChangeShapeType="1"/>
          </p:cNvSpPr>
          <p:nvPr/>
        </p:nvSpPr>
        <p:spPr bwMode="auto">
          <a:xfrm>
            <a:off x="2103180" y="3268230"/>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72C4"/>
              </a:solidFill>
              <a:effectLst/>
              <a:uLnTx/>
              <a:uFillTx/>
              <a:latin typeface="等线"/>
              <a:ea typeface="微软雅黑"/>
              <a:cs typeface="+mn-cs"/>
            </a:endParaRPr>
          </a:p>
        </p:txBody>
      </p:sp>
      <p:sp>
        <p:nvSpPr>
          <p:cNvPr id="14" name="圆角矩形 13"/>
          <p:cNvSpPr/>
          <p:nvPr/>
        </p:nvSpPr>
        <p:spPr>
          <a:xfrm>
            <a:off x="497331" y="3793302"/>
            <a:ext cx="2511122" cy="1080110"/>
          </a:xfrm>
          <a:prstGeom prst="roundRect">
            <a:avLst/>
          </a:prstGeom>
          <a:blipFill>
            <a:blip r:embed="rId2"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15" name="圆角矩形 14"/>
          <p:cNvSpPr/>
          <p:nvPr/>
        </p:nvSpPr>
        <p:spPr>
          <a:xfrm>
            <a:off x="3193179" y="3793302"/>
            <a:ext cx="2511122" cy="1080110"/>
          </a:xfrm>
          <a:prstGeom prst="roundRect">
            <a:avLst/>
          </a:prstGeom>
          <a:blipFill>
            <a:blip r:embed="rId3"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16" name="圆角矩形 15"/>
          <p:cNvSpPr/>
          <p:nvPr/>
        </p:nvSpPr>
        <p:spPr>
          <a:xfrm>
            <a:off x="5889026" y="3793302"/>
            <a:ext cx="2511122" cy="1080110"/>
          </a:xfrm>
          <a:prstGeom prst="roundRect">
            <a:avLst/>
          </a:prstGeom>
          <a:blipFill>
            <a:blip r:embed="rId4"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六边形 56"/>
          <p:cNvSpPr/>
          <p:nvPr/>
        </p:nvSpPr>
        <p:spPr>
          <a:xfrm>
            <a:off x="371244" y="1581469"/>
            <a:ext cx="2334266" cy="1980562"/>
          </a:xfrm>
          <a:prstGeom prst="hexagon">
            <a:avLst/>
          </a:prstGeom>
          <a:blipFill>
            <a:blip r:embed="rId3" cstate="screen">
              <a:extLst>
                <a:ext uri="{28A0092B-C50C-407E-A947-70E740481C1C}">
                  <a14:useLocalDpi xmlns:a14="http://schemas.microsoft.com/office/drawing/2010/main"/>
                </a:ext>
              </a:extLst>
            </a:blip>
            <a:stretch>
              <a:fillRect/>
            </a:stretch>
          </a:blipFill>
          <a:ln w="28575" cap="flat" cmpd="sng" algn="ctr">
            <a:noFill/>
            <a:prstDash val="solid"/>
          </a:ln>
          <a:effectLst/>
        </p:spPr>
        <p:txBody>
          <a:bodyPr rtlCol="0" anchor="ctr"/>
          <a:lstStyle/>
          <a:p>
            <a:pPr algn="ctr" defTabSz="914126">
              <a:defRPr/>
            </a:pPr>
            <a:endParaRPr lang="zh-CN" altLang="en-US" sz="1799" b="1" kern="0" dirty="0">
              <a:solidFill>
                <a:sysClr val="window" lastClr="FFFFFF"/>
              </a:solidFill>
              <a:cs typeface="+mn-ea"/>
              <a:sym typeface="+mn-lt"/>
            </a:endParaRPr>
          </a:p>
        </p:txBody>
      </p:sp>
      <p:sp>
        <p:nvSpPr>
          <p:cNvPr id="58" name="网chenying0907出品 57"/>
          <p:cNvSpPr/>
          <p:nvPr/>
        </p:nvSpPr>
        <p:spPr>
          <a:xfrm>
            <a:off x="1047429" y="2136903"/>
            <a:ext cx="905719" cy="953805"/>
          </a:xfrm>
          <a:prstGeom prst="rect">
            <a:avLst/>
          </a:prstGeom>
          <a:noFill/>
          <a:ln>
            <a:noFill/>
          </a:ln>
        </p:spPr>
        <p:txBody>
          <a:bodyPr wrap="none" lIns="91403" tIns="45702" rIns="91403" bIns="45702">
            <a:spAutoFit/>
          </a:bodyPr>
          <a:lstStyle/>
          <a:p>
            <a:r>
              <a:rPr lang="zh-CN" altLang="en-US" sz="2799" kern="0" dirty="0">
                <a:solidFill>
                  <a:schemeClr val="bg2">
                    <a:lumMod val="50000"/>
                  </a:schemeClr>
                </a:solidFill>
                <a:cs typeface="+mn-ea"/>
                <a:sym typeface="+mn-lt"/>
              </a:rPr>
              <a:t>教学</a:t>
            </a:r>
            <a:endParaRPr lang="en-US" altLang="zh-CN" sz="2799" kern="0" dirty="0">
              <a:solidFill>
                <a:schemeClr val="bg2">
                  <a:lumMod val="50000"/>
                </a:schemeClr>
              </a:solidFill>
              <a:cs typeface="+mn-ea"/>
              <a:sym typeface="+mn-lt"/>
            </a:endParaRPr>
          </a:p>
          <a:p>
            <a:r>
              <a:rPr lang="zh-CN" altLang="en-US" sz="2799" kern="0" dirty="0">
                <a:solidFill>
                  <a:schemeClr val="bg2">
                    <a:lumMod val="50000"/>
                  </a:schemeClr>
                </a:solidFill>
                <a:cs typeface="+mn-ea"/>
                <a:sym typeface="+mn-lt"/>
              </a:rPr>
              <a:t>目标</a:t>
            </a:r>
          </a:p>
        </p:txBody>
      </p:sp>
      <p:grpSp>
        <p:nvGrpSpPr>
          <p:cNvPr id="59" name="网chenying0907出品 58"/>
          <p:cNvGrpSpPr/>
          <p:nvPr/>
        </p:nvGrpSpPr>
        <p:grpSpPr>
          <a:xfrm>
            <a:off x="3026373" y="1656115"/>
            <a:ext cx="1001177" cy="863084"/>
            <a:chOff x="2885508" y="1226469"/>
            <a:chExt cx="1001486" cy="863350"/>
          </a:xfrm>
          <a:solidFill>
            <a:schemeClr val="accent3">
              <a:lumMod val="75000"/>
            </a:schemeClr>
          </a:solidFill>
        </p:grpSpPr>
        <p:sp>
          <p:nvSpPr>
            <p:cNvPr id="60" name="六边形 59"/>
            <p:cNvSpPr/>
            <p:nvPr/>
          </p:nvSpPr>
          <p:spPr>
            <a:xfrm>
              <a:off x="2885508" y="1226469"/>
              <a:ext cx="1001486" cy="863350"/>
            </a:xfrm>
            <a:prstGeom prst="hexagon">
              <a:avLst/>
            </a:prstGeom>
            <a:grpFill/>
            <a:ln w="28575" cap="flat" cmpd="sng" algn="ctr">
              <a:noFill/>
              <a:prstDash val="solid"/>
            </a:ln>
            <a:effectLst/>
          </p:spPr>
          <p:txBody>
            <a:bodyPr rtlCol="0" anchor="ctr"/>
            <a:lstStyle/>
            <a:p>
              <a:pPr algn="ctr" defTabSz="914126">
                <a:defRPr/>
              </a:pPr>
              <a:endParaRPr lang="zh-CN" altLang="en-US" sz="1799" b="1" kern="0">
                <a:solidFill>
                  <a:sysClr val="window" lastClr="FFFFFF"/>
                </a:solidFill>
                <a:cs typeface="+mn-ea"/>
                <a:sym typeface="+mn-lt"/>
              </a:endParaRPr>
            </a:p>
          </p:txBody>
        </p:sp>
        <p:sp>
          <p:nvSpPr>
            <p:cNvPr id="61" name="网chenying0907出品 60"/>
            <p:cNvSpPr/>
            <p:nvPr/>
          </p:nvSpPr>
          <p:spPr>
            <a:xfrm>
              <a:off x="3061305" y="1353344"/>
              <a:ext cx="646455" cy="646237"/>
            </a:xfrm>
            <a:prstGeom prst="rect">
              <a:avLst/>
            </a:prstGeom>
            <a:grpFill/>
            <a:ln>
              <a:noFill/>
            </a:ln>
          </p:spPr>
          <p:txBody>
            <a:bodyPr wrap="none" lIns="91403" tIns="45702" rIns="91403" bIns="45702">
              <a:spAutoFit/>
            </a:bodyPr>
            <a:lstStyle/>
            <a:p>
              <a:pPr defTabSz="914126">
                <a:defRPr/>
              </a:pPr>
              <a:r>
                <a:rPr lang="zh-CN" altLang="en-US" sz="1799" b="1" kern="0" dirty="0">
                  <a:solidFill>
                    <a:sysClr val="window" lastClr="FFFFFF"/>
                  </a:solidFill>
                  <a:cs typeface="+mn-ea"/>
                  <a:sym typeface="+mn-lt"/>
                </a:rPr>
                <a:t>素质</a:t>
              </a:r>
              <a:endParaRPr lang="en-US" altLang="zh-CN" sz="1799" b="1" kern="0" dirty="0">
                <a:solidFill>
                  <a:sysClr val="window" lastClr="FFFFFF"/>
                </a:solidFill>
                <a:cs typeface="+mn-ea"/>
                <a:sym typeface="+mn-lt"/>
              </a:endParaRPr>
            </a:p>
            <a:p>
              <a:pPr defTabSz="914126">
                <a:defRPr/>
              </a:pPr>
              <a:r>
                <a:rPr lang="zh-CN" altLang="en-US" sz="1799" b="1" kern="0" dirty="0">
                  <a:solidFill>
                    <a:sysClr val="window" lastClr="FFFFFF"/>
                  </a:solidFill>
                  <a:cs typeface="+mn-ea"/>
                  <a:sym typeface="+mn-lt"/>
                </a:rPr>
                <a:t>目标</a:t>
              </a:r>
            </a:p>
          </p:txBody>
        </p:sp>
      </p:grpSp>
      <p:grpSp>
        <p:nvGrpSpPr>
          <p:cNvPr id="62" name="网chenying0907出品 61"/>
          <p:cNvGrpSpPr/>
          <p:nvPr/>
        </p:nvGrpSpPr>
        <p:grpSpPr>
          <a:xfrm>
            <a:off x="3026372" y="2646035"/>
            <a:ext cx="1001177" cy="863084"/>
            <a:chOff x="2885508" y="2382231"/>
            <a:chExt cx="1001486" cy="863350"/>
          </a:xfrm>
          <a:solidFill>
            <a:srgbClr val="43BAB3"/>
          </a:solidFill>
        </p:grpSpPr>
        <p:sp>
          <p:nvSpPr>
            <p:cNvPr id="63" name="六边形 62"/>
            <p:cNvSpPr/>
            <p:nvPr/>
          </p:nvSpPr>
          <p:spPr>
            <a:xfrm>
              <a:off x="2885508" y="2382231"/>
              <a:ext cx="1001486" cy="863350"/>
            </a:xfrm>
            <a:prstGeom prst="hexagon">
              <a:avLst/>
            </a:prstGeom>
            <a:solidFill>
              <a:schemeClr val="accent3"/>
            </a:solidFill>
            <a:ln w="28575" cap="flat" cmpd="sng" algn="ctr">
              <a:noFill/>
              <a:prstDash val="solid"/>
            </a:ln>
            <a:effectLst/>
          </p:spPr>
          <p:txBody>
            <a:bodyPr rtlCol="0" anchor="ctr"/>
            <a:lstStyle/>
            <a:p>
              <a:pPr algn="ctr" defTabSz="914126">
                <a:defRPr/>
              </a:pPr>
              <a:endParaRPr lang="zh-CN" altLang="en-US" sz="1799" b="1" kern="0">
                <a:solidFill>
                  <a:sysClr val="window" lastClr="FFFFFF"/>
                </a:solidFill>
                <a:cs typeface="+mn-ea"/>
                <a:sym typeface="+mn-lt"/>
              </a:endParaRPr>
            </a:p>
          </p:txBody>
        </p:sp>
        <p:sp>
          <p:nvSpPr>
            <p:cNvPr id="64" name="网chenying0907出品 63"/>
            <p:cNvSpPr/>
            <p:nvPr/>
          </p:nvSpPr>
          <p:spPr>
            <a:xfrm>
              <a:off x="3063094" y="2514487"/>
              <a:ext cx="646313" cy="646323"/>
            </a:xfrm>
            <a:prstGeom prst="rect">
              <a:avLst/>
            </a:prstGeom>
            <a:solidFill>
              <a:schemeClr val="accent3"/>
            </a:solidFill>
            <a:ln>
              <a:noFill/>
            </a:ln>
          </p:spPr>
          <p:txBody>
            <a:bodyPr wrap="none" lIns="91403" tIns="45702" rIns="91403" bIns="45702">
              <a:spAutoFit/>
            </a:bodyPr>
            <a:lstStyle/>
            <a:p>
              <a:pPr defTabSz="914126">
                <a:defRPr/>
              </a:pPr>
              <a:r>
                <a:rPr lang="zh-CN" altLang="en-US" sz="1799" b="1" kern="0" dirty="0">
                  <a:solidFill>
                    <a:sysClr val="window" lastClr="FFFFFF"/>
                  </a:solidFill>
                  <a:cs typeface="+mn-ea"/>
                  <a:sym typeface="+mn-lt"/>
                </a:rPr>
                <a:t>能力</a:t>
              </a:r>
              <a:endParaRPr lang="en-US" altLang="zh-CN" sz="1799" b="1" kern="0" dirty="0">
                <a:solidFill>
                  <a:sysClr val="window" lastClr="FFFFFF"/>
                </a:solidFill>
                <a:cs typeface="+mn-ea"/>
                <a:sym typeface="+mn-lt"/>
              </a:endParaRPr>
            </a:p>
            <a:p>
              <a:pPr defTabSz="914126">
                <a:defRPr/>
              </a:pPr>
              <a:r>
                <a:rPr lang="zh-CN" altLang="en-US" sz="1799" b="1" kern="0" dirty="0">
                  <a:solidFill>
                    <a:sysClr val="window" lastClr="FFFFFF"/>
                  </a:solidFill>
                  <a:cs typeface="+mn-ea"/>
                  <a:sym typeface="+mn-lt"/>
                </a:rPr>
                <a:t>目标</a:t>
              </a:r>
            </a:p>
          </p:txBody>
        </p:sp>
      </p:grpSp>
      <p:sp>
        <p:nvSpPr>
          <p:cNvPr id="68" name="文本1"/>
          <p:cNvSpPr>
            <a:spLocks noChangeArrowheads="1"/>
          </p:cNvSpPr>
          <p:nvPr/>
        </p:nvSpPr>
        <p:spPr bwMode="gray">
          <a:xfrm>
            <a:off x="4307879" y="1684906"/>
            <a:ext cx="4228098" cy="705875"/>
          </a:xfrm>
          <a:prstGeom prst="roundRect">
            <a:avLst>
              <a:gd name="adj" fmla="val 11505"/>
            </a:avLst>
          </a:prstGeom>
          <a:solidFill>
            <a:srgbClr val="7F7F7F">
              <a:lumMod val="20000"/>
              <a:lumOff val="80000"/>
            </a:srgbClr>
          </a:solidFill>
          <a:ln w="28575" cap="flat" cmpd="sng" algn="ctr">
            <a:noFill/>
            <a:prstDash val="solid"/>
          </a:ln>
          <a:effectLst/>
        </p:spPr>
        <p:txBody>
          <a:bodyPr lIns="68568" tIns="34284" rIns="68568" bIns="3428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fontAlgn="base">
              <a:lnSpc>
                <a:spcPct val="150000"/>
              </a:lnSpc>
              <a:spcBef>
                <a:spcPct val="0"/>
              </a:spcBef>
              <a:spcAft>
                <a:spcPct val="0"/>
              </a:spcAft>
              <a:defRPr/>
            </a:pPr>
            <a:r>
              <a:rPr lang="en-US" altLang="zh-CN" sz="1100" dirty="0">
                <a:solidFill>
                  <a:schemeClr val="tx2">
                    <a:lumMod val="75000"/>
                  </a:schemeClr>
                </a:solidFill>
                <a:cs typeface="+mn-ea"/>
                <a:sym typeface="+mn-lt"/>
              </a:rPr>
              <a:t>1.</a:t>
            </a:r>
            <a:r>
              <a:rPr lang="zh-CN" altLang="en-US" sz="1100" dirty="0">
                <a:solidFill>
                  <a:schemeClr val="tx2">
                    <a:lumMod val="75000"/>
                  </a:schemeClr>
                </a:solidFill>
                <a:cs typeface="+mn-ea"/>
                <a:sym typeface="+mn-lt"/>
              </a:rPr>
              <a:t> 锻炼统筹全局、科学决策的项目管理思维</a:t>
            </a:r>
            <a:endParaRPr lang="en-US" altLang="zh-CN" sz="1100" dirty="0">
              <a:solidFill>
                <a:schemeClr val="tx2">
                  <a:lumMod val="75000"/>
                </a:schemeClr>
              </a:solidFill>
              <a:cs typeface="+mn-ea"/>
              <a:sym typeface="+mn-lt"/>
            </a:endParaRPr>
          </a:p>
          <a:p>
            <a:pPr defTabSz="914126" fontAlgn="base">
              <a:lnSpc>
                <a:spcPct val="150000"/>
              </a:lnSpc>
              <a:spcBef>
                <a:spcPct val="0"/>
              </a:spcBef>
              <a:spcAft>
                <a:spcPct val="0"/>
              </a:spcAft>
              <a:defRPr/>
            </a:pPr>
            <a:r>
              <a:rPr lang="en-US" altLang="zh-CN" sz="1100" dirty="0">
                <a:solidFill>
                  <a:schemeClr val="tx2">
                    <a:lumMod val="75000"/>
                  </a:schemeClr>
                </a:solidFill>
                <a:cs typeface="+mn-ea"/>
                <a:sym typeface="+mn-lt"/>
              </a:rPr>
              <a:t>2.</a:t>
            </a:r>
            <a:r>
              <a:rPr lang="zh-CN" altLang="en-US" sz="1100" dirty="0">
                <a:solidFill>
                  <a:schemeClr val="tx2">
                    <a:lumMod val="75000"/>
                  </a:schemeClr>
                </a:solidFill>
                <a:cs typeface="+mn-ea"/>
                <a:sym typeface="+mn-lt"/>
              </a:rPr>
              <a:t> 树立团队协作意识，提升沟通协调能力</a:t>
            </a:r>
            <a:endParaRPr lang="en-US" altLang="zh-CN" sz="1100" dirty="0">
              <a:solidFill>
                <a:schemeClr val="tx2">
                  <a:lumMod val="75000"/>
                </a:schemeClr>
              </a:solidFill>
              <a:cs typeface="+mn-ea"/>
              <a:sym typeface="+mn-lt"/>
            </a:endParaRPr>
          </a:p>
        </p:txBody>
      </p:sp>
      <p:sp>
        <p:nvSpPr>
          <p:cNvPr id="69" name="文本1"/>
          <p:cNvSpPr>
            <a:spLocks noChangeArrowheads="1"/>
          </p:cNvSpPr>
          <p:nvPr/>
        </p:nvSpPr>
        <p:spPr bwMode="gray">
          <a:xfrm>
            <a:off x="4307879" y="2737486"/>
            <a:ext cx="4228098" cy="706444"/>
          </a:xfrm>
          <a:prstGeom prst="roundRect">
            <a:avLst>
              <a:gd name="adj" fmla="val 11505"/>
            </a:avLst>
          </a:prstGeom>
          <a:solidFill>
            <a:srgbClr val="7F7F7F">
              <a:lumMod val="20000"/>
              <a:lumOff val="80000"/>
            </a:srgbClr>
          </a:solidFill>
          <a:ln w="28575" cap="flat" cmpd="sng" algn="ctr">
            <a:noFill/>
            <a:prstDash val="solid"/>
          </a:ln>
          <a:effectLst/>
        </p:spPr>
        <p:txBody>
          <a:bodyPr lIns="68568" tIns="34284" rIns="68568" bIns="3428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50000"/>
              </a:lnSpc>
              <a:spcBef>
                <a:spcPct val="0"/>
              </a:spcBef>
              <a:spcAft>
                <a:spcPct val="0"/>
              </a:spcAft>
              <a:defRPr/>
            </a:pPr>
            <a:r>
              <a:rPr lang="en-US" altLang="zh-CN" sz="1100" dirty="0">
                <a:solidFill>
                  <a:schemeClr val="tx2">
                    <a:lumMod val="75000"/>
                  </a:schemeClr>
                </a:solidFill>
                <a:cs typeface="+mn-ea"/>
                <a:sym typeface="+mn-lt"/>
              </a:rPr>
              <a:t>1.</a:t>
            </a:r>
            <a:r>
              <a:rPr lang="zh-CN" altLang="en-US" sz="1100" dirty="0">
                <a:solidFill>
                  <a:schemeClr val="tx2">
                    <a:lumMod val="75000"/>
                  </a:schemeClr>
                </a:solidFill>
                <a:cs typeface="+mn-ea"/>
                <a:sym typeface="+mn-lt"/>
              </a:rPr>
              <a:t> 能够运用挣值法诊断并分析项目偏差，制定纠偏措施</a:t>
            </a:r>
            <a:endParaRPr lang="en-US" altLang="zh-CN" sz="1100" dirty="0">
              <a:solidFill>
                <a:schemeClr val="tx2">
                  <a:lumMod val="75000"/>
                </a:schemeClr>
              </a:solidFill>
              <a:cs typeface="+mn-ea"/>
              <a:sym typeface="+mn-lt"/>
            </a:endParaRPr>
          </a:p>
          <a:p>
            <a:pPr fontAlgn="base">
              <a:lnSpc>
                <a:spcPct val="150000"/>
              </a:lnSpc>
              <a:spcBef>
                <a:spcPct val="0"/>
              </a:spcBef>
              <a:spcAft>
                <a:spcPct val="0"/>
              </a:spcAft>
              <a:defRPr/>
            </a:pPr>
            <a:r>
              <a:rPr lang="en-US" altLang="zh-CN" sz="1100" dirty="0">
                <a:solidFill>
                  <a:schemeClr val="tx2">
                    <a:lumMod val="75000"/>
                  </a:schemeClr>
                </a:solidFill>
                <a:cs typeface="+mn-ea"/>
                <a:sym typeface="+mn-lt"/>
              </a:rPr>
              <a:t>2.</a:t>
            </a:r>
            <a:r>
              <a:rPr lang="zh-CN" altLang="en-US" sz="1100" dirty="0">
                <a:solidFill>
                  <a:schemeClr val="tx2">
                    <a:lumMod val="75000"/>
                  </a:schemeClr>
                </a:solidFill>
                <a:cs typeface="+mn-ea"/>
                <a:sym typeface="+mn-lt"/>
              </a:rPr>
              <a:t> 具备制定项目成本与进度控制方案的能力</a:t>
            </a:r>
            <a:endParaRPr lang="zh-CN" altLang="zh-CN" sz="1100" dirty="0">
              <a:solidFill>
                <a:schemeClr val="tx2">
                  <a:lumMod val="75000"/>
                </a:schemeClr>
              </a:solidFill>
              <a:cs typeface="+mn-ea"/>
              <a:sym typeface="+mn-lt"/>
            </a:endParaRPr>
          </a:p>
        </p:txBody>
      </p:sp>
      <p:cxnSp>
        <p:nvCxnSpPr>
          <p:cNvPr id="46" name="直接连接符 45"/>
          <p:cNvCxnSpPr>
            <a:cxnSpLocks/>
          </p:cNvCxnSpPr>
          <p:nvPr/>
        </p:nvCxnSpPr>
        <p:spPr>
          <a:xfrm>
            <a:off x="2274010" y="3025387"/>
            <a:ext cx="817705" cy="763397"/>
          </a:xfrm>
          <a:prstGeom prst="line">
            <a:avLst/>
          </a:prstGeom>
          <a:noFill/>
          <a:ln w="12700" cap="flat" cmpd="sng" algn="ctr">
            <a:solidFill>
              <a:srgbClr val="7F7F7F">
                <a:lumMod val="75000"/>
              </a:srgbClr>
            </a:solidFill>
            <a:prstDash val="dash"/>
          </a:ln>
          <a:effectLst/>
        </p:spPr>
      </p:cxnSp>
      <p:cxnSp>
        <p:nvCxnSpPr>
          <p:cNvPr id="51" name="直接连接符 50"/>
          <p:cNvCxnSpPr>
            <a:cxnSpLocks/>
            <a:endCxn id="63" idx="3"/>
          </p:cNvCxnSpPr>
          <p:nvPr/>
        </p:nvCxnSpPr>
        <p:spPr>
          <a:xfrm>
            <a:off x="2473415" y="2725213"/>
            <a:ext cx="552957" cy="352364"/>
          </a:xfrm>
          <a:prstGeom prst="line">
            <a:avLst/>
          </a:prstGeom>
          <a:noFill/>
          <a:ln w="12700" cap="flat" cmpd="sng" algn="ctr">
            <a:solidFill>
              <a:srgbClr val="7F7F7F">
                <a:lumMod val="75000"/>
              </a:srgbClr>
            </a:solidFill>
            <a:prstDash val="dash"/>
          </a:ln>
          <a:effectLst/>
        </p:spPr>
      </p:cxnSp>
      <p:cxnSp>
        <p:nvCxnSpPr>
          <p:cNvPr id="55" name="直接连接符 54"/>
          <p:cNvCxnSpPr>
            <a:cxnSpLocks/>
            <a:endCxn id="60" idx="3"/>
          </p:cNvCxnSpPr>
          <p:nvPr/>
        </p:nvCxnSpPr>
        <p:spPr>
          <a:xfrm flipV="1">
            <a:off x="2441944" y="2087657"/>
            <a:ext cx="584429" cy="341418"/>
          </a:xfrm>
          <a:prstGeom prst="line">
            <a:avLst/>
          </a:prstGeom>
          <a:noFill/>
          <a:ln w="12700" cap="flat" cmpd="sng" algn="ctr">
            <a:solidFill>
              <a:srgbClr val="7F7F7F">
                <a:lumMod val="75000"/>
              </a:srgbClr>
            </a:solidFill>
            <a:prstDash val="dash"/>
          </a:ln>
          <a:effectLst/>
        </p:spPr>
      </p:cxnSp>
      <p:grpSp>
        <p:nvGrpSpPr>
          <p:cNvPr id="65" name="网chenying0907出品 64"/>
          <p:cNvGrpSpPr/>
          <p:nvPr/>
        </p:nvGrpSpPr>
        <p:grpSpPr>
          <a:xfrm>
            <a:off x="3026372" y="3666745"/>
            <a:ext cx="1001177" cy="863084"/>
            <a:chOff x="2885508" y="3537994"/>
            <a:chExt cx="1001486" cy="863350"/>
          </a:xfrm>
          <a:solidFill>
            <a:schemeClr val="accent1">
              <a:lumMod val="60000"/>
              <a:lumOff val="40000"/>
            </a:schemeClr>
          </a:solidFill>
        </p:grpSpPr>
        <p:sp>
          <p:nvSpPr>
            <p:cNvPr id="66" name="六边形 65"/>
            <p:cNvSpPr/>
            <p:nvPr/>
          </p:nvSpPr>
          <p:spPr>
            <a:xfrm>
              <a:off x="2885508" y="3537994"/>
              <a:ext cx="1001486" cy="863350"/>
            </a:xfrm>
            <a:prstGeom prst="hexagon">
              <a:avLst/>
            </a:prstGeom>
            <a:grpFill/>
            <a:ln w="28575" cap="flat" cmpd="sng" algn="ctr">
              <a:noFill/>
              <a:prstDash val="solid"/>
            </a:ln>
            <a:effectLst/>
          </p:spPr>
          <p:txBody>
            <a:bodyPr rtlCol="0" anchor="ctr"/>
            <a:lstStyle/>
            <a:p>
              <a:pPr algn="ctr" defTabSz="914126">
                <a:defRPr/>
              </a:pPr>
              <a:endParaRPr lang="zh-CN" altLang="en-US" sz="1799" b="1" kern="0">
                <a:solidFill>
                  <a:sysClr val="window" lastClr="FFFFFF"/>
                </a:solidFill>
                <a:cs typeface="+mn-ea"/>
                <a:sym typeface="+mn-lt"/>
              </a:endParaRPr>
            </a:p>
          </p:txBody>
        </p:sp>
        <p:sp>
          <p:nvSpPr>
            <p:cNvPr id="67" name="网chenying0907出品 66"/>
            <p:cNvSpPr/>
            <p:nvPr/>
          </p:nvSpPr>
          <p:spPr>
            <a:xfrm>
              <a:off x="3077054" y="3639344"/>
              <a:ext cx="646313" cy="646323"/>
            </a:xfrm>
            <a:prstGeom prst="rect">
              <a:avLst/>
            </a:prstGeom>
            <a:grpFill/>
            <a:ln>
              <a:noFill/>
            </a:ln>
          </p:spPr>
          <p:txBody>
            <a:bodyPr wrap="none" lIns="91403" tIns="45702" rIns="91403" bIns="45702">
              <a:spAutoFit/>
            </a:bodyPr>
            <a:lstStyle/>
            <a:p>
              <a:pPr defTabSz="914126">
                <a:defRPr/>
              </a:pPr>
              <a:r>
                <a:rPr lang="zh-CN" altLang="en-US" sz="1799" b="1" kern="0" dirty="0">
                  <a:solidFill>
                    <a:sysClr val="window" lastClr="FFFFFF"/>
                  </a:solidFill>
                  <a:cs typeface="+mn-ea"/>
                  <a:sym typeface="+mn-lt"/>
                </a:rPr>
                <a:t>知识</a:t>
              </a:r>
              <a:endParaRPr lang="en-US" altLang="zh-CN" sz="1799" b="1" kern="0" dirty="0">
                <a:solidFill>
                  <a:sysClr val="window" lastClr="FFFFFF"/>
                </a:solidFill>
                <a:cs typeface="+mn-ea"/>
                <a:sym typeface="+mn-lt"/>
              </a:endParaRPr>
            </a:p>
            <a:p>
              <a:pPr defTabSz="914126">
                <a:defRPr/>
              </a:pPr>
              <a:r>
                <a:rPr lang="zh-CN" altLang="en-US" sz="1799" b="1" kern="0" dirty="0">
                  <a:solidFill>
                    <a:sysClr val="window" lastClr="FFFFFF"/>
                  </a:solidFill>
                  <a:cs typeface="+mn-ea"/>
                  <a:sym typeface="+mn-lt"/>
                </a:rPr>
                <a:t>目标</a:t>
              </a:r>
            </a:p>
          </p:txBody>
        </p:sp>
      </p:grpSp>
      <p:sp>
        <p:nvSpPr>
          <p:cNvPr id="70" name="文本1"/>
          <p:cNvSpPr>
            <a:spLocks noChangeArrowheads="1"/>
          </p:cNvSpPr>
          <p:nvPr/>
        </p:nvSpPr>
        <p:spPr bwMode="gray">
          <a:xfrm>
            <a:off x="4307879" y="3721408"/>
            <a:ext cx="4228098" cy="727044"/>
          </a:xfrm>
          <a:prstGeom prst="roundRect">
            <a:avLst>
              <a:gd name="adj" fmla="val 11505"/>
            </a:avLst>
          </a:prstGeom>
          <a:solidFill>
            <a:srgbClr val="7F7F7F">
              <a:lumMod val="20000"/>
              <a:lumOff val="80000"/>
            </a:srgbClr>
          </a:solidFill>
          <a:ln w="28575" cap="flat" cmpd="sng" algn="ctr">
            <a:noFill/>
            <a:prstDash val="solid"/>
          </a:ln>
          <a:effectLst/>
        </p:spPr>
        <p:txBody>
          <a:bodyPr lIns="68568" tIns="34284" rIns="68568" bIns="3428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fontAlgn="base">
              <a:lnSpc>
                <a:spcPct val="150000"/>
              </a:lnSpc>
              <a:spcBef>
                <a:spcPct val="0"/>
              </a:spcBef>
              <a:spcAft>
                <a:spcPct val="0"/>
              </a:spcAft>
              <a:defRPr/>
            </a:pPr>
            <a:r>
              <a:rPr lang="en-US" altLang="zh-CN" sz="1100" dirty="0">
                <a:solidFill>
                  <a:schemeClr val="tx2">
                    <a:lumMod val="75000"/>
                  </a:schemeClr>
                </a:solidFill>
                <a:cs typeface="+mn-ea"/>
                <a:sym typeface="+mn-lt"/>
              </a:rPr>
              <a:t>1.</a:t>
            </a:r>
            <a:r>
              <a:rPr lang="zh-CN" altLang="en-US" sz="1100" dirty="0">
                <a:solidFill>
                  <a:schemeClr val="tx2">
                    <a:lumMod val="75000"/>
                  </a:schemeClr>
                </a:solidFill>
                <a:cs typeface="+mn-ea"/>
                <a:sym typeface="+mn-lt"/>
              </a:rPr>
              <a:t>能够讲述挣值法</a:t>
            </a:r>
            <a:r>
              <a:rPr lang="en-US" altLang="zh-CN" sz="1100" dirty="0">
                <a:solidFill>
                  <a:schemeClr val="tx2">
                    <a:lumMod val="75000"/>
                  </a:schemeClr>
                </a:solidFill>
                <a:cs typeface="+mn-ea"/>
                <a:sym typeface="+mn-lt"/>
              </a:rPr>
              <a:t>3</a:t>
            </a:r>
            <a:r>
              <a:rPr lang="zh-CN" altLang="en-US" sz="1100" dirty="0">
                <a:solidFill>
                  <a:schemeClr val="tx2">
                    <a:lumMod val="75000"/>
                  </a:schemeClr>
                </a:solidFill>
                <a:cs typeface="+mn-ea"/>
                <a:sym typeface="+mn-lt"/>
              </a:rPr>
              <a:t>个参数和</a:t>
            </a:r>
            <a:r>
              <a:rPr lang="en-US" altLang="zh-CN" sz="1100" dirty="0">
                <a:solidFill>
                  <a:schemeClr val="tx2">
                    <a:lumMod val="75000"/>
                  </a:schemeClr>
                </a:solidFill>
                <a:cs typeface="+mn-ea"/>
                <a:sym typeface="+mn-lt"/>
              </a:rPr>
              <a:t>4</a:t>
            </a:r>
            <a:r>
              <a:rPr lang="zh-CN" altLang="en-US" sz="1100" dirty="0">
                <a:solidFill>
                  <a:schemeClr val="tx2">
                    <a:lumMod val="75000"/>
                  </a:schemeClr>
                </a:solidFill>
                <a:cs typeface="+mn-ea"/>
                <a:sym typeface="+mn-lt"/>
              </a:rPr>
              <a:t>个指标的含义及算法</a:t>
            </a:r>
            <a:endParaRPr lang="en-US" altLang="zh-CN" sz="1100" dirty="0">
              <a:solidFill>
                <a:schemeClr val="tx2">
                  <a:lumMod val="75000"/>
                </a:schemeClr>
              </a:solidFill>
              <a:cs typeface="+mn-ea"/>
              <a:sym typeface="+mn-lt"/>
            </a:endParaRPr>
          </a:p>
          <a:p>
            <a:pPr defTabSz="914126" fontAlgn="base">
              <a:lnSpc>
                <a:spcPct val="150000"/>
              </a:lnSpc>
              <a:spcBef>
                <a:spcPct val="0"/>
              </a:spcBef>
              <a:spcAft>
                <a:spcPct val="0"/>
              </a:spcAft>
              <a:defRPr/>
            </a:pPr>
            <a:r>
              <a:rPr lang="en-US" altLang="zh-CN" sz="1100" dirty="0">
                <a:solidFill>
                  <a:schemeClr val="tx2">
                    <a:lumMod val="75000"/>
                  </a:schemeClr>
                </a:solidFill>
                <a:cs typeface="+mn-ea"/>
                <a:sym typeface="+mn-lt"/>
              </a:rPr>
              <a:t>2.</a:t>
            </a:r>
            <a:r>
              <a:rPr lang="zh-CN" altLang="en-US" sz="1100" dirty="0">
                <a:solidFill>
                  <a:schemeClr val="tx2">
                    <a:lumMod val="75000"/>
                  </a:schemeClr>
                </a:solidFill>
                <a:cs typeface="+mn-ea"/>
                <a:sym typeface="+mn-lt"/>
              </a:rPr>
              <a:t>能够理解成本与进度控制的原理及方法</a:t>
            </a:r>
            <a:endParaRPr lang="zh-CN" altLang="zh-CN" sz="1100" dirty="0">
              <a:solidFill>
                <a:schemeClr val="tx2">
                  <a:lumMod val="75000"/>
                </a:schemeClr>
              </a:solidFill>
              <a:cs typeface="+mn-ea"/>
              <a:sym typeface="+mn-lt"/>
            </a:endParaRPr>
          </a:p>
        </p:txBody>
      </p:sp>
      <p:pic>
        <p:nvPicPr>
          <p:cNvPr id="4098" name="Picture 2" descr="E:\0000000熊猫PPT\00001PNG素材\3D小人\044444.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07052" y="3049098"/>
            <a:ext cx="1680753" cy="1631858"/>
          </a:xfrm>
          <a:prstGeom prst="rect">
            <a:avLst/>
          </a:prstGeom>
          <a:noFill/>
          <a:extLst>
            <a:ext uri="{909E8E84-426E-40DD-AFC4-6F175D3DCCD1}">
              <a14:hiddenFill xmlns:a14="http://schemas.microsoft.com/office/drawing/2010/main">
                <a:solidFill>
                  <a:srgbClr val="FFFFFF"/>
                </a:solidFill>
              </a14:hiddenFill>
            </a:ext>
          </a:extLst>
        </p:spPr>
      </p:pic>
      <p:grpSp>
        <p:nvGrpSpPr>
          <p:cNvPr id="7" name="网chenying0907出品 58">
            <a:extLst>
              <a:ext uri="{FF2B5EF4-FFF2-40B4-BE49-F238E27FC236}">
                <a16:creationId xmlns:a16="http://schemas.microsoft.com/office/drawing/2014/main" id="{E444F8CA-4463-9E10-CD1C-423A585AA998}"/>
              </a:ext>
            </a:extLst>
          </p:cNvPr>
          <p:cNvGrpSpPr/>
          <p:nvPr/>
        </p:nvGrpSpPr>
        <p:grpSpPr>
          <a:xfrm>
            <a:off x="3026373" y="654386"/>
            <a:ext cx="1001177" cy="863084"/>
            <a:chOff x="2885508" y="1226469"/>
            <a:chExt cx="1001486" cy="863350"/>
          </a:xfrm>
          <a:solidFill>
            <a:schemeClr val="accent3">
              <a:lumMod val="50000"/>
            </a:schemeClr>
          </a:solidFill>
        </p:grpSpPr>
        <p:sp>
          <p:nvSpPr>
            <p:cNvPr id="8" name="六边形 7">
              <a:extLst>
                <a:ext uri="{FF2B5EF4-FFF2-40B4-BE49-F238E27FC236}">
                  <a16:creationId xmlns:a16="http://schemas.microsoft.com/office/drawing/2014/main" id="{D90D9F9A-3CDB-101B-7F64-4CB007D08636}"/>
                </a:ext>
              </a:extLst>
            </p:cNvPr>
            <p:cNvSpPr/>
            <p:nvPr/>
          </p:nvSpPr>
          <p:spPr>
            <a:xfrm>
              <a:off x="2885508" y="1226469"/>
              <a:ext cx="1001486" cy="863350"/>
            </a:xfrm>
            <a:prstGeom prst="hexagon">
              <a:avLst/>
            </a:prstGeom>
            <a:grpFill/>
            <a:ln w="28575" cap="flat" cmpd="sng" algn="ctr">
              <a:noFill/>
              <a:prstDash val="solid"/>
            </a:ln>
            <a:effectLst/>
          </p:spPr>
          <p:txBody>
            <a:bodyPr rtlCol="0" anchor="ctr"/>
            <a:lstStyle/>
            <a:p>
              <a:pPr algn="ctr" defTabSz="914126">
                <a:defRPr/>
              </a:pPr>
              <a:endParaRPr lang="zh-CN" altLang="en-US" sz="1799" b="1" kern="0" dirty="0">
                <a:solidFill>
                  <a:sysClr val="window" lastClr="FFFFFF"/>
                </a:solidFill>
                <a:cs typeface="+mn-ea"/>
                <a:sym typeface="+mn-lt"/>
              </a:endParaRPr>
            </a:p>
          </p:txBody>
        </p:sp>
        <p:sp>
          <p:nvSpPr>
            <p:cNvPr id="9" name="网chenying0907出品 60">
              <a:extLst>
                <a:ext uri="{FF2B5EF4-FFF2-40B4-BE49-F238E27FC236}">
                  <a16:creationId xmlns:a16="http://schemas.microsoft.com/office/drawing/2014/main" id="{BFB4324A-45A2-1138-C7C2-138DB6F74BFE}"/>
                </a:ext>
              </a:extLst>
            </p:cNvPr>
            <p:cNvSpPr/>
            <p:nvPr/>
          </p:nvSpPr>
          <p:spPr>
            <a:xfrm>
              <a:off x="3061305" y="1340640"/>
              <a:ext cx="646455" cy="646237"/>
            </a:xfrm>
            <a:prstGeom prst="rect">
              <a:avLst/>
            </a:prstGeom>
            <a:grpFill/>
            <a:ln>
              <a:noFill/>
            </a:ln>
          </p:spPr>
          <p:txBody>
            <a:bodyPr wrap="square" lIns="91403" tIns="45702" rIns="91403" bIns="45702">
              <a:spAutoFit/>
            </a:bodyPr>
            <a:lstStyle/>
            <a:p>
              <a:pPr defTabSz="914126">
                <a:defRPr/>
              </a:pPr>
              <a:r>
                <a:rPr lang="zh-CN" altLang="en-US" sz="1799" b="1" kern="0" dirty="0">
                  <a:solidFill>
                    <a:sysClr val="window" lastClr="FFFFFF"/>
                  </a:solidFill>
                  <a:cs typeface="+mn-ea"/>
                  <a:sym typeface="+mn-lt"/>
                </a:rPr>
                <a:t>价值</a:t>
              </a:r>
              <a:endParaRPr lang="en-US" altLang="zh-CN" sz="1799" b="1" kern="0" dirty="0">
                <a:solidFill>
                  <a:sysClr val="window" lastClr="FFFFFF"/>
                </a:solidFill>
                <a:cs typeface="+mn-ea"/>
                <a:sym typeface="+mn-lt"/>
              </a:endParaRPr>
            </a:p>
            <a:p>
              <a:pPr defTabSz="914126">
                <a:defRPr/>
              </a:pPr>
              <a:r>
                <a:rPr lang="zh-CN" altLang="en-US" sz="1799" b="1" kern="0" dirty="0">
                  <a:solidFill>
                    <a:sysClr val="window" lastClr="FFFFFF"/>
                  </a:solidFill>
                  <a:cs typeface="+mn-ea"/>
                  <a:sym typeface="+mn-lt"/>
                </a:rPr>
                <a:t>目标</a:t>
              </a:r>
            </a:p>
          </p:txBody>
        </p:sp>
      </p:grpSp>
      <p:sp>
        <p:nvSpPr>
          <p:cNvPr id="10" name="文本1">
            <a:extLst>
              <a:ext uri="{FF2B5EF4-FFF2-40B4-BE49-F238E27FC236}">
                <a16:creationId xmlns:a16="http://schemas.microsoft.com/office/drawing/2014/main" id="{860D23CF-6237-809A-3A5D-8AF7874E9930}"/>
              </a:ext>
            </a:extLst>
          </p:cNvPr>
          <p:cNvSpPr>
            <a:spLocks noChangeArrowheads="1"/>
          </p:cNvSpPr>
          <p:nvPr/>
        </p:nvSpPr>
        <p:spPr bwMode="gray">
          <a:xfrm>
            <a:off x="4307879" y="722406"/>
            <a:ext cx="4371887" cy="727044"/>
          </a:xfrm>
          <a:prstGeom prst="roundRect">
            <a:avLst>
              <a:gd name="adj" fmla="val 11505"/>
            </a:avLst>
          </a:prstGeom>
          <a:solidFill>
            <a:srgbClr val="7F7F7F">
              <a:lumMod val="20000"/>
              <a:lumOff val="80000"/>
            </a:srgbClr>
          </a:solidFill>
          <a:ln w="28575" cap="flat" cmpd="sng" algn="ctr">
            <a:noFill/>
            <a:prstDash val="solid"/>
          </a:ln>
          <a:effectLst/>
        </p:spPr>
        <p:txBody>
          <a:bodyPr lIns="68568" tIns="34284" rIns="68568" bIns="3428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4126" fontAlgn="base">
              <a:lnSpc>
                <a:spcPct val="150000"/>
              </a:lnSpc>
              <a:spcBef>
                <a:spcPct val="0"/>
              </a:spcBef>
              <a:spcAft>
                <a:spcPct val="0"/>
              </a:spcAft>
              <a:defRPr/>
            </a:pPr>
            <a:r>
              <a:rPr lang="en-US" altLang="zh-CN" sz="1100" dirty="0">
                <a:solidFill>
                  <a:schemeClr val="tx2">
                    <a:lumMod val="75000"/>
                  </a:schemeClr>
                </a:solidFill>
                <a:cs typeface="+mn-ea"/>
                <a:sym typeface="+mn-lt"/>
              </a:rPr>
              <a:t>1.</a:t>
            </a:r>
            <a:r>
              <a:rPr lang="zh-CN" altLang="en-US" sz="1100" dirty="0">
                <a:solidFill>
                  <a:schemeClr val="tx2">
                    <a:lumMod val="75000"/>
                  </a:schemeClr>
                </a:solidFill>
                <a:cs typeface="+mn-ea"/>
                <a:sym typeface="+mn-lt"/>
              </a:rPr>
              <a:t> 理解一带一路倡议，感悟中国的大国担当，树立家国情怀</a:t>
            </a:r>
            <a:endParaRPr lang="en-US" altLang="zh-CN" sz="1100" dirty="0">
              <a:solidFill>
                <a:schemeClr val="tx2">
                  <a:lumMod val="75000"/>
                </a:schemeClr>
              </a:solidFill>
              <a:cs typeface="+mn-ea"/>
              <a:sym typeface="+mn-lt"/>
            </a:endParaRPr>
          </a:p>
          <a:p>
            <a:pPr defTabSz="914126" fontAlgn="base">
              <a:lnSpc>
                <a:spcPct val="150000"/>
              </a:lnSpc>
              <a:spcBef>
                <a:spcPct val="0"/>
              </a:spcBef>
              <a:spcAft>
                <a:spcPct val="0"/>
              </a:spcAft>
              <a:defRPr/>
            </a:pPr>
            <a:r>
              <a:rPr lang="en-US" altLang="zh-CN" sz="1100" dirty="0">
                <a:solidFill>
                  <a:schemeClr val="tx2">
                    <a:lumMod val="75000"/>
                  </a:schemeClr>
                </a:solidFill>
                <a:cs typeface="+mn-ea"/>
                <a:sym typeface="+mn-lt"/>
              </a:rPr>
              <a:t>2.</a:t>
            </a:r>
            <a:r>
              <a:rPr lang="zh-CN" altLang="en-US" sz="1100" dirty="0">
                <a:solidFill>
                  <a:schemeClr val="tx2">
                    <a:lumMod val="75000"/>
                  </a:schemeClr>
                </a:solidFill>
                <a:cs typeface="+mn-ea"/>
                <a:sym typeface="+mn-lt"/>
              </a:rPr>
              <a:t> 体会对外援建项目中项目经理的担当与使命</a:t>
            </a:r>
            <a:endParaRPr lang="en-US" altLang="zh-CN" sz="1100" dirty="0">
              <a:solidFill>
                <a:schemeClr val="tx2">
                  <a:lumMod val="75000"/>
                </a:schemeClr>
              </a:solidFill>
              <a:cs typeface="+mn-ea"/>
              <a:sym typeface="+mn-lt"/>
            </a:endParaRPr>
          </a:p>
        </p:txBody>
      </p:sp>
      <p:cxnSp>
        <p:nvCxnSpPr>
          <p:cNvPr id="13" name="直接连接符 54">
            <a:extLst>
              <a:ext uri="{FF2B5EF4-FFF2-40B4-BE49-F238E27FC236}">
                <a16:creationId xmlns:a16="http://schemas.microsoft.com/office/drawing/2014/main" id="{3DEA8ABF-3F56-60FF-4B90-C6939B109D8E}"/>
              </a:ext>
            </a:extLst>
          </p:cNvPr>
          <p:cNvCxnSpPr>
            <a:cxnSpLocks/>
          </p:cNvCxnSpPr>
          <p:nvPr/>
        </p:nvCxnSpPr>
        <p:spPr>
          <a:xfrm flipV="1">
            <a:off x="2274010" y="1312025"/>
            <a:ext cx="817705" cy="793988"/>
          </a:xfrm>
          <a:prstGeom prst="line">
            <a:avLst/>
          </a:prstGeom>
          <a:noFill/>
          <a:ln w="12700" cap="flat" cmpd="sng" algn="ctr">
            <a:solidFill>
              <a:srgbClr val="7F7F7F">
                <a:lumMod val="75000"/>
              </a:srgbClr>
            </a:solidFill>
            <a:prstDash val="dash"/>
          </a:ln>
          <a:effectLst/>
        </p:spPr>
      </p:cxnSp>
    </p:spTree>
    <p:extLst>
      <p:ext uri="{BB962C8B-B14F-4D97-AF65-F5344CB8AC3E}">
        <p14:creationId xmlns:p14="http://schemas.microsoft.com/office/powerpoint/2010/main" val="3302734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 calcmode="lin" valueType="num">
                                      <p:cBhvr>
                                        <p:cTn id="9" dur="500" fill="hold"/>
                                        <p:tgtEl>
                                          <p:spTgt spid="57"/>
                                        </p:tgtEl>
                                        <p:attrNameLst>
                                          <p:attrName>style.rotation</p:attrName>
                                        </p:attrNameLst>
                                      </p:cBhvr>
                                      <p:tavLst>
                                        <p:tav tm="0">
                                          <p:val>
                                            <p:fltVal val="360"/>
                                          </p:val>
                                        </p:tav>
                                        <p:tav tm="100000">
                                          <p:val>
                                            <p:fltVal val="0"/>
                                          </p:val>
                                        </p:tav>
                                      </p:tavLst>
                                    </p:anim>
                                    <p:animEffect transition="in" filter="fade">
                                      <p:cBhvr>
                                        <p:cTn id="10" dur="500"/>
                                        <p:tgtEl>
                                          <p:spTgt spid="5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58"/>
                                        </p:tgtEl>
                                        <p:attrNameLst>
                                          <p:attrName>style.visibility</p:attrName>
                                        </p:attrNameLst>
                                      </p:cBhvr>
                                      <p:to>
                                        <p:strVal val="visible"/>
                                      </p:to>
                                    </p:set>
                                    <p:anim calcmode="lin" valueType="num">
                                      <p:cBhvr>
                                        <p:cTn id="14" dur="500" fill="hold"/>
                                        <p:tgtEl>
                                          <p:spTgt spid="58"/>
                                        </p:tgtEl>
                                        <p:attrNameLst>
                                          <p:attrName>ppt_w</p:attrName>
                                        </p:attrNameLst>
                                      </p:cBhvr>
                                      <p:tavLst>
                                        <p:tav tm="0">
                                          <p:val>
                                            <p:fltVal val="0"/>
                                          </p:val>
                                        </p:tav>
                                        <p:tav tm="100000">
                                          <p:val>
                                            <p:strVal val="#ppt_w"/>
                                          </p:val>
                                        </p:tav>
                                      </p:tavLst>
                                    </p:anim>
                                    <p:anim calcmode="lin" valueType="num">
                                      <p:cBhvr>
                                        <p:cTn id="15" dur="500" fill="hold"/>
                                        <p:tgtEl>
                                          <p:spTgt spid="58"/>
                                        </p:tgtEl>
                                        <p:attrNameLst>
                                          <p:attrName>ppt_h</p:attrName>
                                        </p:attrNameLst>
                                      </p:cBhvr>
                                      <p:tavLst>
                                        <p:tav tm="0">
                                          <p:val>
                                            <p:fltVal val="0"/>
                                          </p:val>
                                        </p:tav>
                                        <p:tav tm="100000">
                                          <p:val>
                                            <p:strVal val="#ppt_h"/>
                                          </p:val>
                                        </p:tav>
                                      </p:tavLst>
                                    </p:anim>
                                    <p:animEffect transition="in" filter="fade">
                                      <p:cBhvr>
                                        <p:cTn id="16" dur="500"/>
                                        <p:tgtEl>
                                          <p:spTgt spid="58"/>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fade">
                                      <p:cBhvr>
                                        <p:cTn id="20" dur="1000"/>
                                        <p:tgtEl>
                                          <p:spTgt spid="4098"/>
                                        </p:tgtEl>
                                      </p:cBhvr>
                                    </p:animEffect>
                                    <p:anim calcmode="lin" valueType="num">
                                      <p:cBhvr>
                                        <p:cTn id="21" dur="1000" fill="hold"/>
                                        <p:tgtEl>
                                          <p:spTgt spid="4098"/>
                                        </p:tgtEl>
                                        <p:attrNameLst>
                                          <p:attrName>ppt_x</p:attrName>
                                        </p:attrNameLst>
                                      </p:cBhvr>
                                      <p:tavLst>
                                        <p:tav tm="0">
                                          <p:val>
                                            <p:strVal val="#ppt_x"/>
                                          </p:val>
                                        </p:tav>
                                        <p:tav tm="100000">
                                          <p:val>
                                            <p:strVal val="#ppt_x"/>
                                          </p:val>
                                        </p:tav>
                                      </p:tavLst>
                                    </p:anim>
                                    <p:anim calcmode="lin" valueType="num">
                                      <p:cBhvr>
                                        <p:cTn id="22"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p:bldP spid="68" grpId="0" animBg="1"/>
      <p:bldP spid="69" grpId="0" animBg="1"/>
      <p:bldP spid="70"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1"/>
          <p:cNvSpPr>
            <a:spLocks noChangeShapeType="1"/>
          </p:cNvSpPr>
          <p:nvPr/>
        </p:nvSpPr>
        <p:spPr bwMode="auto">
          <a:xfrm>
            <a:off x="2103180" y="3231851"/>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72C4"/>
              </a:solidFill>
              <a:effectLst/>
              <a:uLnTx/>
              <a:uFillTx/>
              <a:latin typeface="等线"/>
              <a:ea typeface="微软雅黑"/>
              <a:cs typeface="+mn-cs"/>
            </a:endParaRPr>
          </a:p>
        </p:txBody>
      </p:sp>
      <p:sp>
        <p:nvSpPr>
          <p:cNvPr id="52" name="Text Box 12"/>
          <p:cNvSpPr txBox="1">
            <a:spLocks noChangeArrowheads="1"/>
          </p:cNvSpPr>
          <p:nvPr/>
        </p:nvSpPr>
        <p:spPr bwMode="auto">
          <a:xfrm>
            <a:off x="3822149" y="2586788"/>
            <a:ext cx="182614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lang="zh-CN" altLang="en-US" sz="3200" b="1" dirty="0">
                <a:solidFill>
                  <a:srgbClr val="4472C4"/>
                </a:solidFill>
                <a:latin typeface="微软雅黑"/>
                <a:ea typeface="微软雅黑"/>
              </a:rPr>
              <a:t>知识回顾</a:t>
            </a:r>
            <a:endParaRPr kumimoji="0" lang="en-US" altLang="zh-CN" sz="3200" b="1" i="0" u="none" strike="noStrike" kern="1200" cap="none" spc="0" normalizeH="0" baseline="0" noProof="0" dirty="0">
              <a:ln>
                <a:noFill/>
              </a:ln>
              <a:solidFill>
                <a:srgbClr val="4472C4"/>
              </a:solidFill>
              <a:effectLst/>
              <a:uLnTx/>
              <a:uFillTx/>
              <a:latin typeface="微软雅黑"/>
              <a:ea typeface="微软雅黑"/>
              <a:cs typeface="+mn-cs"/>
            </a:endParaRPr>
          </a:p>
        </p:txBody>
      </p:sp>
      <p:grpSp>
        <p:nvGrpSpPr>
          <p:cNvPr id="3" name="组合 2"/>
          <p:cNvGrpSpPr/>
          <p:nvPr/>
        </p:nvGrpSpPr>
        <p:grpSpPr>
          <a:xfrm>
            <a:off x="4005020" y="1047450"/>
            <a:ext cx="1478535" cy="1290637"/>
            <a:chOff x="4038599" y="1338262"/>
            <a:chExt cx="1478535" cy="1290637"/>
          </a:xfrm>
        </p:grpSpPr>
        <p:grpSp>
          <p:nvGrpSpPr>
            <p:cNvPr id="50" name="Group 3"/>
            <p:cNvGrpSpPr/>
            <p:nvPr/>
          </p:nvGrpSpPr>
          <p:grpSpPr bwMode="auto">
            <a:xfrm>
              <a:off x="4038599" y="1338262"/>
              <a:ext cx="1478535" cy="1290637"/>
              <a:chOff x="1110" y="2656"/>
              <a:chExt cx="1549" cy="1351"/>
            </a:xfrm>
          </p:grpSpPr>
          <p:sp>
            <p:nvSpPr>
              <p:cNvPr id="5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53" name="Text Box 13"/>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altLang="zh-CN" sz="6600" b="1" i="0" u="none" strike="noStrike" kern="1200" cap="none" spc="0" normalizeH="0" baseline="0" noProof="0" dirty="0">
                  <a:ln>
                    <a:noFill/>
                  </a:ln>
                  <a:solidFill>
                    <a:prstClr val="white"/>
                  </a:solidFill>
                  <a:effectLst/>
                  <a:uLnTx/>
                  <a:uFillTx/>
                  <a:latin typeface="等线"/>
                  <a:ea typeface="宋体" panose="02010600030101010101" pitchFamily="2" charset="-122"/>
                  <a:cs typeface="+mn-cs"/>
                </a:rPr>
                <a:t>3</a:t>
              </a:r>
            </a:p>
          </p:txBody>
        </p:sp>
      </p:grpSp>
      <p:sp>
        <p:nvSpPr>
          <p:cNvPr id="14" name="圆角矩形 13"/>
          <p:cNvSpPr/>
          <p:nvPr/>
        </p:nvSpPr>
        <p:spPr>
          <a:xfrm>
            <a:off x="497331" y="3793302"/>
            <a:ext cx="2511122" cy="1080110"/>
          </a:xfrm>
          <a:prstGeom prst="roundRect">
            <a:avLst/>
          </a:prstGeom>
          <a:blipFill>
            <a:blip r:embed="rId2"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15" name="圆角矩形 14"/>
          <p:cNvSpPr/>
          <p:nvPr/>
        </p:nvSpPr>
        <p:spPr>
          <a:xfrm>
            <a:off x="3193179" y="3793302"/>
            <a:ext cx="2511122" cy="1080110"/>
          </a:xfrm>
          <a:prstGeom prst="roundRect">
            <a:avLst/>
          </a:prstGeom>
          <a:blipFill>
            <a:blip r:embed="rId3"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16" name="圆角矩形 15"/>
          <p:cNvSpPr/>
          <p:nvPr/>
        </p:nvSpPr>
        <p:spPr>
          <a:xfrm>
            <a:off x="5889026" y="3793302"/>
            <a:ext cx="2511122" cy="1080110"/>
          </a:xfrm>
          <a:prstGeom prst="roundRect">
            <a:avLst/>
          </a:prstGeom>
          <a:blipFill>
            <a:blip r:embed="rId4"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35DAB-8EDE-E14B-BD2C-C49106C2BFB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449F405C-1DF5-328B-363C-8D746C1D94C2}"/>
              </a:ext>
            </a:extLst>
          </p:cNvPr>
          <p:cNvSpPr>
            <a:spLocks noGrp="1"/>
          </p:cNvSpPr>
          <p:nvPr>
            <p:ph type="title"/>
          </p:nvPr>
        </p:nvSpPr>
        <p:spPr>
          <a:xfrm>
            <a:off x="2478413" y="171111"/>
            <a:ext cx="3957113" cy="553470"/>
          </a:xfrm>
        </p:spPr>
        <p:txBody>
          <a:bodyPr/>
          <a:lstStyle/>
          <a:p>
            <a:r>
              <a:rPr lang="zh-CN" altLang="en-US" b="1" dirty="0">
                <a:latin typeface="Times New Roman" panose="02020603050405020304" pitchFamily="18" charset="0"/>
                <a:cs typeface="Times New Roman" panose="02020603050405020304" pitchFamily="18" charset="0"/>
              </a:rPr>
              <a:t>三个关键变量</a:t>
            </a:r>
            <a:endParaRPr lang="zh-CN" altLang="en-US" b="1" dirty="0"/>
          </a:p>
        </p:txBody>
      </p:sp>
      <p:sp>
        <p:nvSpPr>
          <p:cNvPr id="16" name="Freeform 5">
            <a:extLst>
              <a:ext uri="{FF2B5EF4-FFF2-40B4-BE49-F238E27FC236}">
                <a16:creationId xmlns:a16="http://schemas.microsoft.com/office/drawing/2014/main" id="{F6B589DB-9110-0648-6042-B0AFA0C3BD2D}"/>
              </a:ext>
            </a:extLst>
          </p:cNvPr>
          <p:cNvSpPr/>
          <p:nvPr/>
        </p:nvSpPr>
        <p:spPr bwMode="auto">
          <a:xfrm>
            <a:off x="1030379" y="1427526"/>
            <a:ext cx="1448034" cy="13055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E647C"/>
          </a:solidFill>
          <a:ln w="9525"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itchFamily="34" charset="0"/>
              <a:ea typeface="宋体" charset="-122"/>
            </a:endParaRPr>
          </a:p>
        </p:txBody>
      </p:sp>
      <p:sp>
        <p:nvSpPr>
          <p:cNvPr id="17" name="TextBox 3">
            <a:extLst>
              <a:ext uri="{FF2B5EF4-FFF2-40B4-BE49-F238E27FC236}">
                <a16:creationId xmlns:a16="http://schemas.microsoft.com/office/drawing/2014/main" id="{C2B40AF9-77CF-2920-A68C-8501BB3B6168}"/>
              </a:ext>
            </a:extLst>
          </p:cNvPr>
          <p:cNvSpPr txBox="1"/>
          <p:nvPr/>
        </p:nvSpPr>
        <p:spPr>
          <a:xfrm>
            <a:off x="1350645" y="1926590"/>
            <a:ext cx="807720" cy="307340"/>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20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BCWS</a:t>
            </a:r>
          </a:p>
        </p:txBody>
      </p:sp>
      <p:sp>
        <p:nvSpPr>
          <p:cNvPr id="18" name="矩形 3">
            <a:extLst>
              <a:ext uri="{FF2B5EF4-FFF2-40B4-BE49-F238E27FC236}">
                <a16:creationId xmlns:a16="http://schemas.microsoft.com/office/drawing/2014/main" id="{236DE63B-3447-1AC1-4F1A-7E58F118A672}"/>
              </a:ext>
            </a:extLst>
          </p:cNvPr>
          <p:cNvSpPr/>
          <p:nvPr/>
        </p:nvSpPr>
        <p:spPr>
          <a:xfrm>
            <a:off x="2309586" y="807868"/>
            <a:ext cx="6025861" cy="1158747"/>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cap="flat" cmpd="sng" algn="ctr">
            <a:solidFill>
              <a:srgbClr val="0E647C"/>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9" name="Freeform 5">
            <a:extLst>
              <a:ext uri="{FF2B5EF4-FFF2-40B4-BE49-F238E27FC236}">
                <a16:creationId xmlns:a16="http://schemas.microsoft.com/office/drawing/2014/main" id="{EFF4FC03-EC65-CC73-5851-605C067CF21B}"/>
              </a:ext>
            </a:extLst>
          </p:cNvPr>
          <p:cNvSpPr/>
          <p:nvPr/>
        </p:nvSpPr>
        <p:spPr bwMode="auto">
          <a:xfrm>
            <a:off x="2225767" y="2141901"/>
            <a:ext cx="1448034" cy="13055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F87A08"/>
          </a:solidFill>
          <a:ln w="9525"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itchFamily="34" charset="0"/>
              <a:ea typeface="宋体" charset="-122"/>
            </a:endParaRPr>
          </a:p>
        </p:txBody>
      </p:sp>
      <p:sp>
        <p:nvSpPr>
          <p:cNvPr id="20" name="Freeform 5">
            <a:extLst>
              <a:ext uri="{FF2B5EF4-FFF2-40B4-BE49-F238E27FC236}">
                <a16:creationId xmlns:a16="http://schemas.microsoft.com/office/drawing/2014/main" id="{A53DC4CD-5B90-9E6A-5CEC-FBE4804EED98}"/>
              </a:ext>
            </a:extLst>
          </p:cNvPr>
          <p:cNvSpPr/>
          <p:nvPr/>
        </p:nvSpPr>
        <p:spPr bwMode="auto">
          <a:xfrm>
            <a:off x="1030379" y="2837226"/>
            <a:ext cx="1448034" cy="13055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B0F0"/>
          </a:solidFill>
          <a:ln w="9525" cap="flat">
            <a:noFill/>
            <a:prstDash val="solid"/>
            <a:miter lim="800000"/>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itchFamily="34" charset="0"/>
              <a:ea typeface="宋体" charset="-122"/>
            </a:endParaRPr>
          </a:p>
        </p:txBody>
      </p:sp>
      <p:sp>
        <p:nvSpPr>
          <p:cNvPr id="21" name="矩形 3">
            <a:extLst>
              <a:ext uri="{FF2B5EF4-FFF2-40B4-BE49-F238E27FC236}">
                <a16:creationId xmlns:a16="http://schemas.microsoft.com/office/drawing/2014/main" id="{395B5E58-A88D-479D-1181-B52FAC340447}"/>
              </a:ext>
            </a:extLst>
          </p:cNvPr>
          <p:cNvSpPr/>
          <p:nvPr/>
        </p:nvSpPr>
        <p:spPr>
          <a:xfrm>
            <a:off x="3726907" y="2141902"/>
            <a:ext cx="4608541" cy="1224384"/>
          </a:xfrm>
          <a:custGeom>
            <a:avLst/>
            <a:gdLst/>
            <a:ahLst/>
            <a:cxnLst/>
            <a:rect l="l" t="t" r="r" b="b"/>
            <a:pathLst>
              <a:path w="5192450" h="1305562">
                <a:moveTo>
                  <a:pt x="648072" y="0"/>
                </a:moveTo>
                <a:lnTo>
                  <a:pt x="4680520" y="0"/>
                </a:lnTo>
                <a:lnTo>
                  <a:pt x="4680520" y="534"/>
                </a:lnTo>
                <a:lnTo>
                  <a:pt x="4756983" y="534"/>
                </a:lnTo>
                <a:cubicBezTo>
                  <a:pt x="4781822" y="0"/>
                  <a:pt x="4807189" y="5871"/>
                  <a:pt x="4830442" y="19749"/>
                </a:cubicBezTo>
                <a:cubicBezTo>
                  <a:pt x="4852109" y="32025"/>
                  <a:pt x="4869549" y="49639"/>
                  <a:pt x="4881176" y="70456"/>
                </a:cubicBezTo>
                <a:lnTo>
                  <a:pt x="5172368" y="579657"/>
                </a:lnTo>
                <a:cubicBezTo>
                  <a:pt x="5185051" y="601007"/>
                  <a:pt x="5192450" y="626093"/>
                  <a:pt x="5192450" y="652781"/>
                </a:cubicBezTo>
                <a:cubicBezTo>
                  <a:pt x="5192450" y="680003"/>
                  <a:pt x="5185051" y="705089"/>
                  <a:pt x="5171839" y="726439"/>
                </a:cubicBezTo>
                <a:lnTo>
                  <a:pt x="4881176" y="1235640"/>
                </a:lnTo>
                <a:cubicBezTo>
                  <a:pt x="4869021" y="1255923"/>
                  <a:pt x="4852109" y="1273537"/>
                  <a:pt x="4830442" y="1286347"/>
                </a:cubicBezTo>
                <a:cubicBezTo>
                  <a:pt x="4807717" y="1299691"/>
                  <a:pt x="4782879" y="1305562"/>
                  <a:pt x="4758040" y="1305028"/>
                </a:cubicBezTo>
                <a:lnTo>
                  <a:pt x="4680520" y="1305028"/>
                </a:lnTo>
                <a:lnTo>
                  <a:pt x="4680520" y="1305562"/>
                </a:lnTo>
                <a:lnTo>
                  <a:pt x="648072" y="1305562"/>
                </a:lnTo>
                <a:lnTo>
                  <a:pt x="648072" y="1305028"/>
                </a:lnTo>
                <a:lnTo>
                  <a:pt x="431239" y="1305028"/>
                </a:lnTo>
                <a:cubicBezTo>
                  <a:pt x="407986" y="1305028"/>
                  <a:pt x="383676" y="1299157"/>
                  <a:pt x="362008" y="1286347"/>
                </a:cubicBezTo>
                <a:cubicBezTo>
                  <a:pt x="340341" y="1273537"/>
                  <a:pt x="322901" y="1255923"/>
                  <a:pt x="311274" y="1235107"/>
                </a:cubicBezTo>
                <a:lnTo>
                  <a:pt x="19025" y="723770"/>
                </a:lnTo>
                <a:cubicBezTo>
                  <a:pt x="6870" y="702954"/>
                  <a:pt x="0" y="678935"/>
                  <a:pt x="0" y="652781"/>
                </a:cubicBezTo>
                <a:cubicBezTo>
                  <a:pt x="0" y="626627"/>
                  <a:pt x="6870" y="602608"/>
                  <a:pt x="19025" y="581258"/>
                </a:cubicBezTo>
                <a:lnTo>
                  <a:pt x="310217" y="72057"/>
                </a:lnTo>
                <a:cubicBezTo>
                  <a:pt x="322372" y="51240"/>
                  <a:pt x="339812" y="32559"/>
                  <a:pt x="362008" y="19749"/>
                </a:cubicBezTo>
                <a:cubicBezTo>
                  <a:pt x="382619" y="7473"/>
                  <a:pt x="405344" y="1068"/>
                  <a:pt x="428068" y="534"/>
                </a:cubicBezTo>
                <a:lnTo>
                  <a:pt x="648072" y="534"/>
                </a:lnTo>
                <a:close/>
              </a:path>
            </a:pathLst>
          </a:custGeom>
          <a:noFill/>
          <a:ln w="9525" cap="flat" cmpd="sng" algn="ctr">
            <a:solidFill>
              <a:srgbClr val="F87A08"/>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2" name="矩形 3">
            <a:extLst>
              <a:ext uri="{FF2B5EF4-FFF2-40B4-BE49-F238E27FC236}">
                <a16:creationId xmlns:a16="http://schemas.microsoft.com/office/drawing/2014/main" id="{550F7676-47C8-8025-30B1-5E46BC01F074}"/>
              </a:ext>
            </a:extLst>
          </p:cNvPr>
          <p:cNvSpPr/>
          <p:nvPr/>
        </p:nvSpPr>
        <p:spPr>
          <a:xfrm>
            <a:off x="2309586" y="3563414"/>
            <a:ext cx="6025861" cy="1158747"/>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5"/>
                  <a:pt x="6019294" y="625800"/>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5"/>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cap="flat" cmpd="sng" algn="ctr">
            <a:solidFill>
              <a:srgbClr val="2DB2A4"/>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3" name="TextBox 12">
            <a:extLst>
              <a:ext uri="{FF2B5EF4-FFF2-40B4-BE49-F238E27FC236}">
                <a16:creationId xmlns:a16="http://schemas.microsoft.com/office/drawing/2014/main" id="{6FC83710-3347-A11B-EB3C-4000DFFDFF4B}"/>
              </a:ext>
            </a:extLst>
          </p:cNvPr>
          <p:cNvSpPr txBox="1"/>
          <p:nvPr/>
        </p:nvSpPr>
        <p:spPr>
          <a:xfrm>
            <a:off x="2534920" y="2632710"/>
            <a:ext cx="812800" cy="307340"/>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20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BCWP</a:t>
            </a:r>
          </a:p>
        </p:txBody>
      </p:sp>
      <p:sp>
        <p:nvSpPr>
          <p:cNvPr id="24" name="TextBox 16">
            <a:extLst>
              <a:ext uri="{FF2B5EF4-FFF2-40B4-BE49-F238E27FC236}">
                <a16:creationId xmlns:a16="http://schemas.microsoft.com/office/drawing/2014/main" id="{EA0D2D27-5411-08FC-AC30-ED25CEDD761F}"/>
              </a:ext>
            </a:extLst>
          </p:cNvPr>
          <p:cNvSpPr txBox="1"/>
          <p:nvPr/>
        </p:nvSpPr>
        <p:spPr>
          <a:xfrm>
            <a:off x="1350645" y="3336290"/>
            <a:ext cx="807085" cy="307340"/>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20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ACWP</a:t>
            </a:r>
          </a:p>
        </p:txBody>
      </p:sp>
      <p:sp>
        <p:nvSpPr>
          <p:cNvPr id="25" name="TextBox 20">
            <a:extLst>
              <a:ext uri="{FF2B5EF4-FFF2-40B4-BE49-F238E27FC236}">
                <a16:creationId xmlns:a16="http://schemas.microsoft.com/office/drawing/2014/main" id="{D94DE35B-5A9A-AA3F-0AB5-D444D03CBF33}"/>
              </a:ext>
            </a:extLst>
          </p:cNvPr>
          <p:cNvSpPr txBox="1"/>
          <p:nvPr/>
        </p:nvSpPr>
        <p:spPr>
          <a:xfrm>
            <a:off x="2805255" y="961821"/>
            <a:ext cx="5267726" cy="931409"/>
          </a:xfrm>
          <a:prstGeom prst="rect">
            <a:avLst/>
          </a:prstGeom>
          <a:noFill/>
        </p:spPr>
        <p:txBody>
          <a:bodyPr wrap="square" lIns="0" tIns="0" rIns="0" bIns="0" rtlCol="0">
            <a:spAutoFit/>
          </a:bodyPr>
          <a:lstStyle/>
          <a:p>
            <a:pPr defTabSz="914400" fontAlgn="base">
              <a:lnSpc>
                <a:spcPct val="150000"/>
              </a:lnSpc>
              <a:spcBef>
                <a:spcPct val="0"/>
              </a:spcBef>
              <a:spcAft>
                <a:spcPct val="0"/>
              </a:spcAft>
            </a:pPr>
            <a:r>
              <a:rPr lang="zh-CN" altLang="en-US" sz="1400" dirty="0">
                <a:solidFill>
                  <a:prstClr val="black"/>
                </a:solidFill>
                <a:latin typeface="微软雅黑" pitchFamily="34" charset="-122"/>
                <a:sym typeface="+mn-ea"/>
              </a:rPr>
              <a:t>计划工作的预算成本，BCWS（Budgeted Cost of Work Scheduled）表示根据进度计划，在某一时刻应当完成的工作按照预算计算的成本。</a:t>
            </a:r>
            <a:endParaRPr lang="en-US" altLang="zh-CN" sz="1400" dirty="0">
              <a:solidFill>
                <a:prstClr val="black"/>
              </a:solidFill>
              <a:latin typeface="微软雅黑" pitchFamily="34" charset="-122"/>
              <a:sym typeface="+mn-ea"/>
            </a:endParaRPr>
          </a:p>
        </p:txBody>
      </p:sp>
      <p:sp>
        <p:nvSpPr>
          <p:cNvPr id="26" name="TextBox 21">
            <a:extLst>
              <a:ext uri="{FF2B5EF4-FFF2-40B4-BE49-F238E27FC236}">
                <a16:creationId xmlns:a16="http://schemas.microsoft.com/office/drawing/2014/main" id="{04FF6F32-0AB8-FACE-674E-731376FC000B}"/>
              </a:ext>
            </a:extLst>
          </p:cNvPr>
          <p:cNvSpPr txBox="1"/>
          <p:nvPr/>
        </p:nvSpPr>
        <p:spPr>
          <a:xfrm>
            <a:off x="4022989" y="2288389"/>
            <a:ext cx="4016375" cy="931409"/>
          </a:xfrm>
          <a:prstGeom prst="rect">
            <a:avLst/>
          </a:prstGeom>
          <a:noFill/>
        </p:spPr>
        <p:txBody>
          <a:bodyPr wrap="square" lIns="0" tIns="0" rIns="0" bIns="0" rtlCol="0">
            <a:spAutoFit/>
          </a:bodyPr>
          <a:lstStyle/>
          <a:p>
            <a:pPr marL="0" lvl="1" defTabSz="914400" fontAlgn="base">
              <a:lnSpc>
                <a:spcPct val="150000"/>
              </a:lnSpc>
              <a:spcBef>
                <a:spcPct val="0"/>
              </a:spcBef>
              <a:spcAft>
                <a:spcPct val="0"/>
              </a:spcAft>
            </a:pPr>
            <a:r>
              <a:rPr lang="zh-CN" altLang="en-US" sz="1400" dirty="0">
                <a:solidFill>
                  <a:prstClr val="black"/>
                </a:solidFill>
                <a:latin typeface="微软雅黑" pitchFamily="34" charset="-122"/>
                <a:sym typeface="+mn-ea"/>
              </a:rPr>
              <a:t>挣值（已完成工作的预算成本），BCWP（Budgeted Cost of Work Performed）表示按照预算价格所计算的某项目已完成工作的实际成本。</a:t>
            </a:r>
          </a:p>
        </p:txBody>
      </p:sp>
      <p:sp>
        <p:nvSpPr>
          <p:cNvPr id="27" name="TextBox 22">
            <a:extLst>
              <a:ext uri="{FF2B5EF4-FFF2-40B4-BE49-F238E27FC236}">
                <a16:creationId xmlns:a16="http://schemas.microsoft.com/office/drawing/2014/main" id="{DCAAAE13-3F18-A605-822A-1D2EC946382F}"/>
              </a:ext>
            </a:extLst>
          </p:cNvPr>
          <p:cNvSpPr txBox="1"/>
          <p:nvPr/>
        </p:nvSpPr>
        <p:spPr>
          <a:xfrm>
            <a:off x="2805255" y="3679401"/>
            <a:ext cx="4970320" cy="931409"/>
          </a:xfrm>
          <a:prstGeom prst="rect">
            <a:avLst/>
          </a:prstGeom>
          <a:noFill/>
        </p:spPr>
        <p:txBody>
          <a:bodyPr wrap="square" lIns="0" tIns="0" rIns="0" bIns="0" rtlCol="0">
            <a:spAutoFit/>
          </a:bodyPr>
          <a:lstStyle/>
          <a:p>
            <a:pPr marL="0" lvl="1" defTabSz="914400" fontAlgn="base">
              <a:lnSpc>
                <a:spcPct val="150000"/>
              </a:lnSpc>
              <a:spcBef>
                <a:spcPct val="0"/>
              </a:spcBef>
              <a:spcAft>
                <a:spcPct val="0"/>
              </a:spcAft>
            </a:pPr>
            <a:r>
              <a:rPr lang="zh-CN" altLang="en-US" sz="1400" dirty="0">
                <a:solidFill>
                  <a:prstClr val="black"/>
                </a:solidFill>
                <a:latin typeface="微软雅黑" pitchFamily="34" charset="-122"/>
                <a:sym typeface="+mn-ea"/>
              </a:rPr>
              <a:t>已完成工作的实际成本，ACWP（Actual Cost of  Work Performed）表示按照实际发生的成本计算得到的实际已完成工作量的成本。</a:t>
            </a:r>
            <a:endParaRPr lang="zh-CN" altLang="en-US" sz="1400" dirty="0">
              <a:solidFill>
                <a:prstClr val="black"/>
              </a:solidFill>
              <a:latin typeface="微软雅黑" pitchFamily="34" charset="-122"/>
            </a:endParaRPr>
          </a:p>
        </p:txBody>
      </p:sp>
    </p:spTree>
    <p:extLst>
      <p:ext uri="{BB962C8B-B14F-4D97-AF65-F5344CB8AC3E}">
        <p14:creationId xmlns:p14="http://schemas.microsoft.com/office/powerpoint/2010/main" val="1918677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anim calcmode="lin" valueType="num">
                                      <p:cBhvr>
                                        <p:cTn id="10" dur="500" fill="hold"/>
                                        <p:tgtEl>
                                          <p:spTgt spid="17"/>
                                        </p:tgtEl>
                                        <p:attrNameLst>
                                          <p:attrName>ppt_x</p:attrName>
                                        </p:attrNameLst>
                                      </p:cBhvr>
                                      <p:tavLst>
                                        <p:tav tm="0">
                                          <p:val>
                                            <p:fltVal val="0.5"/>
                                          </p:val>
                                        </p:tav>
                                        <p:tav tm="100000">
                                          <p:val>
                                            <p:strVal val="#ppt_x"/>
                                          </p:val>
                                        </p:tav>
                                      </p:tavLst>
                                    </p:anim>
                                    <p:anim calcmode="lin" valueType="num">
                                      <p:cBhvr>
                                        <p:cTn id="11" dur="500" fill="hold"/>
                                        <p:tgtEl>
                                          <p:spTgt spid="1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anim calcmode="lin" valueType="num">
                                      <p:cBhvr>
                                        <p:cTn id="17" dur="500" fill="hold"/>
                                        <p:tgtEl>
                                          <p:spTgt spid="16"/>
                                        </p:tgtEl>
                                        <p:attrNameLst>
                                          <p:attrName>ppt_x</p:attrName>
                                        </p:attrNameLst>
                                      </p:cBhvr>
                                      <p:tavLst>
                                        <p:tav tm="0">
                                          <p:val>
                                            <p:fltVal val="0.5"/>
                                          </p:val>
                                        </p:tav>
                                        <p:tav tm="100000">
                                          <p:val>
                                            <p:strVal val="#ppt_x"/>
                                          </p:val>
                                        </p:tav>
                                      </p:tavLst>
                                    </p:anim>
                                    <p:anim calcmode="lin" valueType="num">
                                      <p:cBhvr>
                                        <p:cTn id="18" dur="500" fill="hold"/>
                                        <p:tgtEl>
                                          <p:spTgt spid="16"/>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0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anim calcmode="lin" valueType="num">
                                      <p:cBhvr>
                                        <p:cTn id="24" dur="500" fill="hold"/>
                                        <p:tgtEl>
                                          <p:spTgt spid="20"/>
                                        </p:tgtEl>
                                        <p:attrNameLst>
                                          <p:attrName>ppt_x</p:attrName>
                                        </p:attrNameLst>
                                      </p:cBhvr>
                                      <p:tavLst>
                                        <p:tav tm="0">
                                          <p:val>
                                            <p:fltVal val="0.5"/>
                                          </p:val>
                                        </p:tav>
                                        <p:tav tm="100000">
                                          <p:val>
                                            <p:strVal val="#ppt_x"/>
                                          </p:val>
                                        </p:tav>
                                      </p:tavLst>
                                    </p:anim>
                                    <p:anim calcmode="lin" valueType="num">
                                      <p:cBhvr>
                                        <p:cTn id="25" dur="500" fill="hold"/>
                                        <p:tgtEl>
                                          <p:spTgt spid="20"/>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0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anim calcmode="lin" valueType="num">
                                      <p:cBhvr>
                                        <p:cTn id="31" dur="500" fill="hold"/>
                                        <p:tgtEl>
                                          <p:spTgt spid="24"/>
                                        </p:tgtEl>
                                        <p:attrNameLst>
                                          <p:attrName>ppt_x</p:attrName>
                                        </p:attrNameLst>
                                      </p:cBhvr>
                                      <p:tavLst>
                                        <p:tav tm="0">
                                          <p:val>
                                            <p:fltVal val="0.5"/>
                                          </p:val>
                                        </p:tav>
                                        <p:tav tm="100000">
                                          <p:val>
                                            <p:strVal val="#ppt_x"/>
                                          </p:val>
                                        </p:tav>
                                      </p:tavLst>
                                    </p:anim>
                                    <p:anim calcmode="lin" valueType="num">
                                      <p:cBhvr>
                                        <p:cTn id="32" dur="500" fill="hold"/>
                                        <p:tgtEl>
                                          <p:spTgt spid="24"/>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40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anim calcmode="lin" valueType="num">
                                      <p:cBhvr>
                                        <p:cTn id="38" dur="500" fill="hold"/>
                                        <p:tgtEl>
                                          <p:spTgt spid="19"/>
                                        </p:tgtEl>
                                        <p:attrNameLst>
                                          <p:attrName>ppt_x</p:attrName>
                                        </p:attrNameLst>
                                      </p:cBhvr>
                                      <p:tavLst>
                                        <p:tav tm="0">
                                          <p:val>
                                            <p:fltVal val="0.5"/>
                                          </p:val>
                                        </p:tav>
                                        <p:tav tm="100000">
                                          <p:val>
                                            <p:strVal val="#ppt_x"/>
                                          </p:val>
                                        </p:tav>
                                      </p:tavLst>
                                    </p:anim>
                                    <p:anim calcmode="lin" valueType="num">
                                      <p:cBhvr>
                                        <p:cTn id="39" dur="500" fill="hold"/>
                                        <p:tgtEl>
                                          <p:spTgt spid="19"/>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40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anim calcmode="lin" valueType="num">
                                      <p:cBhvr>
                                        <p:cTn id="45" dur="500" fill="hold"/>
                                        <p:tgtEl>
                                          <p:spTgt spid="23"/>
                                        </p:tgtEl>
                                        <p:attrNameLst>
                                          <p:attrName>ppt_x</p:attrName>
                                        </p:attrNameLst>
                                      </p:cBhvr>
                                      <p:tavLst>
                                        <p:tav tm="0">
                                          <p:val>
                                            <p:fltVal val="0.5"/>
                                          </p:val>
                                        </p:tav>
                                        <p:tav tm="100000">
                                          <p:val>
                                            <p:strVal val="#ppt_x"/>
                                          </p:val>
                                        </p:tav>
                                      </p:tavLst>
                                    </p:anim>
                                    <p:anim calcmode="lin" valueType="num">
                                      <p:cBhvr>
                                        <p:cTn id="46" dur="500" fill="hold"/>
                                        <p:tgtEl>
                                          <p:spTgt spid="23"/>
                                        </p:tgtEl>
                                        <p:attrNameLst>
                                          <p:attrName>ppt_y</p:attrName>
                                        </p:attrNameLst>
                                      </p:cBhvr>
                                      <p:tavLst>
                                        <p:tav tm="0">
                                          <p:val>
                                            <p:fltVal val="0.5"/>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55"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1000" fill="hold"/>
                                        <p:tgtEl>
                                          <p:spTgt spid="25"/>
                                        </p:tgtEl>
                                        <p:attrNameLst>
                                          <p:attrName>ppt_w</p:attrName>
                                        </p:attrNameLst>
                                      </p:cBhvr>
                                      <p:tavLst>
                                        <p:tav tm="0">
                                          <p:val>
                                            <p:strVal val="#ppt_w*0.70"/>
                                          </p:val>
                                        </p:tav>
                                        <p:tav tm="100000">
                                          <p:val>
                                            <p:strVal val="#ppt_w"/>
                                          </p:val>
                                        </p:tav>
                                      </p:tavLst>
                                    </p:anim>
                                    <p:anim calcmode="lin" valueType="num">
                                      <p:cBhvr>
                                        <p:cTn id="52" dur="1000" fill="hold"/>
                                        <p:tgtEl>
                                          <p:spTgt spid="25"/>
                                        </p:tgtEl>
                                        <p:attrNameLst>
                                          <p:attrName>ppt_h</p:attrName>
                                        </p:attrNameLst>
                                      </p:cBhvr>
                                      <p:tavLst>
                                        <p:tav tm="0">
                                          <p:val>
                                            <p:strVal val="#ppt_h"/>
                                          </p:val>
                                        </p:tav>
                                        <p:tav tm="100000">
                                          <p:val>
                                            <p:strVal val="#ppt_h"/>
                                          </p:val>
                                        </p:tav>
                                      </p:tavLst>
                                    </p:anim>
                                    <p:animEffect transition="in" filter="fade">
                                      <p:cBhvr>
                                        <p:cTn id="53" dur="1000"/>
                                        <p:tgtEl>
                                          <p:spTgt spid="25"/>
                                        </p:tgtEl>
                                      </p:cBhvr>
                                    </p:animEffect>
                                  </p:childTnLst>
                                </p:cTn>
                              </p:par>
                              <p:par>
                                <p:cTn id="54" presetID="55"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p:cTn id="56" dur="1000" fill="hold"/>
                                        <p:tgtEl>
                                          <p:spTgt spid="18"/>
                                        </p:tgtEl>
                                        <p:attrNameLst>
                                          <p:attrName>ppt_w</p:attrName>
                                        </p:attrNameLst>
                                      </p:cBhvr>
                                      <p:tavLst>
                                        <p:tav tm="0">
                                          <p:val>
                                            <p:strVal val="#ppt_w*0.70"/>
                                          </p:val>
                                        </p:tav>
                                        <p:tav tm="100000">
                                          <p:val>
                                            <p:strVal val="#ppt_w"/>
                                          </p:val>
                                        </p:tav>
                                      </p:tavLst>
                                    </p:anim>
                                    <p:anim calcmode="lin" valueType="num">
                                      <p:cBhvr>
                                        <p:cTn id="57" dur="1000" fill="hold"/>
                                        <p:tgtEl>
                                          <p:spTgt spid="18"/>
                                        </p:tgtEl>
                                        <p:attrNameLst>
                                          <p:attrName>ppt_h</p:attrName>
                                        </p:attrNameLst>
                                      </p:cBhvr>
                                      <p:tavLst>
                                        <p:tav tm="0">
                                          <p:val>
                                            <p:strVal val="#ppt_h"/>
                                          </p:val>
                                        </p:tav>
                                        <p:tav tm="100000">
                                          <p:val>
                                            <p:strVal val="#ppt_h"/>
                                          </p:val>
                                        </p:tav>
                                      </p:tavLst>
                                    </p:anim>
                                    <p:animEffect transition="in" filter="fade">
                                      <p:cBhvr>
                                        <p:cTn id="58" dur="1000"/>
                                        <p:tgtEl>
                                          <p:spTgt spid="18"/>
                                        </p:tgtEl>
                                      </p:cBhvr>
                                    </p:animEffect>
                                  </p:childTnLst>
                                </p:cTn>
                              </p:par>
                              <p:par>
                                <p:cTn id="59" presetID="55" presetClass="entr" presetSubtype="0" fill="hold" grpId="0" nodeType="withEffect">
                                  <p:stCondLst>
                                    <p:cond delay="400"/>
                                  </p:stCondLst>
                                  <p:childTnLst>
                                    <p:set>
                                      <p:cBhvr>
                                        <p:cTn id="60" dur="1" fill="hold">
                                          <p:stCondLst>
                                            <p:cond delay="0"/>
                                          </p:stCondLst>
                                        </p:cTn>
                                        <p:tgtEl>
                                          <p:spTgt spid="26"/>
                                        </p:tgtEl>
                                        <p:attrNameLst>
                                          <p:attrName>style.visibility</p:attrName>
                                        </p:attrNameLst>
                                      </p:cBhvr>
                                      <p:to>
                                        <p:strVal val="visible"/>
                                      </p:to>
                                    </p:set>
                                    <p:anim calcmode="lin" valueType="num">
                                      <p:cBhvr>
                                        <p:cTn id="61" dur="1000" fill="hold"/>
                                        <p:tgtEl>
                                          <p:spTgt spid="26"/>
                                        </p:tgtEl>
                                        <p:attrNameLst>
                                          <p:attrName>ppt_w</p:attrName>
                                        </p:attrNameLst>
                                      </p:cBhvr>
                                      <p:tavLst>
                                        <p:tav tm="0">
                                          <p:val>
                                            <p:strVal val="#ppt_w*0.70"/>
                                          </p:val>
                                        </p:tav>
                                        <p:tav tm="100000">
                                          <p:val>
                                            <p:strVal val="#ppt_w"/>
                                          </p:val>
                                        </p:tav>
                                      </p:tavLst>
                                    </p:anim>
                                    <p:anim calcmode="lin" valueType="num">
                                      <p:cBhvr>
                                        <p:cTn id="62" dur="1000" fill="hold"/>
                                        <p:tgtEl>
                                          <p:spTgt spid="26"/>
                                        </p:tgtEl>
                                        <p:attrNameLst>
                                          <p:attrName>ppt_h</p:attrName>
                                        </p:attrNameLst>
                                      </p:cBhvr>
                                      <p:tavLst>
                                        <p:tav tm="0">
                                          <p:val>
                                            <p:strVal val="#ppt_h"/>
                                          </p:val>
                                        </p:tav>
                                        <p:tav tm="100000">
                                          <p:val>
                                            <p:strVal val="#ppt_h"/>
                                          </p:val>
                                        </p:tav>
                                      </p:tavLst>
                                    </p:anim>
                                    <p:animEffect transition="in" filter="fade">
                                      <p:cBhvr>
                                        <p:cTn id="63" dur="1000"/>
                                        <p:tgtEl>
                                          <p:spTgt spid="26"/>
                                        </p:tgtEl>
                                      </p:cBhvr>
                                    </p:animEffect>
                                  </p:childTnLst>
                                </p:cTn>
                              </p:par>
                              <p:par>
                                <p:cTn id="64" presetID="55" presetClass="entr" presetSubtype="0" fill="hold" grpId="0" nodeType="withEffect">
                                  <p:stCondLst>
                                    <p:cond delay="4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1000" fill="hold"/>
                                        <p:tgtEl>
                                          <p:spTgt spid="21"/>
                                        </p:tgtEl>
                                        <p:attrNameLst>
                                          <p:attrName>ppt_w</p:attrName>
                                        </p:attrNameLst>
                                      </p:cBhvr>
                                      <p:tavLst>
                                        <p:tav tm="0">
                                          <p:val>
                                            <p:strVal val="#ppt_w*0.70"/>
                                          </p:val>
                                        </p:tav>
                                        <p:tav tm="100000">
                                          <p:val>
                                            <p:strVal val="#ppt_w"/>
                                          </p:val>
                                        </p:tav>
                                      </p:tavLst>
                                    </p:anim>
                                    <p:anim calcmode="lin" valueType="num">
                                      <p:cBhvr>
                                        <p:cTn id="67" dur="1000" fill="hold"/>
                                        <p:tgtEl>
                                          <p:spTgt spid="21"/>
                                        </p:tgtEl>
                                        <p:attrNameLst>
                                          <p:attrName>ppt_h</p:attrName>
                                        </p:attrNameLst>
                                      </p:cBhvr>
                                      <p:tavLst>
                                        <p:tav tm="0">
                                          <p:val>
                                            <p:strVal val="#ppt_h"/>
                                          </p:val>
                                        </p:tav>
                                        <p:tav tm="100000">
                                          <p:val>
                                            <p:strVal val="#ppt_h"/>
                                          </p:val>
                                        </p:tav>
                                      </p:tavLst>
                                    </p:anim>
                                    <p:animEffect transition="in" filter="fade">
                                      <p:cBhvr>
                                        <p:cTn id="68" dur="1000"/>
                                        <p:tgtEl>
                                          <p:spTgt spid="21"/>
                                        </p:tgtEl>
                                      </p:cBhvr>
                                    </p:animEffect>
                                  </p:childTnLst>
                                </p:cTn>
                              </p:par>
                              <p:par>
                                <p:cTn id="69" presetID="55" presetClass="entr" presetSubtype="0" fill="hold" grpId="0" nodeType="withEffect">
                                  <p:stCondLst>
                                    <p:cond delay="800"/>
                                  </p:stCondLst>
                                  <p:childTnLst>
                                    <p:set>
                                      <p:cBhvr>
                                        <p:cTn id="70" dur="1" fill="hold">
                                          <p:stCondLst>
                                            <p:cond delay="0"/>
                                          </p:stCondLst>
                                        </p:cTn>
                                        <p:tgtEl>
                                          <p:spTgt spid="27"/>
                                        </p:tgtEl>
                                        <p:attrNameLst>
                                          <p:attrName>style.visibility</p:attrName>
                                        </p:attrNameLst>
                                      </p:cBhvr>
                                      <p:to>
                                        <p:strVal val="visible"/>
                                      </p:to>
                                    </p:set>
                                    <p:anim calcmode="lin" valueType="num">
                                      <p:cBhvr>
                                        <p:cTn id="71" dur="1000" fill="hold"/>
                                        <p:tgtEl>
                                          <p:spTgt spid="27"/>
                                        </p:tgtEl>
                                        <p:attrNameLst>
                                          <p:attrName>ppt_w</p:attrName>
                                        </p:attrNameLst>
                                      </p:cBhvr>
                                      <p:tavLst>
                                        <p:tav tm="0">
                                          <p:val>
                                            <p:strVal val="#ppt_w*0.70"/>
                                          </p:val>
                                        </p:tav>
                                        <p:tav tm="100000">
                                          <p:val>
                                            <p:strVal val="#ppt_w"/>
                                          </p:val>
                                        </p:tav>
                                      </p:tavLst>
                                    </p:anim>
                                    <p:anim calcmode="lin" valueType="num">
                                      <p:cBhvr>
                                        <p:cTn id="72" dur="1000" fill="hold"/>
                                        <p:tgtEl>
                                          <p:spTgt spid="27"/>
                                        </p:tgtEl>
                                        <p:attrNameLst>
                                          <p:attrName>ppt_h</p:attrName>
                                        </p:attrNameLst>
                                      </p:cBhvr>
                                      <p:tavLst>
                                        <p:tav tm="0">
                                          <p:val>
                                            <p:strVal val="#ppt_h"/>
                                          </p:val>
                                        </p:tav>
                                        <p:tav tm="100000">
                                          <p:val>
                                            <p:strVal val="#ppt_h"/>
                                          </p:val>
                                        </p:tav>
                                      </p:tavLst>
                                    </p:anim>
                                    <p:animEffect transition="in" filter="fade">
                                      <p:cBhvr>
                                        <p:cTn id="73" dur="1000"/>
                                        <p:tgtEl>
                                          <p:spTgt spid="27"/>
                                        </p:tgtEl>
                                      </p:cBhvr>
                                    </p:animEffect>
                                  </p:childTnLst>
                                </p:cTn>
                              </p:par>
                              <p:par>
                                <p:cTn id="74" presetID="55" presetClass="entr" presetSubtype="0" fill="hold" grpId="0" nodeType="withEffect">
                                  <p:stCondLst>
                                    <p:cond delay="800"/>
                                  </p:stCondLst>
                                  <p:childTnLst>
                                    <p:set>
                                      <p:cBhvr>
                                        <p:cTn id="75" dur="1" fill="hold">
                                          <p:stCondLst>
                                            <p:cond delay="0"/>
                                          </p:stCondLst>
                                        </p:cTn>
                                        <p:tgtEl>
                                          <p:spTgt spid="22"/>
                                        </p:tgtEl>
                                        <p:attrNameLst>
                                          <p:attrName>style.visibility</p:attrName>
                                        </p:attrNameLst>
                                      </p:cBhvr>
                                      <p:to>
                                        <p:strVal val="visible"/>
                                      </p:to>
                                    </p:set>
                                    <p:anim calcmode="lin" valueType="num">
                                      <p:cBhvr>
                                        <p:cTn id="76" dur="1000" fill="hold"/>
                                        <p:tgtEl>
                                          <p:spTgt spid="22"/>
                                        </p:tgtEl>
                                        <p:attrNameLst>
                                          <p:attrName>ppt_w</p:attrName>
                                        </p:attrNameLst>
                                      </p:cBhvr>
                                      <p:tavLst>
                                        <p:tav tm="0">
                                          <p:val>
                                            <p:strVal val="#ppt_w*0.70"/>
                                          </p:val>
                                        </p:tav>
                                        <p:tav tm="100000">
                                          <p:val>
                                            <p:strVal val="#ppt_w"/>
                                          </p:val>
                                        </p:tav>
                                      </p:tavLst>
                                    </p:anim>
                                    <p:anim calcmode="lin" valueType="num">
                                      <p:cBhvr>
                                        <p:cTn id="77" dur="1000" fill="hold"/>
                                        <p:tgtEl>
                                          <p:spTgt spid="22"/>
                                        </p:tgtEl>
                                        <p:attrNameLst>
                                          <p:attrName>ppt_h</p:attrName>
                                        </p:attrNameLst>
                                      </p:cBhvr>
                                      <p:tavLst>
                                        <p:tav tm="0">
                                          <p:val>
                                            <p:strVal val="#ppt_h"/>
                                          </p:val>
                                        </p:tav>
                                        <p:tav tm="100000">
                                          <p:val>
                                            <p:strVal val="#ppt_h"/>
                                          </p:val>
                                        </p:tav>
                                      </p:tavLst>
                                    </p:anim>
                                    <p:animEffect transition="in" filter="fade">
                                      <p:cBhvr>
                                        <p:cTn id="78"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animBg="1"/>
      <p:bldP spid="19" grpId="0" animBg="1"/>
      <p:bldP spid="20" grpId="0" animBg="1"/>
      <p:bldP spid="21" grpId="0" animBg="1"/>
      <p:bldP spid="22" grpId="0" animBg="1"/>
      <p:bldP spid="23" grpId="0"/>
      <p:bldP spid="24"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E6E71-C076-764C-C2FD-64CDE2356428}"/>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5971343A-2C47-9BFC-C5A3-EC1AAA056AFF}"/>
              </a:ext>
            </a:extLst>
          </p:cNvPr>
          <p:cNvSpPr>
            <a:spLocks noGrp="1"/>
          </p:cNvSpPr>
          <p:nvPr>
            <p:ph type="title"/>
          </p:nvPr>
        </p:nvSpPr>
        <p:spPr>
          <a:xfrm>
            <a:off x="2626961" y="180647"/>
            <a:ext cx="3811239" cy="553470"/>
          </a:xfrm>
        </p:spPr>
        <p:txBody>
          <a:bodyPr/>
          <a:lstStyle/>
          <a:p>
            <a:r>
              <a:rPr lang="zh-CN" altLang="en-US" b="1" dirty="0"/>
              <a:t>两个绝对差异分析变量</a:t>
            </a:r>
          </a:p>
        </p:txBody>
      </p:sp>
      <p:sp>
        <p:nvSpPr>
          <p:cNvPr id="31" name="椭圆 30">
            <a:extLst>
              <a:ext uri="{FF2B5EF4-FFF2-40B4-BE49-F238E27FC236}">
                <a16:creationId xmlns:a16="http://schemas.microsoft.com/office/drawing/2014/main" id="{E649DFB1-EC79-11F7-8F4D-AC4091055AC2}"/>
              </a:ext>
            </a:extLst>
          </p:cNvPr>
          <p:cNvSpPr/>
          <p:nvPr/>
        </p:nvSpPr>
        <p:spPr>
          <a:xfrm>
            <a:off x="887960" y="2571750"/>
            <a:ext cx="1739001" cy="1739001"/>
          </a:xfrm>
          <a:prstGeom prst="ellipse">
            <a:avLst/>
          </a:prstGeom>
          <a:solidFill>
            <a:srgbClr val="00B0F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32" name="TextBox 2">
            <a:extLst>
              <a:ext uri="{FF2B5EF4-FFF2-40B4-BE49-F238E27FC236}">
                <a16:creationId xmlns:a16="http://schemas.microsoft.com/office/drawing/2014/main" id="{D4DC55C3-9966-335A-A44D-3F075B7B6149}"/>
              </a:ext>
            </a:extLst>
          </p:cNvPr>
          <p:cNvSpPr txBox="1"/>
          <p:nvPr/>
        </p:nvSpPr>
        <p:spPr>
          <a:xfrm>
            <a:off x="4349836" y="1398885"/>
            <a:ext cx="4088876" cy="28507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base" latinLnBrk="0" hangingPunct="1">
              <a:lnSpc>
                <a:spcPct val="150000"/>
              </a:lnSpc>
              <a:spcBef>
                <a:spcPct val="0"/>
              </a:spcBef>
              <a:spcAft>
                <a:spcPct val="0"/>
              </a:spcAft>
              <a:buClrTx/>
              <a:buSzTx/>
              <a:buFontTx/>
              <a:buNone/>
              <a:tabLst/>
              <a:defRPr/>
            </a:pPr>
            <a:r>
              <a:rPr kumimoji="0"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费用偏差CV（Cost Variance）= BCWP－ACWP</a:t>
            </a:r>
          </a:p>
        </p:txBody>
      </p:sp>
      <p:sp>
        <p:nvSpPr>
          <p:cNvPr id="33" name="椭圆 32">
            <a:extLst>
              <a:ext uri="{FF2B5EF4-FFF2-40B4-BE49-F238E27FC236}">
                <a16:creationId xmlns:a16="http://schemas.microsoft.com/office/drawing/2014/main" id="{36028017-B89C-CC31-2935-0C8D2FD9D9D8}"/>
              </a:ext>
            </a:extLst>
          </p:cNvPr>
          <p:cNvSpPr/>
          <p:nvPr/>
        </p:nvSpPr>
        <p:spPr>
          <a:xfrm>
            <a:off x="3103957" y="1398549"/>
            <a:ext cx="324000" cy="324000"/>
          </a:xfrm>
          <a:prstGeom prst="ellipse">
            <a:avLst/>
          </a:prstGeom>
          <a:solidFill>
            <a:srgbClr val="00B0F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400" b="0" i="0" u="none" strike="noStrike" kern="0" cap="none" spc="0" normalizeH="0" baseline="0" noProof="0" dirty="0">
                <a:ln>
                  <a:noFill/>
                </a:ln>
                <a:solidFill>
                  <a:prstClr val="white"/>
                </a:solidFill>
                <a:effectLst/>
                <a:uLnTx/>
                <a:uFillTx/>
                <a:latin typeface="微软雅黑" pitchFamily="34" charset="-122"/>
                <a:ea typeface="宋体" panose="02010600030101010101" pitchFamily="2" charset="-122"/>
                <a:cs typeface="+mn-cs"/>
              </a:rPr>
              <a:t>1</a:t>
            </a:r>
            <a:endParaRPr kumimoji="0" lang="zh-CN" altLang="en-US" sz="1400" b="0" i="0" u="none" strike="noStrike" kern="0" cap="none" spc="0" normalizeH="0" baseline="0" noProof="0" dirty="0">
              <a:ln>
                <a:noFill/>
              </a:ln>
              <a:solidFill>
                <a:prstClr val="white"/>
              </a:solidFill>
              <a:effectLst/>
              <a:uLnTx/>
              <a:uFillTx/>
              <a:latin typeface="微软雅黑" pitchFamily="34" charset="-122"/>
              <a:ea typeface="宋体" panose="02010600030101010101" pitchFamily="2" charset="-122"/>
              <a:cs typeface="+mn-cs"/>
            </a:endParaRPr>
          </a:p>
        </p:txBody>
      </p:sp>
      <p:cxnSp>
        <p:nvCxnSpPr>
          <p:cNvPr id="34" name="直接连接符 4">
            <a:extLst>
              <a:ext uri="{FF2B5EF4-FFF2-40B4-BE49-F238E27FC236}">
                <a16:creationId xmlns:a16="http://schemas.microsoft.com/office/drawing/2014/main" id="{BB90DDF9-233D-569B-CD6F-E018FA013E8E}"/>
              </a:ext>
            </a:extLst>
          </p:cNvPr>
          <p:cNvCxnSpPr/>
          <p:nvPr/>
        </p:nvCxnSpPr>
        <p:spPr>
          <a:xfrm flipV="1">
            <a:off x="3360497" y="1541424"/>
            <a:ext cx="892810" cy="19050"/>
          </a:xfrm>
          <a:prstGeom prst="line">
            <a:avLst/>
          </a:prstGeom>
          <a:noFill/>
          <a:ln w="6350" cap="flat" cmpd="sng" algn="ctr">
            <a:solidFill>
              <a:srgbClr val="2DB2A4"/>
            </a:solidFill>
            <a:prstDash val="dash"/>
            <a:tailEnd type="oval" w="sm" len="sm"/>
          </a:ln>
          <a:effectLst/>
        </p:spPr>
      </p:cxnSp>
      <p:sp>
        <p:nvSpPr>
          <p:cNvPr id="35" name="TextBox 5">
            <a:extLst>
              <a:ext uri="{FF2B5EF4-FFF2-40B4-BE49-F238E27FC236}">
                <a16:creationId xmlns:a16="http://schemas.microsoft.com/office/drawing/2014/main" id="{455F4C95-2CF6-2519-A7A8-EEBF77A89035}"/>
              </a:ext>
            </a:extLst>
          </p:cNvPr>
          <p:cNvSpPr txBox="1"/>
          <p:nvPr/>
        </p:nvSpPr>
        <p:spPr>
          <a:xfrm>
            <a:off x="4309197" y="2039624"/>
            <a:ext cx="4638192" cy="60824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base" latinLnBrk="0" hangingPunct="1">
              <a:lnSpc>
                <a:spcPct val="150000"/>
              </a:lnSpc>
              <a:spcBef>
                <a:spcPct val="0"/>
              </a:spcBef>
              <a:spcAft>
                <a:spcPct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CV</a:t>
            </a: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为正值，说明项目运行节支，实际费用小于预算费用；</a:t>
            </a:r>
            <a:endPar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endParaRPr>
          </a:p>
          <a:p>
            <a:pPr marL="0" marR="0" lvl="0" indent="0" algn="just" defTabSz="914400" eaLnBrk="1" fontAlgn="base" latinLnBrk="0" hangingPunct="1">
              <a:lnSpc>
                <a:spcPct val="150000"/>
              </a:lnSpc>
              <a:spcBef>
                <a:spcPct val="0"/>
              </a:spcBef>
              <a:spcAft>
                <a:spcPct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CV</a:t>
            </a: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为负值，说明项目运行超支，实际费用超出预算费用。</a:t>
            </a:r>
            <a:endParaRPr kumimoji="0" 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endParaRPr>
          </a:p>
        </p:txBody>
      </p:sp>
      <p:sp>
        <p:nvSpPr>
          <p:cNvPr id="36" name="椭圆 35">
            <a:extLst>
              <a:ext uri="{FF2B5EF4-FFF2-40B4-BE49-F238E27FC236}">
                <a16:creationId xmlns:a16="http://schemas.microsoft.com/office/drawing/2014/main" id="{DC216ED9-A760-5CE4-9D33-CFB916808489}"/>
              </a:ext>
            </a:extLst>
          </p:cNvPr>
          <p:cNvSpPr/>
          <p:nvPr/>
        </p:nvSpPr>
        <p:spPr>
          <a:xfrm>
            <a:off x="3103957" y="2192616"/>
            <a:ext cx="324000" cy="325222"/>
          </a:xfrm>
          <a:prstGeom prst="ellipse">
            <a:avLst/>
          </a:prstGeom>
          <a:solidFill>
            <a:srgbClr val="F87A08"/>
          </a:solidFill>
          <a:ln w="25400" cap="flat" cmpd="sng" algn="ctr">
            <a:noFill/>
            <a:prstDash val="solid"/>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400" b="0" i="0" u="none" strike="noStrike" kern="0" cap="none" spc="0" normalizeH="0" baseline="0" noProof="0" dirty="0">
                <a:ln>
                  <a:noFill/>
                </a:ln>
                <a:solidFill>
                  <a:prstClr val="white"/>
                </a:solidFill>
                <a:effectLst/>
                <a:uLnTx/>
                <a:uFillTx/>
                <a:latin typeface="微软雅黑" pitchFamily="34" charset="-122"/>
                <a:ea typeface="宋体" panose="02010600030101010101" pitchFamily="2" charset="-122"/>
                <a:cs typeface="+mn-cs"/>
                <a:sym typeface="+mn-ea"/>
              </a:rPr>
              <a:t>2</a:t>
            </a:r>
          </a:p>
        </p:txBody>
      </p:sp>
      <p:cxnSp>
        <p:nvCxnSpPr>
          <p:cNvPr id="37" name="直接连接符 7">
            <a:extLst>
              <a:ext uri="{FF2B5EF4-FFF2-40B4-BE49-F238E27FC236}">
                <a16:creationId xmlns:a16="http://schemas.microsoft.com/office/drawing/2014/main" id="{2733A7C2-C527-61B1-9833-77C114283A37}"/>
              </a:ext>
            </a:extLst>
          </p:cNvPr>
          <p:cNvCxnSpPr/>
          <p:nvPr/>
        </p:nvCxnSpPr>
        <p:spPr>
          <a:xfrm flipV="1">
            <a:off x="3319857" y="2343746"/>
            <a:ext cx="933450" cy="11430"/>
          </a:xfrm>
          <a:prstGeom prst="line">
            <a:avLst/>
          </a:prstGeom>
          <a:noFill/>
          <a:ln w="6350" cap="flat" cmpd="sng" algn="ctr">
            <a:solidFill>
              <a:srgbClr val="F87A08"/>
            </a:solidFill>
            <a:prstDash val="dash"/>
            <a:tailEnd type="oval" w="sm" len="sm"/>
          </a:ln>
          <a:effectLst/>
        </p:spPr>
      </p:cxnSp>
      <p:sp>
        <p:nvSpPr>
          <p:cNvPr id="38" name="TextBox 14">
            <a:extLst>
              <a:ext uri="{FF2B5EF4-FFF2-40B4-BE49-F238E27FC236}">
                <a16:creationId xmlns:a16="http://schemas.microsoft.com/office/drawing/2014/main" id="{35697DDF-93BB-2AB9-ED9F-F9AB6DA5FA6B}"/>
              </a:ext>
            </a:extLst>
          </p:cNvPr>
          <p:cNvSpPr txBox="1"/>
          <p:nvPr/>
        </p:nvSpPr>
        <p:spPr>
          <a:xfrm>
            <a:off x="4339121" y="3084172"/>
            <a:ext cx="4608268" cy="28507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base" latinLnBrk="0" hangingPunct="1">
              <a:lnSpc>
                <a:spcPct val="150000"/>
              </a:lnSpc>
              <a:spcBef>
                <a:spcPct val="0"/>
              </a:spcBef>
              <a:spcAft>
                <a:spcPct val="0"/>
              </a:spcAft>
              <a:buClrTx/>
              <a:buSzTx/>
              <a:buFontTx/>
              <a:buNone/>
              <a:tabLst/>
              <a:defRPr/>
            </a:pPr>
            <a:r>
              <a:rPr kumimoji="0" sz="1400" b="0" i="0" u="none" strike="noStrike" kern="0" cap="none" spc="0" normalizeH="0" baseline="0" noProof="0" dirty="0">
                <a:ln>
                  <a:noFill/>
                </a:ln>
                <a:solidFill>
                  <a:prstClr val="black"/>
                </a:solidFill>
                <a:effectLst/>
                <a:uLnTx/>
                <a:uFillTx/>
                <a:latin typeface="微软雅黑" pitchFamily="34" charset="-122"/>
                <a:ea typeface="微软雅黑" pitchFamily="34" charset="-122"/>
                <a:sym typeface="+mn-ea"/>
              </a:rPr>
              <a:t>进度偏差SV（Schedule Variance）= BCWP－BCWS</a:t>
            </a:r>
            <a:endPar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sym typeface="+mn-ea"/>
            </a:endParaRPr>
          </a:p>
        </p:txBody>
      </p:sp>
      <p:sp>
        <p:nvSpPr>
          <p:cNvPr id="39" name="椭圆 38">
            <a:extLst>
              <a:ext uri="{FF2B5EF4-FFF2-40B4-BE49-F238E27FC236}">
                <a16:creationId xmlns:a16="http://schemas.microsoft.com/office/drawing/2014/main" id="{9D273DF3-4173-D95B-33C7-9741222D10F0}"/>
              </a:ext>
            </a:extLst>
          </p:cNvPr>
          <p:cNvSpPr/>
          <p:nvPr/>
        </p:nvSpPr>
        <p:spPr>
          <a:xfrm>
            <a:off x="3093163" y="3059956"/>
            <a:ext cx="324000" cy="324000"/>
          </a:xfrm>
          <a:prstGeom prst="ellipse">
            <a:avLst/>
          </a:prstGeom>
          <a:solidFill>
            <a:srgbClr val="00B0F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400" b="0" i="0" u="none" strike="noStrike" kern="0" cap="none" spc="0" normalizeH="0" baseline="0" noProof="0" dirty="0">
                <a:ln>
                  <a:noFill/>
                </a:ln>
                <a:solidFill>
                  <a:prstClr val="white"/>
                </a:solidFill>
                <a:effectLst/>
                <a:uLnTx/>
                <a:uFillTx/>
                <a:latin typeface="微软雅黑" pitchFamily="34" charset="-122"/>
                <a:ea typeface="宋体" panose="02010600030101010101" pitchFamily="2" charset="-122"/>
                <a:cs typeface="+mn-cs"/>
              </a:rPr>
              <a:t>3</a:t>
            </a:r>
          </a:p>
        </p:txBody>
      </p:sp>
      <p:cxnSp>
        <p:nvCxnSpPr>
          <p:cNvPr id="40" name="直接连接符 16">
            <a:extLst>
              <a:ext uri="{FF2B5EF4-FFF2-40B4-BE49-F238E27FC236}">
                <a16:creationId xmlns:a16="http://schemas.microsoft.com/office/drawing/2014/main" id="{1EA9A2DA-9F8B-DD74-C16F-DA0D075ED64D}"/>
              </a:ext>
            </a:extLst>
          </p:cNvPr>
          <p:cNvCxnSpPr/>
          <p:nvPr/>
        </p:nvCxnSpPr>
        <p:spPr>
          <a:xfrm>
            <a:off x="3429837" y="3246073"/>
            <a:ext cx="792088" cy="0"/>
          </a:xfrm>
          <a:prstGeom prst="line">
            <a:avLst/>
          </a:prstGeom>
          <a:noFill/>
          <a:ln w="6350" cap="flat" cmpd="sng" algn="ctr">
            <a:solidFill>
              <a:srgbClr val="2DB2A4"/>
            </a:solidFill>
            <a:prstDash val="dash"/>
            <a:tailEnd type="oval" w="sm" len="sm"/>
          </a:ln>
          <a:effectLst/>
        </p:spPr>
      </p:cxnSp>
      <p:sp>
        <p:nvSpPr>
          <p:cNvPr id="41" name="TextBox 17">
            <a:extLst>
              <a:ext uri="{FF2B5EF4-FFF2-40B4-BE49-F238E27FC236}">
                <a16:creationId xmlns:a16="http://schemas.microsoft.com/office/drawing/2014/main" id="{5464E348-10A8-A1B9-FE2D-4070140EE5FC}"/>
              </a:ext>
            </a:extLst>
          </p:cNvPr>
          <p:cNvSpPr txBox="1"/>
          <p:nvPr/>
        </p:nvSpPr>
        <p:spPr>
          <a:xfrm>
            <a:off x="4309197" y="3727428"/>
            <a:ext cx="4506385" cy="60824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base" latinLnBrk="0" hangingPunct="1">
              <a:lnSpc>
                <a:spcPct val="150000"/>
              </a:lnSpc>
              <a:spcBef>
                <a:spcPct val="0"/>
              </a:spcBef>
              <a:spcAft>
                <a:spcPct val="0"/>
              </a:spcAft>
              <a:buClrTx/>
              <a:buSzTx/>
              <a:buFontTx/>
              <a:buNone/>
              <a:tabLst/>
              <a:defRPr/>
            </a:pPr>
            <a:r>
              <a:rPr kumimoji="0"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SV为正值，说明项目进度提前，实际进度快于计划进度；SV为负值说明项目进度延误，实际进度落后于计划进度。</a:t>
            </a:r>
          </a:p>
        </p:txBody>
      </p:sp>
      <p:sp>
        <p:nvSpPr>
          <p:cNvPr id="42" name="椭圆 41">
            <a:extLst>
              <a:ext uri="{FF2B5EF4-FFF2-40B4-BE49-F238E27FC236}">
                <a16:creationId xmlns:a16="http://schemas.microsoft.com/office/drawing/2014/main" id="{E69633C5-3547-0286-7EC0-1962F2A8EFA8}"/>
              </a:ext>
            </a:extLst>
          </p:cNvPr>
          <p:cNvSpPr/>
          <p:nvPr/>
        </p:nvSpPr>
        <p:spPr>
          <a:xfrm>
            <a:off x="3093189" y="3869563"/>
            <a:ext cx="324000" cy="324000"/>
          </a:xfrm>
          <a:prstGeom prst="ellipse">
            <a:avLst/>
          </a:prstGeom>
          <a:solidFill>
            <a:srgbClr val="F87A08"/>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altLang="zh-CN" sz="1400" b="0" i="0" u="none" strike="noStrike" kern="0" cap="none" spc="0" normalizeH="0" baseline="0" noProof="0" dirty="0">
                <a:ln>
                  <a:noFill/>
                </a:ln>
                <a:solidFill>
                  <a:prstClr val="white"/>
                </a:solidFill>
                <a:effectLst/>
                <a:uLnTx/>
                <a:uFillTx/>
                <a:latin typeface="微软雅黑" pitchFamily="34" charset="-122"/>
                <a:ea typeface="宋体" panose="02010600030101010101" pitchFamily="2" charset="-122"/>
                <a:cs typeface="+mn-cs"/>
              </a:rPr>
              <a:t>4</a:t>
            </a:r>
          </a:p>
        </p:txBody>
      </p:sp>
      <p:cxnSp>
        <p:nvCxnSpPr>
          <p:cNvPr id="43" name="直接连接符 19">
            <a:extLst>
              <a:ext uri="{FF2B5EF4-FFF2-40B4-BE49-F238E27FC236}">
                <a16:creationId xmlns:a16="http://schemas.microsoft.com/office/drawing/2014/main" id="{D72D8A87-EA27-0AC4-8376-604CDBB4AE19}"/>
              </a:ext>
            </a:extLst>
          </p:cNvPr>
          <p:cNvCxnSpPr/>
          <p:nvPr/>
        </p:nvCxnSpPr>
        <p:spPr>
          <a:xfrm>
            <a:off x="3417163" y="4031550"/>
            <a:ext cx="792088" cy="0"/>
          </a:xfrm>
          <a:prstGeom prst="line">
            <a:avLst/>
          </a:prstGeom>
          <a:noFill/>
          <a:ln w="6350" cap="flat" cmpd="sng" algn="ctr">
            <a:solidFill>
              <a:srgbClr val="F87A08"/>
            </a:solidFill>
            <a:prstDash val="dash"/>
            <a:tailEnd type="oval" w="sm" len="sm"/>
          </a:ln>
          <a:effectLst/>
        </p:spPr>
      </p:cxnSp>
      <p:sp>
        <p:nvSpPr>
          <p:cNvPr id="44" name="TextBox 21">
            <a:extLst>
              <a:ext uri="{FF2B5EF4-FFF2-40B4-BE49-F238E27FC236}">
                <a16:creationId xmlns:a16="http://schemas.microsoft.com/office/drawing/2014/main" id="{F097B248-A345-104B-C9EA-693F469761DD}"/>
              </a:ext>
            </a:extLst>
          </p:cNvPr>
          <p:cNvSpPr txBox="1"/>
          <p:nvPr/>
        </p:nvSpPr>
        <p:spPr>
          <a:xfrm>
            <a:off x="1165860" y="3270680"/>
            <a:ext cx="1205230" cy="61531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项目进度偏差</a:t>
            </a:r>
          </a:p>
        </p:txBody>
      </p:sp>
      <p:sp>
        <p:nvSpPr>
          <p:cNvPr id="45" name="椭圆 44">
            <a:extLst>
              <a:ext uri="{FF2B5EF4-FFF2-40B4-BE49-F238E27FC236}">
                <a16:creationId xmlns:a16="http://schemas.microsoft.com/office/drawing/2014/main" id="{34AA835C-7258-0C8C-ABEE-B23D077DC32B}"/>
              </a:ext>
            </a:extLst>
          </p:cNvPr>
          <p:cNvSpPr/>
          <p:nvPr/>
        </p:nvSpPr>
        <p:spPr>
          <a:xfrm>
            <a:off x="887960" y="1319469"/>
            <a:ext cx="1739001" cy="1739001"/>
          </a:xfrm>
          <a:prstGeom prst="ellipse">
            <a:avLst/>
          </a:prstGeom>
          <a:solidFill>
            <a:srgbClr val="0E647C"/>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46" name="TextBox 21">
            <a:extLst>
              <a:ext uri="{FF2B5EF4-FFF2-40B4-BE49-F238E27FC236}">
                <a16:creationId xmlns:a16="http://schemas.microsoft.com/office/drawing/2014/main" id="{FD15B652-7ED9-3F1F-D2ED-ECEF67F5F6CD}"/>
              </a:ext>
            </a:extLst>
          </p:cNvPr>
          <p:cNvSpPr txBox="1"/>
          <p:nvPr/>
        </p:nvSpPr>
        <p:spPr>
          <a:xfrm>
            <a:off x="1143635" y="1958135"/>
            <a:ext cx="1227455" cy="61531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项目费用偏差</a:t>
            </a:r>
          </a:p>
        </p:txBody>
      </p:sp>
    </p:spTree>
    <p:extLst>
      <p:ext uri="{BB962C8B-B14F-4D97-AF65-F5344CB8AC3E}">
        <p14:creationId xmlns:p14="http://schemas.microsoft.com/office/powerpoint/2010/main" val="29648123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500" fill="hold"/>
                                        <p:tgtEl>
                                          <p:spTgt spid="45"/>
                                        </p:tgtEl>
                                        <p:attrNameLst>
                                          <p:attrName>ppt_w</p:attrName>
                                        </p:attrNameLst>
                                      </p:cBhvr>
                                      <p:tavLst>
                                        <p:tav tm="0">
                                          <p:val>
                                            <p:fltVal val="0"/>
                                          </p:val>
                                        </p:tav>
                                        <p:tav tm="100000">
                                          <p:val>
                                            <p:strVal val="#ppt_w"/>
                                          </p:val>
                                        </p:tav>
                                      </p:tavLst>
                                    </p:anim>
                                    <p:anim calcmode="lin" valueType="num">
                                      <p:cBhvr>
                                        <p:cTn id="8" dur="500" fill="hold"/>
                                        <p:tgtEl>
                                          <p:spTgt spid="45"/>
                                        </p:tgtEl>
                                        <p:attrNameLst>
                                          <p:attrName>ppt_h</p:attrName>
                                        </p:attrNameLst>
                                      </p:cBhvr>
                                      <p:tavLst>
                                        <p:tav tm="0">
                                          <p:val>
                                            <p:fltVal val="0"/>
                                          </p:val>
                                        </p:tav>
                                        <p:tav tm="100000">
                                          <p:val>
                                            <p:strVal val="#ppt_h"/>
                                          </p:val>
                                        </p:tav>
                                      </p:tavLst>
                                    </p:anim>
                                    <p:animEffect transition="in" filter="fade">
                                      <p:cBhvr>
                                        <p:cTn id="9" dur="500"/>
                                        <p:tgtEl>
                                          <p:spTgt spid="45"/>
                                        </p:tgtEl>
                                      </p:cBhvr>
                                    </p:animEffect>
                                    <p:anim calcmode="lin" valueType="num">
                                      <p:cBhvr>
                                        <p:cTn id="10" dur="500" fill="hold"/>
                                        <p:tgtEl>
                                          <p:spTgt spid="45"/>
                                        </p:tgtEl>
                                        <p:attrNameLst>
                                          <p:attrName>ppt_x</p:attrName>
                                        </p:attrNameLst>
                                      </p:cBhvr>
                                      <p:tavLst>
                                        <p:tav tm="0">
                                          <p:val>
                                            <p:fltVal val="0.5"/>
                                          </p:val>
                                        </p:tav>
                                        <p:tav tm="100000">
                                          <p:val>
                                            <p:strVal val="#ppt_x"/>
                                          </p:val>
                                        </p:tav>
                                      </p:tavLst>
                                    </p:anim>
                                    <p:anim calcmode="lin" valueType="num">
                                      <p:cBhvr>
                                        <p:cTn id="11" dur="500" fill="hold"/>
                                        <p:tgtEl>
                                          <p:spTgt spid="45"/>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250"/>
                                  </p:stCondLst>
                                  <p:childTnLst>
                                    <p:set>
                                      <p:cBhvr>
                                        <p:cTn id="13" dur="1" fill="hold">
                                          <p:stCondLst>
                                            <p:cond delay="0"/>
                                          </p:stCondLst>
                                        </p:cTn>
                                        <p:tgtEl>
                                          <p:spTgt spid="44"/>
                                        </p:tgtEl>
                                        <p:attrNameLst>
                                          <p:attrName>style.visibility</p:attrName>
                                        </p:attrNameLst>
                                      </p:cBhvr>
                                      <p:to>
                                        <p:strVal val="visible"/>
                                      </p:to>
                                    </p:set>
                                    <p:anim calcmode="lin" valueType="num">
                                      <p:cBhvr>
                                        <p:cTn id="14" dur="500" fill="hold"/>
                                        <p:tgtEl>
                                          <p:spTgt spid="44"/>
                                        </p:tgtEl>
                                        <p:attrNameLst>
                                          <p:attrName>ppt_w</p:attrName>
                                        </p:attrNameLst>
                                      </p:cBhvr>
                                      <p:tavLst>
                                        <p:tav tm="0">
                                          <p:val>
                                            <p:fltVal val="0"/>
                                          </p:val>
                                        </p:tav>
                                        <p:tav tm="100000">
                                          <p:val>
                                            <p:strVal val="#ppt_w"/>
                                          </p:val>
                                        </p:tav>
                                      </p:tavLst>
                                    </p:anim>
                                    <p:anim calcmode="lin" valueType="num">
                                      <p:cBhvr>
                                        <p:cTn id="15" dur="500" fill="hold"/>
                                        <p:tgtEl>
                                          <p:spTgt spid="44"/>
                                        </p:tgtEl>
                                        <p:attrNameLst>
                                          <p:attrName>ppt_h</p:attrName>
                                        </p:attrNameLst>
                                      </p:cBhvr>
                                      <p:tavLst>
                                        <p:tav tm="0">
                                          <p:val>
                                            <p:fltVal val="0"/>
                                          </p:val>
                                        </p:tav>
                                        <p:tav tm="100000">
                                          <p:val>
                                            <p:strVal val="#ppt_h"/>
                                          </p:val>
                                        </p:tav>
                                      </p:tavLst>
                                    </p:anim>
                                    <p:animEffect transition="in" filter="fade">
                                      <p:cBhvr>
                                        <p:cTn id="16" dur="500"/>
                                        <p:tgtEl>
                                          <p:spTgt spid="44"/>
                                        </p:tgtEl>
                                      </p:cBhvr>
                                    </p:animEffect>
                                    <p:anim calcmode="lin" valueType="num">
                                      <p:cBhvr>
                                        <p:cTn id="17" dur="500" fill="hold"/>
                                        <p:tgtEl>
                                          <p:spTgt spid="44"/>
                                        </p:tgtEl>
                                        <p:attrNameLst>
                                          <p:attrName>ppt_x</p:attrName>
                                        </p:attrNameLst>
                                      </p:cBhvr>
                                      <p:tavLst>
                                        <p:tav tm="0">
                                          <p:val>
                                            <p:fltVal val="0.5"/>
                                          </p:val>
                                        </p:tav>
                                        <p:tav tm="100000">
                                          <p:val>
                                            <p:strVal val="#ppt_x"/>
                                          </p:val>
                                        </p:tav>
                                      </p:tavLst>
                                    </p:anim>
                                    <p:anim calcmode="lin" valueType="num">
                                      <p:cBhvr>
                                        <p:cTn id="18" dur="500" fill="hold"/>
                                        <p:tgtEl>
                                          <p:spTgt spid="44"/>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Effect transition="in" filter="fade">
                                      <p:cBhvr>
                                        <p:cTn id="23" dur="500"/>
                                        <p:tgtEl>
                                          <p:spTgt spid="31"/>
                                        </p:tgtEl>
                                      </p:cBhvr>
                                    </p:animEffect>
                                    <p:anim calcmode="lin" valueType="num">
                                      <p:cBhvr>
                                        <p:cTn id="24" dur="500" fill="hold"/>
                                        <p:tgtEl>
                                          <p:spTgt spid="31"/>
                                        </p:tgtEl>
                                        <p:attrNameLst>
                                          <p:attrName>ppt_x</p:attrName>
                                        </p:attrNameLst>
                                      </p:cBhvr>
                                      <p:tavLst>
                                        <p:tav tm="0">
                                          <p:val>
                                            <p:fltVal val="0.5"/>
                                          </p:val>
                                        </p:tav>
                                        <p:tav tm="100000">
                                          <p:val>
                                            <p:strVal val="#ppt_x"/>
                                          </p:val>
                                        </p:tav>
                                      </p:tavLst>
                                    </p:anim>
                                    <p:anim calcmode="lin" valueType="num">
                                      <p:cBhvr>
                                        <p:cTn id="25" dur="500" fill="hold"/>
                                        <p:tgtEl>
                                          <p:spTgt spid="31"/>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5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Effect transition="in" filter="fade">
                                      <p:cBhvr>
                                        <p:cTn id="30" dur="500"/>
                                        <p:tgtEl>
                                          <p:spTgt spid="46"/>
                                        </p:tgtEl>
                                      </p:cBhvr>
                                    </p:animEffect>
                                    <p:anim calcmode="lin" valueType="num">
                                      <p:cBhvr>
                                        <p:cTn id="31" dur="500" fill="hold"/>
                                        <p:tgtEl>
                                          <p:spTgt spid="46"/>
                                        </p:tgtEl>
                                        <p:attrNameLst>
                                          <p:attrName>ppt_x</p:attrName>
                                        </p:attrNameLst>
                                      </p:cBhvr>
                                      <p:tavLst>
                                        <p:tav tm="0">
                                          <p:val>
                                            <p:fltVal val="0.5"/>
                                          </p:val>
                                        </p:tav>
                                        <p:tav tm="100000">
                                          <p:val>
                                            <p:strVal val="#ppt_x"/>
                                          </p:val>
                                        </p:tav>
                                      </p:tavLst>
                                    </p:anim>
                                    <p:anim calcmode="lin" valueType="num">
                                      <p:cBhvr>
                                        <p:cTn id="32" dur="500" fill="hold"/>
                                        <p:tgtEl>
                                          <p:spTgt spid="46"/>
                                        </p:tgtEl>
                                        <p:attrNameLst>
                                          <p:attrName>ppt_y</p:attrName>
                                        </p:attrNameLst>
                                      </p:cBhvr>
                                      <p:tavLst>
                                        <p:tav tm="0">
                                          <p:val>
                                            <p:fltVal val="0.5"/>
                                          </p:val>
                                        </p:tav>
                                        <p:tav tm="100000">
                                          <p:val>
                                            <p:strVal val="#ppt_y"/>
                                          </p:val>
                                        </p:tav>
                                      </p:tavLst>
                                    </p:anim>
                                  </p:childTnLst>
                                </p:cTn>
                              </p:par>
                            </p:childTnLst>
                          </p:cTn>
                        </p:par>
                        <p:par>
                          <p:cTn id="33" fill="hold">
                            <p:stCondLst>
                              <p:cond delay="750"/>
                            </p:stCondLst>
                            <p:childTnLst>
                              <p:par>
                                <p:cTn id="34" presetID="10" presetClass="entr" presetSubtype="0" fill="hold" grpId="0"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ntr" presetSubtype="0" fill="hold" grpId="0" nodeType="withEffect">
                                  <p:stCondLst>
                                    <p:cond delay="200"/>
                                  </p:stCondLst>
                                  <p:childTnLst>
                                    <p:set>
                                      <p:cBhvr>
                                        <p:cTn id="38" dur="1" fill="hold">
                                          <p:stCondLst>
                                            <p:cond delay="0"/>
                                          </p:stCondLst>
                                        </p:cTn>
                                        <p:tgtEl>
                                          <p:spTgt spid="36"/>
                                        </p:tgtEl>
                                        <p:attrNameLst>
                                          <p:attrName>style.visibility</p:attrName>
                                        </p:attrNameLst>
                                      </p:cBhvr>
                                      <p:to>
                                        <p:strVal val="visible"/>
                                      </p:to>
                                    </p:set>
                                    <p:animEffect transition="in" filter="fade">
                                      <p:cBhvr>
                                        <p:cTn id="39" dur="500"/>
                                        <p:tgtEl>
                                          <p:spTgt spid="36"/>
                                        </p:tgtEl>
                                      </p:cBhvr>
                                    </p:animEffect>
                                  </p:childTnLst>
                                </p:cTn>
                              </p:par>
                              <p:par>
                                <p:cTn id="40" presetID="10" presetClass="entr" presetSubtype="0" fill="hold" grpId="0" nodeType="withEffect">
                                  <p:stCondLst>
                                    <p:cond delay="800"/>
                                  </p:stCondLst>
                                  <p:childTnLst>
                                    <p:set>
                                      <p:cBhvr>
                                        <p:cTn id="41" dur="1" fill="hold">
                                          <p:stCondLst>
                                            <p:cond delay="0"/>
                                          </p:stCondLst>
                                        </p:cTn>
                                        <p:tgtEl>
                                          <p:spTgt spid="39"/>
                                        </p:tgtEl>
                                        <p:attrNameLst>
                                          <p:attrName>style.visibility</p:attrName>
                                        </p:attrNameLst>
                                      </p:cBhvr>
                                      <p:to>
                                        <p:strVal val="visible"/>
                                      </p:to>
                                    </p:set>
                                    <p:animEffect transition="in" filter="fade">
                                      <p:cBhvr>
                                        <p:cTn id="42" dur="500"/>
                                        <p:tgtEl>
                                          <p:spTgt spid="39"/>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42"/>
                                        </p:tgtEl>
                                        <p:attrNameLst>
                                          <p:attrName>style.visibility</p:attrName>
                                        </p:attrNameLst>
                                      </p:cBhvr>
                                      <p:to>
                                        <p:strVal val="visible"/>
                                      </p:to>
                                    </p:set>
                                    <p:animEffect transition="in" filter="fade">
                                      <p:cBhvr>
                                        <p:cTn id="45" dur="500"/>
                                        <p:tgtEl>
                                          <p:spTgt spid="42"/>
                                        </p:tgtEl>
                                      </p:cBhvr>
                                    </p:animEffect>
                                  </p:childTnLst>
                                </p:cTn>
                              </p:par>
                            </p:childTnLst>
                          </p:cTn>
                        </p:par>
                        <p:par>
                          <p:cTn id="46" fill="hold">
                            <p:stCondLst>
                              <p:cond delay="2250"/>
                            </p:stCondLst>
                            <p:childTnLst>
                              <p:par>
                                <p:cTn id="47" presetID="22" presetClass="entr" presetSubtype="8" fill="hold" nodeType="afterEffect">
                                  <p:stCondLst>
                                    <p:cond delay="0"/>
                                  </p:stCondLst>
                                  <p:childTnLst>
                                    <p:set>
                                      <p:cBhvr>
                                        <p:cTn id="48" dur="1" fill="hold">
                                          <p:stCondLst>
                                            <p:cond delay="0"/>
                                          </p:stCondLst>
                                        </p:cTn>
                                        <p:tgtEl>
                                          <p:spTgt spid="34"/>
                                        </p:tgtEl>
                                        <p:attrNameLst>
                                          <p:attrName>style.visibility</p:attrName>
                                        </p:attrNameLst>
                                      </p:cBhvr>
                                      <p:to>
                                        <p:strVal val="visible"/>
                                      </p:to>
                                    </p:set>
                                    <p:animEffect transition="in" filter="wipe(left)">
                                      <p:cBhvr>
                                        <p:cTn id="49" dur="500"/>
                                        <p:tgtEl>
                                          <p:spTgt spid="34"/>
                                        </p:tgtEl>
                                      </p:cBhvr>
                                    </p:animEffect>
                                  </p:childTnLst>
                                </p:cTn>
                              </p:par>
                              <p:par>
                                <p:cTn id="50" presetID="22" presetClass="entr" presetSubtype="8" fill="hold" nodeType="withEffect">
                                  <p:stCondLst>
                                    <p:cond delay="200"/>
                                  </p:stCondLst>
                                  <p:childTnLst>
                                    <p:set>
                                      <p:cBhvr>
                                        <p:cTn id="51" dur="1" fill="hold">
                                          <p:stCondLst>
                                            <p:cond delay="0"/>
                                          </p:stCondLst>
                                        </p:cTn>
                                        <p:tgtEl>
                                          <p:spTgt spid="37"/>
                                        </p:tgtEl>
                                        <p:attrNameLst>
                                          <p:attrName>style.visibility</p:attrName>
                                        </p:attrNameLst>
                                      </p:cBhvr>
                                      <p:to>
                                        <p:strVal val="visible"/>
                                      </p:to>
                                    </p:set>
                                    <p:animEffect transition="in" filter="wipe(left)">
                                      <p:cBhvr>
                                        <p:cTn id="52" dur="500"/>
                                        <p:tgtEl>
                                          <p:spTgt spid="37"/>
                                        </p:tgtEl>
                                      </p:cBhvr>
                                    </p:animEffect>
                                  </p:childTnLst>
                                </p:cTn>
                              </p:par>
                              <p:par>
                                <p:cTn id="53" presetID="22" presetClass="entr" presetSubtype="8" fill="hold" nodeType="withEffect">
                                  <p:stCondLst>
                                    <p:cond delay="800"/>
                                  </p:stCondLst>
                                  <p:childTnLst>
                                    <p:set>
                                      <p:cBhvr>
                                        <p:cTn id="54" dur="1" fill="hold">
                                          <p:stCondLst>
                                            <p:cond delay="0"/>
                                          </p:stCondLst>
                                        </p:cTn>
                                        <p:tgtEl>
                                          <p:spTgt spid="40"/>
                                        </p:tgtEl>
                                        <p:attrNameLst>
                                          <p:attrName>style.visibility</p:attrName>
                                        </p:attrNameLst>
                                      </p:cBhvr>
                                      <p:to>
                                        <p:strVal val="visible"/>
                                      </p:to>
                                    </p:set>
                                    <p:animEffect transition="in" filter="wipe(left)">
                                      <p:cBhvr>
                                        <p:cTn id="55" dur="500"/>
                                        <p:tgtEl>
                                          <p:spTgt spid="40"/>
                                        </p:tgtEl>
                                      </p:cBhvr>
                                    </p:animEffect>
                                  </p:childTnLst>
                                </p:cTn>
                              </p:par>
                              <p:par>
                                <p:cTn id="56" presetID="22" presetClass="entr" presetSubtype="8" fill="hold" nodeType="withEffect">
                                  <p:stCondLst>
                                    <p:cond delay="1000"/>
                                  </p:stCondLst>
                                  <p:childTnLst>
                                    <p:set>
                                      <p:cBhvr>
                                        <p:cTn id="57" dur="1" fill="hold">
                                          <p:stCondLst>
                                            <p:cond delay="0"/>
                                          </p:stCondLst>
                                        </p:cTn>
                                        <p:tgtEl>
                                          <p:spTgt spid="43"/>
                                        </p:tgtEl>
                                        <p:attrNameLst>
                                          <p:attrName>style.visibility</p:attrName>
                                        </p:attrNameLst>
                                      </p:cBhvr>
                                      <p:to>
                                        <p:strVal val="visible"/>
                                      </p:to>
                                    </p:set>
                                    <p:animEffect transition="in" filter="wipe(left)">
                                      <p:cBhvr>
                                        <p:cTn id="58" dur="500"/>
                                        <p:tgtEl>
                                          <p:spTgt spid="43"/>
                                        </p:tgtEl>
                                      </p:cBhvr>
                                    </p:animEffect>
                                  </p:childTnLst>
                                </p:cTn>
                              </p:par>
                            </p:childTnLst>
                          </p:cTn>
                        </p:par>
                        <p:par>
                          <p:cTn id="59" fill="hold">
                            <p:stCondLst>
                              <p:cond delay="3750"/>
                            </p:stCondLst>
                            <p:childTnLst>
                              <p:par>
                                <p:cTn id="60" presetID="22" presetClass="entr" presetSubtype="8" fill="hold" grpId="0"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35"/>
                                        </p:tgtEl>
                                        <p:attrNameLst>
                                          <p:attrName>style.visibility</p:attrName>
                                        </p:attrNameLst>
                                      </p:cBhvr>
                                      <p:to>
                                        <p:strVal val="visible"/>
                                      </p:to>
                                    </p:set>
                                    <p:animEffect transition="in" filter="wipe(left)">
                                      <p:cBhvr>
                                        <p:cTn id="65" dur="500"/>
                                        <p:tgtEl>
                                          <p:spTgt spid="35"/>
                                        </p:tgtEl>
                                      </p:cBhvr>
                                    </p:animEffect>
                                  </p:childTnLst>
                                </p:cTn>
                              </p:par>
                              <p:par>
                                <p:cTn id="66" presetID="22" presetClass="entr" presetSubtype="8" fill="hold" grpId="0" nodeType="withEffect">
                                  <p:stCondLst>
                                    <p:cond delay="800"/>
                                  </p:stCondLst>
                                  <p:childTnLst>
                                    <p:set>
                                      <p:cBhvr>
                                        <p:cTn id="67" dur="1" fill="hold">
                                          <p:stCondLst>
                                            <p:cond delay="0"/>
                                          </p:stCondLst>
                                        </p:cTn>
                                        <p:tgtEl>
                                          <p:spTgt spid="38"/>
                                        </p:tgtEl>
                                        <p:attrNameLst>
                                          <p:attrName>style.visibility</p:attrName>
                                        </p:attrNameLst>
                                      </p:cBhvr>
                                      <p:to>
                                        <p:strVal val="visible"/>
                                      </p:to>
                                    </p:set>
                                    <p:animEffect transition="in" filter="wipe(left)">
                                      <p:cBhvr>
                                        <p:cTn id="68" dur="500"/>
                                        <p:tgtEl>
                                          <p:spTgt spid="38"/>
                                        </p:tgtEl>
                                      </p:cBhvr>
                                    </p:animEffect>
                                  </p:childTnLst>
                                </p:cTn>
                              </p:par>
                              <p:par>
                                <p:cTn id="69" presetID="22" presetClass="entr" presetSubtype="8" fill="hold" grpId="0" nodeType="withEffect">
                                  <p:stCondLst>
                                    <p:cond delay="1000"/>
                                  </p:stCondLst>
                                  <p:childTnLst>
                                    <p:set>
                                      <p:cBhvr>
                                        <p:cTn id="70" dur="1" fill="hold">
                                          <p:stCondLst>
                                            <p:cond delay="0"/>
                                          </p:stCondLst>
                                        </p:cTn>
                                        <p:tgtEl>
                                          <p:spTgt spid="41"/>
                                        </p:tgtEl>
                                        <p:attrNameLst>
                                          <p:attrName>style.visibility</p:attrName>
                                        </p:attrNameLst>
                                      </p:cBhvr>
                                      <p:to>
                                        <p:strVal val="visible"/>
                                      </p:to>
                                    </p:set>
                                    <p:animEffect transition="in" filter="wipe(left)">
                                      <p:cBhvr>
                                        <p:cTn id="7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p:bldP spid="33" grpId="0" bldLvl="0" animBg="1"/>
      <p:bldP spid="35" grpId="0"/>
      <p:bldP spid="36" grpId="0" bldLvl="0" animBg="1"/>
      <p:bldP spid="38" grpId="0"/>
      <p:bldP spid="39" grpId="0" bldLvl="0" animBg="1"/>
      <p:bldP spid="41" grpId="0"/>
      <p:bldP spid="42" grpId="0" bldLvl="0" animBg="1"/>
      <p:bldP spid="44" grpId="0"/>
      <p:bldP spid="45" grpId="0" animBg="1"/>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433E3-08A0-0360-B377-B45E0BC96A1C}"/>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27B59C1-3782-A1C8-192A-23F39FAF029A}"/>
              </a:ext>
            </a:extLst>
          </p:cNvPr>
          <p:cNvSpPr>
            <a:spLocks noGrp="1"/>
          </p:cNvSpPr>
          <p:nvPr>
            <p:ph type="title"/>
          </p:nvPr>
        </p:nvSpPr>
        <p:spPr>
          <a:xfrm>
            <a:off x="2626961" y="180647"/>
            <a:ext cx="3811239" cy="553470"/>
          </a:xfrm>
        </p:spPr>
        <p:txBody>
          <a:bodyPr/>
          <a:lstStyle/>
          <a:p>
            <a:r>
              <a:rPr lang="zh-CN" altLang="en-US" b="1" dirty="0"/>
              <a:t>两个相对差异分析变量</a:t>
            </a:r>
          </a:p>
        </p:txBody>
      </p:sp>
      <p:sp>
        <p:nvSpPr>
          <p:cNvPr id="52" name="椭圆 51">
            <a:extLst>
              <a:ext uri="{FF2B5EF4-FFF2-40B4-BE49-F238E27FC236}">
                <a16:creationId xmlns:a16="http://schemas.microsoft.com/office/drawing/2014/main" id="{D03673E5-C3A5-DD38-2C3A-DB7E89BF8AAA}"/>
              </a:ext>
            </a:extLst>
          </p:cNvPr>
          <p:cNvSpPr/>
          <p:nvPr/>
        </p:nvSpPr>
        <p:spPr>
          <a:xfrm>
            <a:off x="1192760" y="2599895"/>
            <a:ext cx="1739001" cy="1739001"/>
          </a:xfrm>
          <a:prstGeom prst="ellipse">
            <a:avLst/>
          </a:prstGeom>
          <a:solidFill>
            <a:srgbClr val="00B0F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3" name="TextBox 2">
            <a:extLst>
              <a:ext uri="{FF2B5EF4-FFF2-40B4-BE49-F238E27FC236}">
                <a16:creationId xmlns:a16="http://schemas.microsoft.com/office/drawing/2014/main" id="{5375517F-F17C-95B3-62B7-F3F822F7BE65}"/>
              </a:ext>
            </a:extLst>
          </p:cNvPr>
          <p:cNvSpPr txBox="1"/>
          <p:nvPr/>
        </p:nvSpPr>
        <p:spPr>
          <a:xfrm>
            <a:off x="4572000" y="1347614"/>
            <a:ext cx="3644265" cy="28507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base" latinLnBrk="0" hangingPunct="1">
              <a:lnSpc>
                <a:spcPct val="150000"/>
              </a:lnSpc>
              <a:spcBef>
                <a:spcPct val="0"/>
              </a:spcBef>
              <a:spcAft>
                <a:spcPct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费用绩效指数（</a:t>
            </a:r>
            <a:r>
              <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CPI</a:t>
            </a: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 </a:t>
            </a:r>
            <a:r>
              <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CPI= BCWP/ACWP</a:t>
            </a:r>
          </a:p>
        </p:txBody>
      </p:sp>
      <p:sp>
        <p:nvSpPr>
          <p:cNvPr id="54" name="椭圆 53">
            <a:extLst>
              <a:ext uri="{FF2B5EF4-FFF2-40B4-BE49-F238E27FC236}">
                <a16:creationId xmlns:a16="http://schemas.microsoft.com/office/drawing/2014/main" id="{77731538-3139-EC84-B7E5-CFB7E8FFC28A}"/>
              </a:ext>
            </a:extLst>
          </p:cNvPr>
          <p:cNvSpPr/>
          <p:nvPr/>
        </p:nvSpPr>
        <p:spPr>
          <a:xfrm>
            <a:off x="3349625" y="1401875"/>
            <a:ext cx="324000" cy="324000"/>
          </a:xfrm>
          <a:prstGeom prst="ellipse">
            <a:avLst/>
          </a:prstGeom>
          <a:solidFill>
            <a:srgbClr val="00B0F0"/>
          </a:solidFill>
          <a:ln w="25400" cap="flat" cmpd="sng" algn="ctr">
            <a:noFill/>
            <a:prstDash val="solid"/>
          </a:ln>
          <a:effectLst/>
        </p:spPr>
        <p:txBody>
          <a:bodyPr rtlCol="0" anchor="ct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1400" b="0" i="0" u="none" strike="noStrike" kern="0" cap="none" spc="0" normalizeH="0" baseline="0" noProof="0" dirty="0">
                <a:ln>
                  <a:noFill/>
                </a:ln>
                <a:solidFill>
                  <a:prstClr val="white"/>
                </a:solidFill>
                <a:effectLst/>
                <a:uLnTx/>
                <a:uFillTx/>
                <a:latin typeface="微软雅黑" pitchFamily="34" charset="-122"/>
                <a:ea typeface="宋体" panose="02010600030101010101" pitchFamily="2" charset="-122"/>
                <a:cs typeface="+mn-cs"/>
              </a:rPr>
              <a:t>1</a:t>
            </a:r>
            <a:endParaRPr kumimoji="0" lang="zh-CN" altLang="en-US" sz="1400" b="0" i="0" u="none" strike="noStrike" kern="0" cap="none" spc="0" normalizeH="0" baseline="0" noProof="0" dirty="0">
              <a:ln>
                <a:noFill/>
              </a:ln>
              <a:solidFill>
                <a:prstClr val="white"/>
              </a:solidFill>
              <a:effectLst/>
              <a:uLnTx/>
              <a:uFillTx/>
              <a:latin typeface="微软雅黑" pitchFamily="34" charset="-122"/>
              <a:ea typeface="宋体" panose="02010600030101010101" pitchFamily="2" charset="-122"/>
              <a:cs typeface="+mn-cs"/>
            </a:endParaRPr>
          </a:p>
        </p:txBody>
      </p:sp>
      <p:cxnSp>
        <p:nvCxnSpPr>
          <p:cNvPr id="55" name="直接连接符 4">
            <a:extLst>
              <a:ext uri="{FF2B5EF4-FFF2-40B4-BE49-F238E27FC236}">
                <a16:creationId xmlns:a16="http://schemas.microsoft.com/office/drawing/2014/main" id="{9065EB30-2651-6A1C-C5A2-6B6560FB26F4}"/>
              </a:ext>
            </a:extLst>
          </p:cNvPr>
          <p:cNvCxnSpPr/>
          <p:nvPr/>
        </p:nvCxnSpPr>
        <p:spPr>
          <a:xfrm flipV="1">
            <a:off x="3606165" y="1544750"/>
            <a:ext cx="892810" cy="19050"/>
          </a:xfrm>
          <a:prstGeom prst="line">
            <a:avLst/>
          </a:prstGeom>
          <a:noFill/>
          <a:ln w="6350" cap="flat" cmpd="sng" algn="ctr">
            <a:solidFill>
              <a:srgbClr val="2DB2A4"/>
            </a:solidFill>
            <a:prstDash val="dash"/>
            <a:tailEnd type="oval" w="sm" len="sm"/>
          </a:ln>
          <a:effectLst/>
        </p:spPr>
      </p:cxnSp>
      <p:sp>
        <p:nvSpPr>
          <p:cNvPr id="56" name="TextBox 5">
            <a:extLst>
              <a:ext uri="{FF2B5EF4-FFF2-40B4-BE49-F238E27FC236}">
                <a16:creationId xmlns:a16="http://schemas.microsoft.com/office/drawing/2014/main" id="{4139629A-1E7E-B729-6D87-694A3F440BB6}"/>
              </a:ext>
            </a:extLst>
          </p:cNvPr>
          <p:cNvSpPr txBox="1"/>
          <p:nvPr/>
        </p:nvSpPr>
        <p:spPr>
          <a:xfrm>
            <a:off x="4558665" y="1892797"/>
            <a:ext cx="4133850" cy="93140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base" latinLnBrk="0" hangingPunct="1">
              <a:lnSpc>
                <a:spcPct val="150000"/>
              </a:lnSpc>
              <a:spcBef>
                <a:spcPct val="0"/>
              </a:spcBef>
              <a:spcAft>
                <a:spcPct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CPI&gt;1</a:t>
            </a: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，表示低于预算，即实际费用低于预算费用；</a:t>
            </a:r>
          </a:p>
          <a:p>
            <a:pPr marL="0" marR="0" lvl="0" indent="0" algn="just" defTabSz="914400" eaLnBrk="1" fontAlgn="base" latinLnBrk="0" hangingPunct="1">
              <a:lnSpc>
                <a:spcPct val="150000"/>
              </a:lnSpc>
              <a:spcBef>
                <a:spcPct val="0"/>
              </a:spcBef>
              <a:spcAft>
                <a:spcPct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CPI&lt;1</a:t>
            </a: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，表示超出预算，即实际费用高于预算费用；</a:t>
            </a:r>
          </a:p>
          <a:p>
            <a:pPr marL="0" marR="0" lvl="0" indent="0" algn="just" defTabSz="914400" eaLnBrk="1" fontAlgn="base" latinLnBrk="0" hangingPunct="1">
              <a:lnSpc>
                <a:spcPct val="150000"/>
              </a:lnSpc>
              <a:spcBef>
                <a:spcPct val="0"/>
              </a:spcBef>
              <a:spcAft>
                <a:spcPct val="0"/>
              </a:spcAft>
              <a:buClrTx/>
              <a:buSzTx/>
              <a:buFontTx/>
              <a:buNone/>
              <a:tabLst/>
              <a:defRPr/>
            </a:pPr>
            <a:r>
              <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CPI=1</a:t>
            </a: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，表示实际费用与预算费用一致。</a:t>
            </a:r>
          </a:p>
        </p:txBody>
      </p:sp>
      <p:sp>
        <p:nvSpPr>
          <p:cNvPr id="57" name="椭圆 56">
            <a:extLst>
              <a:ext uri="{FF2B5EF4-FFF2-40B4-BE49-F238E27FC236}">
                <a16:creationId xmlns:a16="http://schemas.microsoft.com/office/drawing/2014/main" id="{95C0913A-728A-CCA8-F7E1-6E262D6B7498}"/>
              </a:ext>
            </a:extLst>
          </p:cNvPr>
          <p:cNvSpPr/>
          <p:nvPr/>
        </p:nvSpPr>
        <p:spPr>
          <a:xfrm>
            <a:off x="3349625" y="2195942"/>
            <a:ext cx="324000" cy="325222"/>
          </a:xfrm>
          <a:prstGeom prst="ellipse">
            <a:avLst/>
          </a:prstGeom>
          <a:solidFill>
            <a:srgbClr val="F87A08"/>
          </a:solidFill>
          <a:ln w="25400" cap="flat" cmpd="sng" algn="ctr">
            <a:noFill/>
            <a:prstDash val="solid"/>
          </a:ln>
          <a:effectLst/>
        </p:spPr>
        <p:txBody>
          <a:bodyPr vertOverflow="overflow" horzOverflow="overflow" vert="horz" wrap="square" numCol="1" spcCol="0" rtlCol="0" fromWordArt="0" anchor="ctr" anchorCtr="0" forceAA="0" compatLnSpc="1">
            <a:noAutofit/>
          </a:body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1400" b="0" i="0" u="none" strike="noStrike" kern="0" cap="none" spc="0" normalizeH="0" baseline="0" noProof="0" dirty="0">
                <a:ln>
                  <a:noFill/>
                </a:ln>
                <a:solidFill>
                  <a:prstClr val="white"/>
                </a:solidFill>
                <a:effectLst/>
                <a:uLnTx/>
                <a:uFillTx/>
                <a:latin typeface="微软雅黑" pitchFamily="34" charset="-122"/>
                <a:ea typeface="宋体" panose="02010600030101010101" pitchFamily="2" charset="-122"/>
                <a:cs typeface="+mn-cs"/>
                <a:sym typeface="+mn-ea"/>
              </a:rPr>
              <a:t>2</a:t>
            </a:r>
          </a:p>
        </p:txBody>
      </p:sp>
      <p:cxnSp>
        <p:nvCxnSpPr>
          <p:cNvPr id="58" name="直接连接符 7">
            <a:extLst>
              <a:ext uri="{FF2B5EF4-FFF2-40B4-BE49-F238E27FC236}">
                <a16:creationId xmlns:a16="http://schemas.microsoft.com/office/drawing/2014/main" id="{14F24164-A31F-EA16-5CD0-B01ECE86D31C}"/>
              </a:ext>
            </a:extLst>
          </p:cNvPr>
          <p:cNvCxnSpPr/>
          <p:nvPr/>
        </p:nvCxnSpPr>
        <p:spPr>
          <a:xfrm flipV="1">
            <a:off x="3565525" y="2347072"/>
            <a:ext cx="933450" cy="11430"/>
          </a:xfrm>
          <a:prstGeom prst="line">
            <a:avLst/>
          </a:prstGeom>
          <a:noFill/>
          <a:ln w="6350" cap="flat" cmpd="sng" algn="ctr">
            <a:solidFill>
              <a:srgbClr val="F87A08"/>
            </a:solidFill>
            <a:prstDash val="dash"/>
            <a:tailEnd type="oval" w="sm" len="sm"/>
          </a:ln>
          <a:effectLst/>
        </p:spPr>
      </p:cxnSp>
      <p:sp>
        <p:nvSpPr>
          <p:cNvPr id="59" name="TextBox 14">
            <a:extLst>
              <a:ext uri="{FF2B5EF4-FFF2-40B4-BE49-F238E27FC236}">
                <a16:creationId xmlns:a16="http://schemas.microsoft.com/office/drawing/2014/main" id="{16F17378-24F0-0301-665A-443456E4BE42}"/>
              </a:ext>
            </a:extLst>
          </p:cNvPr>
          <p:cNvSpPr txBox="1"/>
          <p:nvPr/>
        </p:nvSpPr>
        <p:spPr>
          <a:xfrm>
            <a:off x="4572000" y="3058569"/>
            <a:ext cx="4107180" cy="285078"/>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just" defTabSz="914400" eaLnBrk="1" fontAlgn="base" latinLnBrk="0" hangingPunct="1">
              <a:lnSpc>
                <a:spcPct val="150000"/>
              </a:lnSpc>
              <a:spcBef>
                <a:spcPct val="0"/>
              </a:spcBef>
              <a:spcAft>
                <a:spcPct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进度绩效指数（</a:t>
            </a:r>
            <a:r>
              <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SPI</a:t>
            </a:r>
            <a:r>
              <a:rPr kumimoji="0" lang="zh-CN" altLang="en-US"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a:t>
            </a:r>
            <a:r>
              <a:rPr lang="zh-CN" altLang="en-US" sz="1400" kern="0" noProof="0" dirty="0">
                <a:solidFill>
                  <a:prstClr val="black"/>
                </a:solidFill>
              </a:rPr>
              <a:t>，</a:t>
            </a:r>
            <a:r>
              <a:rPr kumimoji="0" lang="en-US" altLang="zh-CN" sz="1400" b="0" i="0" u="none" strike="noStrike" kern="0" cap="none" spc="0" normalizeH="0" baseline="0" noProof="0" dirty="0">
                <a:ln>
                  <a:noFill/>
                </a:ln>
                <a:solidFill>
                  <a:prstClr val="black"/>
                </a:solidFill>
                <a:effectLst/>
                <a:uLnTx/>
                <a:uFillTx/>
                <a:latin typeface="微软雅黑" pitchFamily="34" charset="-122"/>
                <a:ea typeface="微软雅黑" pitchFamily="34" charset="-122"/>
              </a:rPr>
              <a:t>SPI=BCWP/BCWS</a:t>
            </a:r>
          </a:p>
        </p:txBody>
      </p:sp>
      <p:sp>
        <p:nvSpPr>
          <p:cNvPr id="60" name="椭圆 59">
            <a:extLst>
              <a:ext uri="{FF2B5EF4-FFF2-40B4-BE49-F238E27FC236}">
                <a16:creationId xmlns:a16="http://schemas.microsoft.com/office/drawing/2014/main" id="{342B4DDD-1F7D-7D65-6C38-1E885CD87839}"/>
              </a:ext>
            </a:extLst>
          </p:cNvPr>
          <p:cNvSpPr/>
          <p:nvPr/>
        </p:nvSpPr>
        <p:spPr>
          <a:xfrm>
            <a:off x="3338831" y="3063282"/>
            <a:ext cx="324000" cy="324000"/>
          </a:xfrm>
          <a:prstGeom prst="ellipse">
            <a:avLst/>
          </a:prstGeom>
          <a:solidFill>
            <a:srgbClr val="00B0F0"/>
          </a:solidFill>
          <a:ln w="25400" cap="flat" cmpd="sng" algn="ctr">
            <a:noFill/>
            <a:prstDash val="solid"/>
          </a:ln>
          <a:effectLst/>
        </p:spPr>
        <p:txBody>
          <a:bodyPr rtlCol="0" anchor="ct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1400" b="0" i="0" u="none" strike="noStrike" kern="0" cap="none" spc="0" normalizeH="0" baseline="0" noProof="0" dirty="0">
                <a:ln>
                  <a:noFill/>
                </a:ln>
                <a:solidFill>
                  <a:prstClr val="white"/>
                </a:solidFill>
                <a:effectLst/>
                <a:uLnTx/>
                <a:uFillTx/>
                <a:latin typeface="微软雅黑" pitchFamily="34" charset="-122"/>
                <a:ea typeface="宋体" panose="02010600030101010101" pitchFamily="2" charset="-122"/>
                <a:cs typeface="+mn-cs"/>
              </a:rPr>
              <a:t>3</a:t>
            </a:r>
          </a:p>
        </p:txBody>
      </p:sp>
      <p:cxnSp>
        <p:nvCxnSpPr>
          <p:cNvPr id="61" name="直接连接符 16">
            <a:extLst>
              <a:ext uri="{FF2B5EF4-FFF2-40B4-BE49-F238E27FC236}">
                <a16:creationId xmlns:a16="http://schemas.microsoft.com/office/drawing/2014/main" id="{A53B9191-C57D-EE66-947E-4B0D16CBF0AF}"/>
              </a:ext>
            </a:extLst>
          </p:cNvPr>
          <p:cNvCxnSpPr/>
          <p:nvPr/>
        </p:nvCxnSpPr>
        <p:spPr>
          <a:xfrm>
            <a:off x="3675505" y="3225281"/>
            <a:ext cx="792088" cy="0"/>
          </a:xfrm>
          <a:prstGeom prst="line">
            <a:avLst/>
          </a:prstGeom>
          <a:noFill/>
          <a:ln w="6350" cap="flat" cmpd="sng" algn="ctr">
            <a:solidFill>
              <a:srgbClr val="2DB2A4"/>
            </a:solidFill>
            <a:prstDash val="dash"/>
            <a:tailEnd type="oval" w="sm" len="sm"/>
          </a:ln>
          <a:effectLst/>
        </p:spPr>
      </p:cxnSp>
      <p:sp>
        <p:nvSpPr>
          <p:cNvPr id="62" name="TextBox 17">
            <a:extLst>
              <a:ext uri="{FF2B5EF4-FFF2-40B4-BE49-F238E27FC236}">
                <a16:creationId xmlns:a16="http://schemas.microsoft.com/office/drawing/2014/main" id="{8E4BC27B-6615-D5C6-7AF1-D05358D194C4}"/>
              </a:ext>
            </a:extLst>
          </p:cNvPr>
          <p:cNvSpPr txBox="1"/>
          <p:nvPr/>
        </p:nvSpPr>
        <p:spPr>
          <a:xfrm>
            <a:off x="4572000" y="3569171"/>
            <a:ext cx="4016375" cy="93140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lvl="1" defTabSz="914400" fontAlgn="base">
              <a:lnSpc>
                <a:spcPct val="150000"/>
              </a:lnSpc>
              <a:spcBef>
                <a:spcPct val="0"/>
              </a:spcBef>
              <a:spcAft>
                <a:spcPct val="0"/>
              </a:spcAft>
            </a:pPr>
            <a:r>
              <a:rPr lang="en-US" altLang="zh-CN" sz="1400" dirty="0">
                <a:solidFill>
                  <a:prstClr val="black"/>
                </a:solidFill>
                <a:latin typeface="微软雅黑" pitchFamily="34" charset="-122"/>
              </a:rPr>
              <a:t>SPI&gt;1</a:t>
            </a:r>
            <a:r>
              <a:rPr lang="zh-CN" altLang="en-US" sz="1400" dirty="0">
                <a:solidFill>
                  <a:prstClr val="black"/>
                </a:solidFill>
                <a:latin typeface="微软雅黑" pitchFamily="34" charset="-122"/>
              </a:rPr>
              <a:t>，表示进度提前，即实际进度比计划进度快；</a:t>
            </a:r>
          </a:p>
          <a:p>
            <a:pPr marL="0" lvl="1" defTabSz="914400" fontAlgn="base">
              <a:lnSpc>
                <a:spcPct val="150000"/>
              </a:lnSpc>
              <a:spcBef>
                <a:spcPct val="0"/>
              </a:spcBef>
              <a:spcAft>
                <a:spcPct val="0"/>
              </a:spcAft>
            </a:pPr>
            <a:r>
              <a:rPr lang="en-US" altLang="zh-CN" sz="1400" dirty="0">
                <a:solidFill>
                  <a:prstClr val="black"/>
                </a:solidFill>
                <a:latin typeface="微软雅黑" pitchFamily="34" charset="-122"/>
              </a:rPr>
              <a:t>SPI&lt;1</a:t>
            </a:r>
            <a:r>
              <a:rPr lang="zh-CN" altLang="en-US" sz="1400" dirty="0">
                <a:solidFill>
                  <a:prstClr val="black"/>
                </a:solidFill>
                <a:latin typeface="微软雅黑" pitchFamily="34" charset="-122"/>
              </a:rPr>
              <a:t>，表示进度延误，即实际进度比计划进度慢；</a:t>
            </a:r>
          </a:p>
          <a:p>
            <a:pPr marL="0" lvl="1" defTabSz="914400" fontAlgn="base">
              <a:lnSpc>
                <a:spcPct val="150000"/>
              </a:lnSpc>
              <a:spcBef>
                <a:spcPct val="0"/>
              </a:spcBef>
              <a:spcAft>
                <a:spcPct val="0"/>
              </a:spcAft>
            </a:pPr>
            <a:r>
              <a:rPr lang="en-US" altLang="zh-CN" sz="1400" dirty="0">
                <a:solidFill>
                  <a:prstClr val="black"/>
                </a:solidFill>
                <a:latin typeface="微软雅黑" pitchFamily="34" charset="-122"/>
              </a:rPr>
              <a:t>SPI=1</a:t>
            </a:r>
            <a:r>
              <a:rPr lang="zh-CN" altLang="en-US" sz="1400" dirty="0">
                <a:solidFill>
                  <a:prstClr val="black"/>
                </a:solidFill>
                <a:latin typeface="微软雅黑" pitchFamily="34" charset="-122"/>
              </a:rPr>
              <a:t>，表示实际进度与计划进度一致。</a:t>
            </a:r>
          </a:p>
        </p:txBody>
      </p:sp>
      <p:sp>
        <p:nvSpPr>
          <p:cNvPr id="63" name="椭圆 62">
            <a:extLst>
              <a:ext uri="{FF2B5EF4-FFF2-40B4-BE49-F238E27FC236}">
                <a16:creationId xmlns:a16="http://schemas.microsoft.com/office/drawing/2014/main" id="{03A27964-C355-5F72-6FC9-87047F3023C3}"/>
              </a:ext>
            </a:extLst>
          </p:cNvPr>
          <p:cNvSpPr/>
          <p:nvPr/>
        </p:nvSpPr>
        <p:spPr>
          <a:xfrm>
            <a:off x="3338857" y="3872889"/>
            <a:ext cx="324000" cy="324000"/>
          </a:xfrm>
          <a:prstGeom prst="ellipse">
            <a:avLst/>
          </a:prstGeom>
          <a:solidFill>
            <a:srgbClr val="F87A08"/>
          </a:solidFill>
          <a:ln w="25400" cap="flat" cmpd="sng" algn="ctr">
            <a:noFill/>
            <a:prstDash val="solid"/>
          </a:ln>
          <a:effectLst/>
        </p:spPr>
        <p:txBody>
          <a:bodyPr rtlCol="0" anchor="ct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1400" b="0" i="0" u="none" strike="noStrike" kern="0" cap="none" spc="0" normalizeH="0" baseline="0" noProof="0" dirty="0">
                <a:ln>
                  <a:noFill/>
                </a:ln>
                <a:solidFill>
                  <a:prstClr val="white"/>
                </a:solidFill>
                <a:effectLst/>
                <a:uLnTx/>
                <a:uFillTx/>
                <a:latin typeface="微软雅黑" pitchFamily="34" charset="-122"/>
                <a:ea typeface="宋体" panose="02010600030101010101" pitchFamily="2" charset="-122"/>
                <a:cs typeface="+mn-cs"/>
              </a:rPr>
              <a:t>4</a:t>
            </a:r>
          </a:p>
        </p:txBody>
      </p:sp>
      <p:cxnSp>
        <p:nvCxnSpPr>
          <p:cNvPr id="64" name="直接连接符 19">
            <a:extLst>
              <a:ext uri="{FF2B5EF4-FFF2-40B4-BE49-F238E27FC236}">
                <a16:creationId xmlns:a16="http://schemas.microsoft.com/office/drawing/2014/main" id="{A3B31027-B4E1-6AD2-B8A2-2A24003B4D56}"/>
              </a:ext>
            </a:extLst>
          </p:cNvPr>
          <p:cNvCxnSpPr/>
          <p:nvPr/>
        </p:nvCxnSpPr>
        <p:spPr>
          <a:xfrm>
            <a:off x="3662831" y="4034876"/>
            <a:ext cx="792088" cy="0"/>
          </a:xfrm>
          <a:prstGeom prst="line">
            <a:avLst/>
          </a:prstGeom>
          <a:noFill/>
          <a:ln w="6350" cap="flat" cmpd="sng" algn="ctr">
            <a:solidFill>
              <a:srgbClr val="F87A08"/>
            </a:solidFill>
            <a:prstDash val="dash"/>
            <a:tailEnd type="oval" w="sm" len="sm"/>
          </a:ln>
          <a:effectLst/>
        </p:spPr>
      </p:cxnSp>
      <p:sp>
        <p:nvSpPr>
          <p:cNvPr id="65" name="TextBox 21">
            <a:extLst>
              <a:ext uri="{FF2B5EF4-FFF2-40B4-BE49-F238E27FC236}">
                <a16:creationId xmlns:a16="http://schemas.microsoft.com/office/drawing/2014/main" id="{BDD8A191-0140-3DB5-26CC-324FD4303756}"/>
              </a:ext>
            </a:extLst>
          </p:cNvPr>
          <p:cNvSpPr txBox="1"/>
          <p:nvPr/>
        </p:nvSpPr>
        <p:spPr>
          <a:xfrm>
            <a:off x="1470660" y="3298825"/>
            <a:ext cx="1205230" cy="61555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进度绩效指数</a:t>
            </a:r>
          </a:p>
        </p:txBody>
      </p:sp>
      <p:sp>
        <p:nvSpPr>
          <p:cNvPr id="66" name="椭圆 65">
            <a:extLst>
              <a:ext uri="{FF2B5EF4-FFF2-40B4-BE49-F238E27FC236}">
                <a16:creationId xmlns:a16="http://schemas.microsoft.com/office/drawing/2014/main" id="{58B66E3A-2F4E-D9C2-F4C2-349A6ABC1344}"/>
              </a:ext>
            </a:extLst>
          </p:cNvPr>
          <p:cNvSpPr/>
          <p:nvPr/>
        </p:nvSpPr>
        <p:spPr>
          <a:xfrm>
            <a:off x="1192760" y="1347614"/>
            <a:ext cx="1739001" cy="1739001"/>
          </a:xfrm>
          <a:prstGeom prst="ellipse">
            <a:avLst/>
          </a:prstGeom>
          <a:solidFill>
            <a:srgbClr val="0E647C"/>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7" name="TextBox 21">
            <a:extLst>
              <a:ext uri="{FF2B5EF4-FFF2-40B4-BE49-F238E27FC236}">
                <a16:creationId xmlns:a16="http://schemas.microsoft.com/office/drawing/2014/main" id="{57DC621A-D44F-A65E-10B6-CE81E6D15C97}"/>
              </a:ext>
            </a:extLst>
          </p:cNvPr>
          <p:cNvSpPr txBox="1"/>
          <p:nvPr/>
        </p:nvSpPr>
        <p:spPr>
          <a:xfrm>
            <a:off x="1448435" y="1986280"/>
            <a:ext cx="1227455" cy="61555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prstClr val="white"/>
                </a:solidFill>
                <a:effectLst/>
                <a:uLnTx/>
                <a:uFillTx/>
                <a:latin typeface="微软雅黑" pitchFamily="34" charset="-122"/>
                <a:ea typeface="微软雅黑" pitchFamily="34" charset="-122"/>
              </a:rPr>
              <a:t>费用绩效指数</a:t>
            </a:r>
          </a:p>
        </p:txBody>
      </p:sp>
    </p:spTree>
    <p:extLst>
      <p:ext uri="{BB962C8B-B14F-4D97-AF65-F5344CB8AC3E}">
        <p14:creationId xmlns:p14="http://schemas.microsoft.com/office/powerpoint/2010/main" val="313032477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Effect transition="in" filter="fade">
                                      <p:cBhvr>
                                        <p:cTn id="9" dur="500"/>
                                        <p:tgtEl>
                                          <p:spTgt spid="66"/>
                                        </p:tgtEl>
                                      </p:cBhvr>
                                    </p:animEffect>
                                    <p:anim calcmode="lin" valueType="num">
                                      <p:cBhvr>
                                        <p:cTn id="10" dur="500" fill="hold"/>
                                        <p:tgtEl>
                                          <p:spTgt spid="66"/>
                                        </p:tgtEl>
                                        <p:attrNameLst>
                                          <p:attrName>ppt_x</p:attrName>
                                        </p:attrNameLst>
                                      </p:cBhvr>
                                      <p:tavLst>
                                        <p:tav tm="0">
                                          <p:val>
                                            <p:fltVal val="0.5"/>
                                          </p:val>
                                        </p:tav>
                                        <p:tav tm="100000">
                                          <p:val>
                                            <p:strVal val="#ppt_x"/>
                                          </p:val>
                                        </p:tav>
                                      </p:tavLst>
                                    </p:anim>
                                    <p:anim calcmode="lin" valueType="num">
                                      <p:cBhvr>
                                        <p:cTn id="11" dur="500" fill="hold"/>
                                        <p:tgtEl>
                                          <p:spTgt spid="66"/>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250"/>
                                  </p:stCondLst>
                                  <p:childTnLst>
                                    <p:set>
                                      <p:cBhvr>
                                        <p:cTn id="13" dur="1" fill="hold">
                                          <p:stCondLst>
                                            <p:cond delay="0"/>
                                          </p:stCondLst>
                                        </p:cTn>
                                        <p:tgtEl>
                                          <p:spTgt spid="65"/>
                                        </p:tgtEl>
                                        <p:attrNameLst>
                                          <p:attrName>style.visibility</p:attrName>
                                        </p:attrNameLst>
                                      </p:cBhvr>
                                      <p:to>
                                        <p:strVal val="visible"/>
                                      </p:to>
                                    </p:set>
                                    <p:anim calcmode="lin" valueType="num">
                                      <p:cBhvr>
                                        <p:cTn id="14" dur="500" fill="hold"/>
                                        <p:tgtEl>
                                          <p:spTgt spid="65"/>
                                        </p:tgtEl>
                                        <p:attrNameLst>
                                          <p:attrName>ppt_w</p:attrName>
                                        </p:attrNameLst>
                                      </p:cBhvr>
                                      <p:tavLst>
                                        <p:tav tm="0">
                                          <p:val>
                                            <p:fltVal val="0"/>
                                          </p:val>
                                        </p:tav>
                                        <p:tav tm="100000">
                                          <p:val>
                                            <p:strVal val="#ppt_w"/>
                                          </p:val>
                                        </p:tav>
                                      </p:tavLst>
                                    </p:anim>
                                    <p:anim calcmode="lin" valueType="num">
                                      <p:cBhvr>
                                        <p:cTn id="15" dur="500" fill="hold"/>
                                        <p:tgtEl>
                                          <p:spTgt spid="65"/>
                                        </p:tgtEl>
                                        <p:attrNameLst>
                                          <p:attrName>ppt_h</p:attrName>
                                        </p:attrNameLst>
                                      </p:cBhvr>
                                      <p:tavLst>
                                        <p:tav tm="0">
                                          <p:val>
                                            <p:fltVal val="0"/>
                                          </p:val>
                                        </p:tav>
                                        <p:tav tm="100000">
                                          <p:val>
                                            <p:strVal val="#ppt_h"/>
                                          </p:val>
                                        </p:tav>
                                      </p:tavLst>
                                    </p:anim>
                                    <p:animEffect transition="in" filter="fade">
                                      <p:cBhvr>
                                        <p:cTn id="16" dur="500"/>
                                        <p:tgtEl>
                                          <p:spTgt spid="65"/>
                                        </p:tgtEl>
                                      </p:cBhvr>
                                    </p:animEffect>
                                    <p:anim calcmode="lin" valueType="num">
                                      <p:cBhvr>
                                        <p:cTn id="17" dur="500" fill="hold"/>
                                        <p:tgtEl>
                                          <p:spTgt spid="65"/>
                                        </p:tgtEl>
                                        <p:attrNameLst>
                                          <p:attrName>ppt_x</p:attrName>
                                        </p:attrNameLst>
                                      </p:cBhvr>
                                      <p:tavLst>
                                        <p:tav tm="0">
                                          <p:val>
                                            <p:fltVal val="0.5"/>
                                          </p:val>
                                        </p:tav>
                                        <p:tav tm="100000">
                                          <p:val>
                                            <p:strVal val="#ppt_x"/>
                                          </p:val>
                                        </p:tav>
                                      </p:tavLst>
                                    </p:anim>
                                    <p:anim calcmode="lin" valueType="num">
                                      <p:cBhvr>
                                        <p:cTn id="18" dur="500" fill="hold"/>
                                        <p:tgtEl>
                                          <p:spTgt spid="65"/>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250"/>
                                  </p:stCondLst>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anim calcmode="lin" valueType="num">
                                      <p:cBhvr>
                                        <p:cTn id="24" dur="500" fill="hold"/>
                                        <p:tgtEl>
                                          <p:spTgt spid="52"/>
                                        </p:tgtEl>
                                        <p:attrNameLst>
                                          <p:attrName>ppt_x</p:attrName>
                                        </p:attrNameLst>
                                      </p:cBhvr>
                                      <p:tavLst>
                                        <p:tav tm="0">
                                          <p:val>
                                            <p:fltVal val="0.5"/>
                                          </p:val>
                                        </p:tav>
                                        <p:tav tm="100000">
                                          <p:val>
                                            <p:strVal val="#ppt_x"/>
                                          </p:val>
                                        </p:tav>
                                      </p:tavLst>
                                    </p:anim>
                                    <p:anim calcmode="lin" valueType="num">
                                      <p:cBhvr>
                                        <p:cTn id="25" dur="500" fill="hold"/>
                                        <p:tgtEl>
                                          <p:spTgt spid="52"/>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250"/>
                                  </p:stCondLst>
                                  <p:childTnLst>
                                    <p:set>
                                      <p:cBhvr>
                                        <p:cTn id="27" dur="1" fill="hold">
                                          <p:stCondLst>
                                            <p:cond delay="0"/>
                                          </p:stCondLst>
                                        </p:cTn>
                                        <p:tgtEl>
                                          <p:spTgt spid="67"/>
                                        </p:tgtEl>
                                        <p:attrNameLst>
                                          <p:attrName>style.visibility</p:attrName>
                                        </p:attrNameLst>
                                      </p:cBhvr>
                                      <p:to>
                                        <p:strVal val="visible"/>
                                      </p:to>
                                    </p:set>
                                    <p:anim calcmode="lin" valueType="num">
                                      <p:cBhvr>
                                        <p:cTn id="28" dur="500" fill="hold"/>
                                        <p:tgtEl>
                                          <p:spTgt spid="67"/>
                                        </p:tgtEl>
                                        <p:attrNameLst>
                                          <p:attrName>ppt_w</p:attrName>
                                        </p:attrNameLst>
                                      </p:cBhvr>
                                      <p:tavLst>
                                        <p:tav tm="0">
                                          <p:val>
                                            <p:fltVal val="0"/>
                                          </p:val>
                                        </p:tav>
                                        <p:tav tm="100000">
                                          <p:val>
                                            <p:strVal val="#ppt_w"/>
                                          </p:val>
                                        </p:tav>
                                      </p:tavLst>
                                    </p:anim>
                                    <p:anim calcmode="lin" valueType="num">
                                      <p:cBhvr>
                                        <p:cTn id="29" dur="500" fill="hold"/>
                                        <p:tgtEl>
                                          <p:spTgt spid="67"/>
                                        </p:tgtEl>
                                        <p:attrNameLst>
                                          <p:attrName>ppt_h</p:attrName>
                                        </p:attrNameLst>
                                      </p:cBhvr>
                                      <p:tavLst>
                                        <p:tav tm="0">
                                          <p:val>
                                            <p:fltVal val="0"/>
                                          </p:val>
                                        </p:tav>
                                        <p:tav tm="100000">
                                          <p:val>
                                            <p:strVal val="#ppt_h"/>
                                          </p:val>
                                        </p:tav>
                                      </p:tavLst>
                                    </p:anim>
                                    <p:animEffect transition="in" filter="fade">
                                      <p:cBhvr>
                                        <p:cTn id="30" dur="500"/>
                                        <p:tgtEl>
                                          <p:spTgt spid="67"/>
                                        </p:tgtEl>
                                      </p:cBhvr>
                                    </p:animEffect>
                                    <p:anim calcmode="lin" valueType="num">
                                      <p:cBhvr>
                                        <p:cTn id="31" dur="500" fill="hold"/>
                                        <p:tgtEl>
                                          <p:spTgt spid="67"/>
                                        </p:tgtEl>
                                        <p:attrNameLst>
                                          <p:attrName>ppt_x</p:attrName>
                                        </p:attrNameLst>
                                      </p:cBhvr>
                                      <p:tavLst>
                                        <p:tav tm="0">
                                          <p:val>
                                            <p:fltVal val="0.5"/>
                                          </p:val>
                                        </p:tav>
                                        <p:tav tm="100000">
                                          <p:val>
                                            <p:strVal val="#ppt_x"/>
                                          </p:val>
                                        </p:tav>
                                      </p:tavLst>
                                    </p:anim>
                                    <p:anim calcmode="lin" valueType="num">
                                      <p:cBhvr>
                                        <p:cTn id="32" dur="500" fill="hold"/>
                                        <p:tgtEl>
                                          <p:spTgt spid="67"/>
                                        </p:tgtEl>
                                        <p:attrNameLst>
                                          <p:attrName>ppt_y</p:attrName>
                                        </p:attrNameLst>
                                      </p:cBhvr>
                                      <p:tavLst>
                                        <p:tav tm="0">
                                          <p:val>
                                            <p:fltVal val="0.5"/>
                                          </p:val>
                                        </p:tav>
                                        <p:tav tm="100000">
                                          <p:val>
                                            <p:strVal val="#ppt_y"/>
                                          </p:val>
                                        </p:tav>
                                      </p:tavLst>
                                    </p:anim>
                                  </p:childTnLst>
                                </p:cTn>
                              </p:par>
                            </p:childTnLst>
                          </p:cTn>
                        </p:par>
                        <p:par>
                          <p:cTn id="33" fill="hold">
                            <p:stCondLst>
                              <p:cond delay="750"/>
                            </p:stCondLst>
                            <p:childTnLst>
                              <p:par>
                                <p:cTn id="34" presetID="10" presetClass="entr" presetSubtype="0" fill="hold" grpId="0" nodeType="afterEffect">
                                  <p:stCondLst>
                                    <p:cond delay="0"/>
                                  </p:stCondLst>
                                  <p:childTnLst>
                                    <p:set>
                                      <p:cBhvr>
                                        <p:cTn id="35" dur="1" fill="hold">
                                          <p:stCondLst>
                                            <p:cond delay="0"/>
                                          </p:stCondLst>
                                        </p:cTn>
                                        <p:tgtEl>
                                          <p:spTgt spid="54"/>
                                        </p:tgtEl>
                                        <p:attrNameLst>
                                          <p:attrName>style.visibility</p:attrName>
                                        </p:attrNameLst>
                                      </p:cBhvr>
                                      <p:to>
                                        <p:strVal val="visible"/>
                                      </p:to>
                                    </p:set>
                                    <p:animEffect transition="in" filter="fade">
                                      <p:cBhvr>
                                        <p:cTn id="36" dur="500"/>
                                        <p:tgtEl>
                                          <p:spTgt spid="54"/>
                                        </p:tgtEl>
                                      </p:cBhvr>
                                    </p:animEffect>
                                  </p:childTnLst>
                                </p:cTn>
                              </p:par>
                              <p:par>
                                <p:cTn id="37" presetID="10" presetClass="entr" presetSubtype="0" fill="hold" grpId="0" nodeType="withEffect">
                                  <p:stCondLst>
                                    <p:cond delay="20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par>
                                <p:cTn id="40" presetID="10" presetClass="entr" presetSubtype="0" fill="hold" grpId="0" nodeType="withEffect">
                                  <p:stCondLst>
                                    <p:cond delay="800"/>
                                  </p:stCondLst>
                                  <p:childTnLst>
                                    <p:set>
                                      <p:cBhvr>
                                        <p:cTn id="41" dur="1" fill="hold">
                                          <p:stCondLst>
                                            <p:cond delay="0"/>
                                          </p:stCondLst>
                                        </p:cTn>
                                        <p:tgtEl>
                                          <p:spTgt spid="60"/>
                                        </p:tgtEl>
                                        <p:attrNameLst>
                                          <p:attrName>style.visibility</p:attrName>
                                        </p:attrNameLst>
                                      </p:cBhvr>
                                      <p:to>
                                        <p:strVal val="visible"/>
                                      </p:to>
                                    </p:set>
                                    <p:animEffect transition="in" filter="fade">
                                      <p:cBhvr>
                                        <p:cTn id="42" dur="500"/>
                                        <p:tgtEl>
                                          <p:spTgt spid="60"/>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63"/>
                                        </p:tgtEl>
                                        <p:attrNameLst>
                                          <p:attrName>style.visibility</p:attrName>
                                        </p:attrNameLst>
                                      </p:cBhvr>
                                      <p:to>
                                        <p:strVal val="visible"/>
                                      </p:to>
                                    </p:set>
                                    <p:animEffect transition="in" filter="fade">
                                      <p:cBhvr>
                                        <p:cTn id="45" dur="500"/>
                                        <p:tgtEl>
                                          <p:spTgt spid="63"/>
                                        </p:tgtEl>
                                      </p:cBhvr>
                                    </p:animEffect>
                                  </p:childTnLst>
                                </p:cTn>
                              </p:par>
                            </p:childTnLst>
                          </p:cTn>
                        </p:par>
                        <p:par>
                          <p:cTn id="46" fill="hold">
                            <p:stCondLst>
                              <p:cond delay="2250"/>
                            </p:stCondLst>
                            <p:childTnLst>
                              <p:par>
                                <p:cTn id="47" presetID="22" presetClass="entr" presetSubtype="8" fill="hold"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wipe(left)">
                                      <p:cBhvr>
                                        <p:cTn id="49" dur="500"/>
                                        <p:tgtEl>
                                          <p:spTgt spid="55"/>
                                        </p:tgtEl>
                                      </p:cBhvr>
                                    </p:animEffect>
                                  </p:childTnLst>
                                </p:cTn>
                              </p:par>
                              <p:par>
                                <p:cTn id="50" presetID="22" presetClass="entr" presetSubtype="8" fill="hold" nodeType="withEffect">
                                  <p:stCondLst>
                                    <p:cond delay="200"/>
                                  </p:stCondLst>
                                  <p:childTnLst>
                                    <p:set>
                                      <p:cBhvr>
                                        <p:cTn id="51" dur="1" fill="hold">
                                          <p:stCondLst>
                                            <p:cond delay="0"/>
                                          </p:stCondLst>
                                        </p:cTn>
                                        <p:tgtEl>
                                          <p:spTgt spid="58"/>
                                        </p:tgtEl>
                                        <p:attrNameLst>
                                          <p:attrName>style.visibility</p:attrName>
                                        </p:attrNameLst>
                                      </p:cBhvr>
                                      <p:to>
                                        <p:strVal val="visible"/>
                                      </p:to>
                                    </p:set>
                                    <p:animEffect transition="in" filter="wipe(left)">
                                      <p:cBhvr>
                                        <p:cTn id="52" dur="500"/>
                                        <p:tgtEl>
                                          <p:spTgt spid="58"/>
                                        </p:tgtEl>
                                      </p:cBhvr>
                                    </p:animEffect>
                                  </p:childTnLst>
                                </p:cTn>
                              </p:par>
                              <p:par>
                                <p:cTn id="53" presetID="22" presetClass="entr" presetSubtype="8" fill="hold" nodeType="withEffect">
                                  <p:stCondLst>
                                    <p:cond delay="800"/>
                                  </p:stCondLst>
                                  <p:childTnLst>
                                    <p:set>
                                      <p:cBhvr>
                                        <p:cTn id="54" dur="1" fill="hold">
                                          <p:stCondLst>
                                            <p:cond delay="0"/>
                                          </p:stCondLst>
                                        </p:cTn>
                                        <p:tgtEl>
                                          <p:spTgt spid="61"/>
                                        </p:tgtEl>
                                        <p:attrNameLst>
                                          <p:attrName>style.visibility</p:attrName>
                                        </p:attrNameLst>
                                      </p:cBhvr>
                                      <p:to>
                                        <p:strVal val="visible"/>
                                      </p:to>
                                    </p:set>
                                    <p:animEffect transition="in" filter="wipe(left)">
                                      <p:cBhvr>
                                        <p:cTn id="55" dur="500"/>
                                        <p:tgtEl>
                                          <p:spTgt spid="61"/>
                                        </p:tgtEl>
                                      </p:cBhvr>
                                    </p:animEffect>
                                  </p:childTnLst>
                                </p:cTn>
                              </p:par>
                              <p:par>
                                <p:cTn id="56" presetID="22" presetClass="entr" presetSubtype="8" fill="hold" nodeType="withEffect">
                                  <p:stCondLst>
                                    <p:cond delay="1000"/>
                                  </p:stCondLst>
                                  <p:childTnLst>
                                    <p:set>
                                      <p:cBhvr>
                                        <p:cTn id="57" dur="1" fill="hold">
                                          <p:stCondLst>
                                            <p:cond delay="0"/>
                                          </p:stCondLst>
                                        </p:cTn>
                                        <p:tgtEl>
                                          <p:spTgt spid="64"/>
                                        </p:tgtEl>
                                        <p:attrNameLst>
                                          <p:attrName>style.visibility</p:attrName>
                                        </p:attrNameLst>
                                      </p:cBhvr>
                                      <p:to>
                                        <p:strVal val="visible"/>
                                      </p:to>
                                    </p:set>
                                    <p:animEffect transition="in" filter="wipe(left)">
                                      <p:cBhvr>
                                        <p:cTn id="58" dur="500"/>
                                        <p:tgtEl>
                                          <p:spTgt spid="64"/>
                                        </p:tgtEl>
                                      </p:cBhvr>
                                    </p:animEffect>
                                  </p:childTnLst>
                                </p:cTn>
                              </p:par>
                            </p:childTnLst>
                          </p:cTn>
                        </p:par>
                        <p:par>
                          <p:cTn id="59" fill="hold">
                            <p:stCondLst>
                              <p:cond delay="3750"/>
                            </p:stCondLst>
                            <p:childTnLst>
                              <p:par>
                                <p:cTn id="60" presetID="22" presetClass="entr" presetSubtype="8" fill="hold" grpId="0"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wipe(left)">
                                      <p:cBhvr>
                                        <p:cTn id="62" dur="500"/>
                                        <p:tgtEl>
                                          <p:spTgt spid="53"/>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56"/>
                                        </p:tgtEl>
                                        <p:attrNameLst>
                                          <p:attrName>style.visibility</p:attrName>
                                        </p:attrNameLst>
                                      </p:cBhvr>
                                      <p:to>
                                        <p:strVal val="visible"/>
                                      </p:to>
                                    </p:set>
                                    <p:animEffect transition="in" filter="wipe(left)">
                                      <p:cBhvr>
                                        <p:cTn id="65" dur="500"/>
                                        <p:tgtEl>
                                          <p:spTgt spid="56"/>
                                        </p:tgtEl>
                                      </p:cBhvr>
                                    </p:animEffect>
                                  </p:childTnLst>
                                </p:cTn>
                              </p:par>
                              <p:par>
                                <p:cTn id="66" presetID="22" presetClass="entr" presetSubtype="8" fill="hold" grpId="0" nodeType="withEffect">
                                  <p:stCondLst>
                                    <p:cond delay="800"/>
                                  </p:stCondLst>
                                  <p:childTnLst>
                                    <p:set>
                                      <p:cBhvr>
                                        <p:cTn id="67" dur="1" fill="hold">
                                          <p:stCondLst>
                                            <p:cond delay="0"/>
                                          </p:stCondLst>
                                        </p:cTn>
                                        <p:tgtEl>
                                          <p:spTgt spid="59"/>
                                        </p:tgtEl>
                                        <p:attrNameLst>
                                          <p:attrName>style.visibility</p:attrName>
                                        </p:attrNameLst>
                                      </p:cBhvr>
                                      <p:to>
                                        <p:strVal val="visible"/>
                                      </p:to>
                                    </p:set>
                                    <p:animEffect transition="in" filter="wipe(left)">
                                      <p:cBhvr>
                                        <p:cTn id="68" dur="500"/>
                                        <p:tgtEl>
                                          <p:spTgt spid="59"/>
                                        </p:tgtEl>
                                      </p:cBhvr>
                                    </p:animEffect>
                                  </p:childTnLst>
                                </p:cTn>
                              </p:par>
                              <p:par>
                                <p:cTn id="69" presetID="22" presetClass="entr" presetSubtype="8" fill="hold" grpId="0" nodeType="withEffect">
                                  <p:stCondLst>
                                    <p:cond delay="1000"/>
                                  </p:stCondLst>
                                  <p:childTnLst>
                                    <p:set>
                                      <p:cBhvr>
                                        <p:cTn id="70" dur="1" fill="hold">
                                          <p:stCondLst>
                                            <p:cond delay="0"/>
                                          </p:stCondLst>
                                        </p:cTn>
                                        <p:tgtEl>
                                          <p:spTgt spid="62"/>
                                        </p:tgtEl>
                                        <p:attrNameLst>
                                          <p:attrName>style.visibility</p:attrName>
                                        </p:attrNameLst>
                                      </p:cBhvr>
                                      <p:to>
                                        <p:strVal val="visible"/>
                                      </p:to>
                                    </p:set>
                                    <p:animEffect transition="in" filter="wipe(left)">
                                      <p:cBhvr>
                                        <p:cTn id="71"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p:bldP spid="54" grpId="0" bldLvl="0" animBg="1"/>
      <p:bldP spid="56" grpId="0"/>
      <p:bldP spid="57" grpId="0" bldLvl="0" animBg="1"/>
      <p:bldP spid="59" grpId="0"/>
      <p:bldP spid="60" grpId="0" bldLvl="0" animBg="1"/>
      <p:bldP spid="62" grpId="0"/>
      <p:bldP spid="63" grpId="0" bldLvl="0" animBg="1"/>
      <p:bldP spid="65" grpId="0"/>
      <p:bldP spid="66" grpId="0" animBg="1"/>
      <p:bldP spid="6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8C26B-528B-F61E-2390-3E7FCAEB7929}"/>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56AC3FA-36AB-5254-611F-078E76521E36}"/>
              </a:ext>
            </a:extLst>
          </p:cNvPr>
          <p:cNvSpPr>
            <a:spLocks noGrp="1"/>
          </p:cNvSpPr>
          <p:nvPr>
            <p:ph type="title"/>
          </p:nvPr>
        </p:nvSpPr>
        <p:spPr>
          <a:xfrm>
            <a:off x="2626961" y="180647"/>
            <a:ext cx="3811239" cy="553470"/>
          </a:xfrm>
        </p:spPr>
        <p:txBody>
          <a:bodyPr/>
          <a:lstStyle/>
          <a:p>
            <a:r>
              <a:rPr lang="zh-CN" altLang="en-US" b="1" dirty="0"/>
              <a:t>练 习</a:t>
            </a:r>
          </a:p>
        </p:txBody>
      </p:sp>
      <p:sp>
        <p:nvSpPr>
          <p:cNvPr id="4" name="文本框 3">
            <a:extLst>
              <a:ext uri="{FF2B5EF4-FFF2-40B4-BE49-F238E27FC236}">
                <a16:creationId xmlns:a16="http://schemas.microsoft.com/office/drawing/2014/main" id="{951B1E90-41A1-06C8-1532-2315603655A2}"/>
              </a:ext>
            </a:extLst>
          </p:cNvPr>
          <p:cNvSpPr txBox="1"/>
          <p:nvPr/>
        </p:nvSpPr>
        <p:spPr>
          <a:xfrm>
            <a:off x="676272" y="973370"/>
            <a:ext cx="6994525" cy="1023742"/>
          </a:xfrm>
          <a:prstGeom prst="rect">
            <a:avLst/>
          </a:prstGeom>
          <a:noFill/>
        </p:spPr>
        <p:txBody>
          <a:bodyPr wrap="square">
            <a:spAutoFit/>
          </a:bodyPr>
          <a:lstStyle/>
          <a:p>
            <a:pPr algn="just">
              <a:lnSpc>
                <a:spcPct val="150000"/>
              </a:lnSpc>
              <a:buNone/>
            </a:pPr>
            <a:r>
              <a:rPr lang="en-US" altLang="zh-CN" sz="1400" kern="100" dirty="0">
                <a:effectLst/>
                <a:latin typeface="+mn-ea"/>
              </a:rPr>
              <a:t>1.</a:t>
            </a:r>
            <a:r>
              <a:rPr lang="zh-CN" altLang="en-US" sz="1400" kern="100" dirty="0">
                <a:effectLst/>
                <a:latin typeface="+mn-ea"/>
              </a:rPr>
              <a:t> </a:t>
            </a:r>
            <a:r>
              <a:rPr lang="zh-CN" altLang="zh-CN" sz="1400" kern="100" dirty="0">
                <a:effectLst/>
                <a:latin typeface="+mn-ea"/>
              </a:rPr>
              <a:t>项目需要赶工期时，你的努力应集中在哪个方面？（</a:t>
            </a:r>
            <a:r>
              <a:rPr lang="zh-CN" altLang="en-US" sz="1400" kern="100" dirty="0">
                <a:effectLst/>
                <a:latin typeface="+mn-ea"/>
              </a:rPr>
              <a:t> </a:t>
            </a:r>
            <a:r>
              <a:rPr lang="en-US" altLang="zh-CN" sz="1400" kern="100" dirty="0">
                <a:effectLst/>
                <a:latin typeface="+mn-ea"/>
              </a:rPr>
              <a:t>     </a:t>
            </a:r>
            <a:r>
              <a:rPr lang="zh-CN" altLang="zh-CN" sz="1400" kern="100" dirty="0">
                <a:effectLst/>
                <a:latin typeface="+mn-ea"/>
              </a:rPr>
              <a:t>）</a:t>
            </a:r>
            <a:r>
              <a:rPr lang="zh-CN" altLang="en-US" sz="1400" kern="100" dirty="0">
                <a:latin typeface="+mn-ea"/>
              </a:rPr>
              <a:t> </a:t>
            </a:r>
            <a:endParaRPr lang="zh-CN" altLang="zh-CN" sz="1400" kern="100" dirty="0">
              <a:effectLst/>
              <a:latin typeface="+mn-ea"/>
            </a:endParaRPr>
          </a:p>
          <a:p>
            <a:pPr algn="just">
              <a:lnSpc>
                <a:spcPct val="150000"/>
              </a:lnSpc>
              <a:buNone/>
            </a:pPr>
            <a:r>
              <a:rPr lang="zh-CN" altLang="en-US" sz="1400" kern="100" dirty="0">
                <a:effectLst/>
                <a:latin typeface="+mn-ea"/>
              </a:rPr>
              <a:t>    </a:t>
            </a:r>
            <a:r>
              <a:rPr lang="en-US" altLang="zh-CN" sz="1400" kern="100" dirty="0">
                <a:effectLst/>
                <a:latin typeface="+mn-ea"/>
              </a:rPr>
              <a:t>A</a:t>
            </a:r>
            <a:r>
              <a:rPr lang="en-US" altLang="zh-CN" sz="1400" kern="100" dirty="0">
                <a:latin typeface="+mn-ea"/>
              </a:rPr>
              <a:t>.</a:t>
            </a:r>
            <a:r>
              <a:rPr lang="zh-CN" altLang="en-US" sz="1400" kern="100" dirty="0">
                <a:effectLst/>
                <a:latin typeface="+mn-ea"/>
              </a:rPr>
              <a:t>  </a:t>
            </a:r>
            <a:r>
              <a:rPr lang="zh-CN" altLang="zh-CN" sz="1400" kern="100" dirty="0">
                <a:effectLst/>
                <a:latin typeface="+mn-ea"/>
              </a:rPr>
              <a:t>通过降低成本来加速执行任务</a:t>
            </a:r>
            <a:r>
              <a:rPr lang="en-US" altLang="zh-CN" sz="1400" kern="100" dirty="0">
                <a:effectLst/>
                <a:latin typeface="+mn-ea"/>
              </a:rPr>
              <a:t>      </a:t>
            </a:r>
            <a:r>
              <a:rPr lang="zh-CN" altLang="en-US" sz="1400" kern="100" dirty="0">
                <a:effectLst/>
                <a:latin typeface="+mn-ea"/>
              </a:rPr>
              <a:t>   </a:t>
            </a:r>
            <a:r>
              <a:rPr lang="en-US" altLang="zh-CN" sz="1400" kern="100" dirty="0">
                <a:effectLst/>
                <a:latin typeface="+mn-ea"/>
              </a:rPr>
              <a:t> B.</a:t>
            </a:r>
            <a:r>
              <a:rPr lang="zh-CN" altLang="en-US" sz="1400" kern="100" dirty="0">
                <a:effectLst/>
                <a:latin typeface="+mn-ea"/>
              </a:rPr>
              <a:t>  历时最长的工作</a:t>
            </a:r>
            <a:endParaRPr lang="zh-CN" altLang="zh-CN" sz="1400" kern="100" dirty="0">
              <a:effectLst/>
              <a:latin typeface="+mn-ea"/>
            </a:endParaRPr>
          </a:p>
          <a:p>
            <a:pPr algn="just">
              <a:lnSpc>
                <a:spcPct val="150000"/>
              </a:lnSpc>
              <a:buNone/>
            </a:pPr>
            <a:r>
              <a:rPr lang="zh-CN" altLang="en-US" sz="1400" kern="100" dirty="0">
                <a:effectLst/>
                <a:latin typeface="+mn-ea"/>
              </a:rPr>
              <a:t>    </a:t>
            </a:r>
            <a:r>
              <a:rPr lang="en-US" altLang="zh-CN" sz="1400" kern="100" dirty="0">
                <a:effectLst/>
                <a:latin typeface="+mn-ea"/>
              </a:rPr>
              <a:t>C. </a:t>
            </a:r>
            <a:r>
              <a:rPr lang="zh-CN" altLang="en-US" sz="1400" kern="100" dirty="0">
                <a:effectLst/>
                <a:latin typeface="+mn-ea"/>
              </a:rPr>
              <a:t> </a:t>
            </a:r>
            <a:r>
              <a:rPr lang="zh-CN" altLang="zh-CN" sz="1400" kern="100" dirty="0">
                <a:effectLst/>
                <a:latin typeface="+mn-ea"/>
              </a:rPr>
              <a:t>通过去掉某些活动来加快完成活动</a:t>
            </a:r>
            <a:r>
              <a:rPr lang="en-US" altLang="zh-CN" sz="1400" kern="100" dirty="0">
                <a:effectLst/>
                <a:latin typeface="+mn-ea"/>
              </a:rPr>
              <a:t>   D.</a:t>
            </a:r>
            <a:r>
              <a:rPr lang="zh-CN" altLang="en-US" sz="1400" kern="100" dirty="0">
                <a:effectLst/>
                <a:latin typeface="+mn-ea"/>
              </a:rPr>
              <a:t>  </a:t>
            </a:r>
            <a:r>
              <a:rPr lang="zh-CN" altLang="zh-CN" sz="1400" kern="100" dirty="0">
                <a:effectLst/>
                <a:latin typeface="+mn-ea"/>
              </a:rPr>
              <a:t>加速关键路径上任务的执行</a:t>
            </a:r>
          </a:p>
        </p:txBody>
      </p:sp>
      <p:sp>
        <p:nvSpPr>
          <p:cNvPr id="5" name="文本框 4">
            <a:extLst>
              <a:ext uri="{FF2B5EF4-FFF2-40B4-BE49-F238E27FC236}">
                <a16:creationId xmlns:a16="http://schemas.microsoft.com/office/drawing/2014/main" id="{F99A84F2-A6B2-9FBE-8D4F-C169324B875E}"/>
              </a:ext>
            </a:extLst>
          </p:cNvPr>
          <p:cNvSpPr txBox="1"/>
          <p:nvPr/>
        </p:nvSpPr>
        <p:spPr>
          <a:xfrm>
            <a:off x="655636" y="2217864"/>
            <a:ext cx="7832727" cy="1346907"/>
          </a:xfrm>
          <a:prstGeom prst="rect">
            <a:avLst/>
          </a:prstGeom>
          <a:noFill/>
        </p:spPr>
        <p:txBody>
          <a:bodyPr wrap="square">
            <a:spAutoFit/>
          </a:bodyPr>
          <a:lstStyle/>
          <a:p>
            <a:pPr algn="just">
              <a:lnSpc>
                <a:spcPct val="150000"/>
              </a:lnSpc>
              <a:buNone/>
            </a:pPr>
            <a:r>
              <a:rPr lang="en-US" altLang="zh-CN" sz="1400" dirty="0">
                <a:solidFill>
                  <a:srgbClr val="0F1115"/>
                </a:solidFill>
                <a:latin typeface="+mn-ea"/>
              </a:rPr>
              <a:t>2.</a:t>
            </a:r>
            <a:r>
              <a:rPr lang="zh-CN" altLang="en-US" sz="1400" dirty="0">
                <a:solidFill>
                  <a:srgbClr val="0F1115"/>
                </a:solidFill>
                <a:latin typeface="+mn-ea"/>
              </a:rPr>
              <a:t> 某</a:t>
            </a:r>
            <a:r>
              <a:rPr lang="zh-CN" altLang="zh-CN" sz="1400" dirty="0">
                <a:solidFill>
                  <a:srgbClr val="0F1115"/>
                </a:solidFill>
                <a:latin typeface="+mn-ea"/>
              </a:rPr>
              <a:t>项目计划本月完成100万产值，实际只完成了80万产值，但实际花了90万。 以下说法正确的是（ </a:t>
            </a:r>
            <a:r>
              <a:rPr lang="zh-CN" altLang="en-US" sz="1400" dirty="0">
                <a:solidFill>
                  <a:srgbClr val="0F1115"/>
                </a:solidFill>
                <a:latin typeface="+mn-ea"/>
              </a:rPr>
              <a:t> </a:t>
            </a:r>
            <a:r>
              <a:rPr lang="en-US" altLang="zh-CN" sz="1400" dirty="0">
                <a:solidFill>
                  <a:srgbClr val="0F1115"/>
                </a:solidFill>
                <a:latin typeface="+mn-ea"/>
              </a:rPr>
              <a:t>  </a:t>
            </a:r>
            <a:r>
              <a:rPr lang="zh-CN" altLang="en-US" sz="1400" dirty="0">
                <a:solidFill>
                  <a:srgbClr val="0F1115"/>
                </a:solidFill>
                <a:latin typeface="+mn-ea"/>
              </a:rPr>
              <a:t>  </a:t>
            </a:r>
            <a:r>
              <a:rPr lang="zh-CN" altLang="zh-CN" sz="1400" dirty="0">
                <a:solidFill>
                  <a:srgbClr val="0F1115"/>
                </a:solidFill>
                <a:latin typeface="+mn-ea"/>
              </a:rPr>
              <a:t>）</a:t>
            </a:r>
            <a:endParaRPr lang="en-US" altLang="zh-CN" sz="1400" dirty="0">
              <a:solidFill>
                <a:srgbClr val="0F1115"/>
              </a:solidFill>
              <a:latin typeface="+mn-ea"/>
            </a:endParaRPr>
          </a:p>
          <a:p>
            <a:pPr algn="just">
              <a:lnSpc>
                <a:spcPct val="150000"/>
              </a:lnSpc>
            </a:pPr>
            <a:r>
              <a:rPr lang="zh-CN" altLang="zh-CN" sz="1400" dirty="0">
                <a:solidFill>
                  <a:srgbClr val="0F1115"/>
                </a:solidFill>
                <a:latin typeface="+mn-ea"/>
              </a:rPr>
              <a:t> </a:t>
            </a:r>
            <a:r>
              <a:rPr lang="zh-CN" altLang="en-US" sz="1400" dirty="0">
                <a:solidFill>
                  <a:srgbClr val="0F1115"/>
                </a:solidFill>
                <a:latin typeface="+mn-ea"/>
              </a:rPr>
              <a:t>   </a:t>
            </a:r>
            <a:r>
              <a:rPr lang="zh-CN" altLang="zh-CN" sz="1400" dirty="0">
                <a:solidFill>
                  <a:srgbClr val="0F1115"/>
                </a:solidFill>
                <a:latin typeface="+mn-ea"/>
              </a:rPr>
              <a:t>A. 进度提前，成本节约</a:t>
            </a:r>
            <a:r>
              <a:rPr lang="zh-CN" altLang="en-US" sz="1400" dirty="0">
                <a:solidFill>
                  <a:srgbClr val="0F1115"/>
                </a:solidFill>
                <a:latin typeface="+mn-ea"/>
              </a:rPr>
              <a:t>        </a:t>
            </a:r>
            <a:r>
              <a:rPr lang="zh-CN" altLang="zh-CN" sz="1400" dirty="0">
                <a:solidFill>
                  <a:srgbClr val="0F1115"/>
                </a:solidFill>
                <a:latin typeface="+mn-ea"/>
              </a:rPr>
              <a:t> </a:t>
            </a:r>
            <a:r>
              <a:rPr lang="zh-CN" altLang="en-US" sz="1400" dirty="0">
                <a:solidFill>
                  <a:srgbClr val="0F1115"/>
                </a:solidFill>
                <a:latin typeface="+mn-ea"/>
              </a:rPr>
              <a:t>                </a:t>
            </a:r>
            <a:r>
              <a:rPr lang="zh-CN" altLang="zh-CN" sz="1400" dirty="0">
                <a:solidFill>
                  <a:srgbClr val="0F1115"/>
                </a:solidFill>
                <a:latin typeface="+mn-ea"/>
              </a:rPr>
              <a:t>B. 进度滞后，成本超支 </a:t>
            </a:r>
            <a:r>
              <a:rPr lang="zh-CN" altLang="en-US" sz="1400" dirty="0">
                <a:solidFill>
                  <a:srgbClr val="0F1115"/>
                </a:solidFill>
                <a:latin typeface="+mn-ea"/>
              </a:rPr>
              <a:t>        </a:t>
            </a:r>
            <a:endParaRPr lang="en-US" altLang="zh-CN" sz="1400" dirty="0">
              <a:solidFill>
                <a:srgbClr val="0F1115"/>
              </a:solidFill>
              <a:latin typeface="+mn-ea"/>
            </a:endParaRPr>
          </a:p>
          <a:p>
            <a:pPr algn="just">
              <a:lnSpc>
                <a:spcPct val="150000"/>
              </a:lnSpc>
            </a:pPr>
            <a:r>
              <a:rPr lang="zh-CN" altLang="en-US" sz="1400" dirty="0">
                <a:solidFill>
                  <a:srgbClr val="0F1115"/>
                </a:solidFill>
                <a:latin typeface="+mn-ea"/>
              </a:rPr>
              <a:t>    </a:t>
            </a:r>
            <a:r>
              <a:rPr lang="zh-CN" altLang="zh-CN" sz="1400" dirty="0">
                <a:solidFill>
                  <a:srgbClr val="0F1115"/>
                </a:solidFill>
                <a:latin typeface="+mn-ea"/>
              </a:rPr>
              <a:t>C. 进度提前，成本超支</a:t>
            </a:r>
            <a:r>
              <a:rPr lang="zh-CN" altLang="en-US" sz="1400" dirty="0">
                <a:solidFill>
                  <a:srgbClr val="0F1115"/>
                </a:solidFill>
                <a:latin typeface="+mn-ea"/>
              </a:rPr>
              <a:t>                         </a:t>
            </a:r>
            <a:r>
              <a:rPr lang="en" altLang="zh-CN" sz="1400" dirty="0">
                <a:solidFill>
                  <a:srgbClr val="0F1115"/>
                </a:solidFill>
                <a:latin typeface="+mn-ea"/>
              </a:rPr>
              <a:t>D. </a:t>
            </a:r>
            <a:r>
              <a:rPr lang="zh-CN" altLang="en-US" sz="1400" dirty="0">
                <a:solidFill>
                  <a:srgbClr val="0F1115"/>
                </a:solidFill>
                <a:latin typeface="+mn-ea"/>
              </a:rPr>
              <a:t>进度滞后，成本节约</a:t>
            </a:r>
            <a:endParaRPr lang="zh-CN" altLang="zh-CN" sz="1400" kern="100" dirty="0">
              <a:effectLst/>
              <a:latin typeface="+mn-ea"/>
            </a:endParaRPr>
          </a:p>
        </p:txBody>
      </p:sp>
      <p:sp>
        <p:nvSpPr>
          <p:cNvPr id="8" name="文本框 7">
            <a:extLst>
              <a:ext uri="{FF2B5EF4-FFF2-40B4-BE49-F238E27FC236}">
                <a16:creationId xmlns:a16="http://schemas.microsoft.com/office/drawing/2014/main" id="{12417856-273D-2903-6F62-8AD2AE6DCF27}"/>
              </a:ext>
            </a:extLst>
          </p:cNvPr>
          <p:cNvSpPr txBox="1"/>
          <p:nvPr/>
        </p:nvSpPr>
        <p:spPr>
          <a:xfrm>
            <a:off x="676273" y="3817056"/>
            <a:ext cx="6994525" cy="1023742"/>
          </a:xfrm>
          <a:prstGeom prst="rect">
            <a:avLst/>
          </a:prstGeom>
          <a:noFill/>
        </p:spPr>
        <p:txBody>
          <a:bodyPr wrap="square">
            <a:spAutoFit/>
          </a:bodyPr>
          <a:lstStyle/>
          <a:p>
            <a:pPr>
              <a:lnSpc>
                <a:spcPct val="150000"/>
              </a:lnSpc>
            </a:pPr>
            <a:r>
              <a:rPr lang="en-US" altLang="zh-CN" sz="1400" dirty="0">
                <a:latin typeface="+mn-ea"/>
              </a:rPr>
              <a:t>3.</a:t>
            </a:r>
            <a:r>
              <a:rPr lang="zh-CN" altLang="en-US" sz="1400" dirty="0">
                <a:latin typeface="+mn-ea"/>
              </a:rPr>
              <a:t> 以下哪项不是导致项目进度滞后的常见原因？</a:t>
            </a:r>
            <a:r>
              <a:rPr lang="en-US" altLang="zh-CN" sz="1400" dirty="0">
                <a:latin typeface="+mn-ea"/>
              </a:rPr>
              <a:t>(        )</a:t>
            </a:r>
            <a:endParaRPr lang="zh-CN" altLang="en-US" sz="1400" dirty="0">
              <a:latin typeface="+mn-ea"/>
            </a:endParaRPr>
          </a:p>
          <a:p>
            <a:pPr>
              <a:lnSpc>
                <a:spcPct val="150000"/>
              </a:lnSpc>
            </a:pPr>
            <a:r>
              <a:rPr lang="zh-CN" altLang="en-US" sz="1400" dirty="0">
                <a:latin typeface="+mn-ea"/>
              </a:rPr>
              <a:t>    </a:t>
            </a:r>
            <a:r>
              <a:rPr lang="en" altLang="zh-CN" sz="1400" dirty="0">
                <a:latin typeface="+mn-ea"/>
              </a:rPr>
              <a:t>A. </a:t>
            </a:r>
            <a:r>
              <a:rPr lang="zh-CN" altLang="en-US" sz="1400" dirty="0">
                <a:latin typeface="+mn-ea"/>
              </a:rPr>
              <a:t> 关键工作延误                                   </a:t>
            </a:r>
            <a:r>
              <a:rPr lang="en" altLang="zh-CN" sz="1400" dirty="0">
                <a:latin typeface="+mn-ea"/>
              </a:rPr>
              <a:t>B. </a:t>
            </a:r>
            <a:r>
              <a:rPr lang="zh-CN" altLang="en-US" sz="1400" dirty="0">
                <a:latin typeface="+mn-ea"/>
              </a:rPr>
              <a:t> 非关键工作延误且未超过总时差</a:t>
            </a:r>
            <a:br>
              <a:rPr lang="zh-CN" altLang="en-US" sz="1400" dirty="0">
                <a:latin typeface="+mn-ea"/>
              </a:rPr>
            </a:br>
            <a:r>
              <a:rPr lang="zh-CN" altLang="en-US" sz="1400" dirty="0">
                <a:latin typeface="+mn-ea"/>
              </a:rPr>
              <a:t>    </a:t>
            </a:r>
            <a:r>
              <a:rPr lang="en" altLang="zh-CN" sz="1400" dirty="0">
                <a:latin typeface="+mn-ea"/>
              </a:rPr>
              <a:t>C. </a:t>
            </a:r>
            <a:r>
              <a:rPr lang="zh-CN" altLang="en-US" sz="1400" dirty="0">
                <a:latin typeface="+mn-ea"/>
              </a:rPr>
              <a:t> 资源供应不及时                                </a:t>
            </a:r>
            <a:r>
              <a:rPr lang="en" altLang="zh-CN" sz="1400" dirty="0">
                <a:latin typeface="+mn-ea"/>
              </a:rPr>
              <a:t>D. </a:t>
            </a:r>
            <a:r>
              <a:rPr lang="zh-CN" altLang="en-US" sz="1400" dirty="0">
                <a:latin typeface="+mn-ea"/>
              </a:rPr>
              <a:t> 天气等不可抗力</a:t>
            </a:r>
          </a:p>
        </p:txBody>
      </p:sp>
      <p:sp>
        <p:nvSpPr>
          <p:cNvPr id="11" name="文本框 10">
            <a:extLst>
              <a:ext uri="{FF2B5EF4-FFF2-40B4-BE49-F238E27FC236}">
                <a16:creationId xmlns:a16="http://schemas.microsoft.com/office/drawing/2014/main" id="{5CF160C0-3E9A-F2C3-059A-1BCD72F48C5A}"/>
              </a:ext>
            </a:extLst>
          </p:cNvPr>
          <p:cNvSpPr txBox="1"/>
          <p:nvPr/>
        </p:nvSpPr>
        <p:spPr>
          <a:xfrm>
            <a:off x="5076934" y="965780"/>
            <a:ext cx="316800" cy="418128"/>
          </a:xfrm>
          <a:prstGeom prst="rect">
            <a:avLst/>
          </a:prstGeom>
          <a:noFill/>
        </p:spPr>
        <p:txBody>
          <a:bodyPr wrap="square">
            <a:spAutoFit/>
          </a:bodyPr>
          <a:lstStyle/>
          <a:p>
            <a:pPr algn="just">
              <a:lnSpc>
                <a:spcPct val="150000"/>
              </a:lnSpc>
              <a:buNone/>
            </a:pPr>
            <a:r>
              <a:rPr lang="en-US" altLang="zh-CN" sz="1600" kern="100" dirty="0">
                <a:latin typeface="+mn-ea"/>
              </a:rPr>
              <a:t>D</a:t>
            </a:r>
            <a:r>
              <a:rPr lang="zh-CN" altLang="en-US" sz="1600" kern="100" dirty="0">
                <a:latin typeface="+mn-ea"/>
              </a:rPr>
              <a:t> </a:t>
            </a:r>
            <a:endParaRPr lang="zh-CN" altLang="zh-CN" sz="1600" kern="100" dirty="0">
              <a:effectLst/>
              <a:latin typeface="+mn-ea"/>
            </a:endParaRPr>
          </a:p>
        </p:txBody>
      </p:sp>
      <p:sp>
        <p:nvSpPr>
          <p:cNvPr id="12" name="文本框 11">
            <a:extLst>
              <a:ext uri="{FF2B5EF4-FFF2-40B4-BE49-F238E27FC236}">
                <a16:creationId xmlns:a16="http://schemas.microsoft.com/office/drawing/2014/main" id="{AB0B7456-ABF0-881C-C84D-39DFFBBB5224}"/>
              </a:ext>
            </a:extLst>
          </p:cNvPr>
          <p:cNvSpPr txBox="1"/>
          <p:nvPr/>
        </p:nvSpPr>
        <p:spPr>
          <a:xfrm>
            <a:off x="1095266" y="2523989"/>
            <a:ext cx="316800" cy="418128"/>
          </a:xfrm>
          <a:prstGeom prst="rect">
            <a:avLst/>
          </a:prstGeom>
          <a:noFill/>
        </p:spPr>
        <p:txBody>
          <a:bodyPr wrap="square">
            <a:spAutoFit/>
          </a:bodyPr>
          <a:lstStyle/>
          <a:p>
            <a:pPr algn="just">
              <a:lnSpc>
                <a:spcPct val="150000"/>
              </a:lnSpc>
              <a:buNone/>
            </a:pPr>
            <a:r>
              <a:rPr lang="en-US" altLang="zh-CN" sz="1600" kern="100" dirty="0">
                <a:latin typeface="+mn-ea"/>
              </a:rPr>
              <a:t>B</a:t>
            </a:r>
            <a:r>
              <a:rPr lang="zh-CN" altLang="en-US" sz="1600" kern="100" dirty="0">
                <a:latin typeface="+mn-ea"/>
              </a:rPr>
              <a:t> </a:t>
            </a:r>
            <a:endParaRPr lang="zh-CN" altLang="zh-CN" sz="1600" kern="100" dirty="0">
              <a:effectLst/>
              <a:latin typeface="+mn-ea"/>
            </a:endParaRPr>
          </a:p>
        </p:txBody>
      </p:sp>
      <p:sp>
        <p:nvSpPr>
          <p:cNvPr id="13" name="文本框 12">
            <a:extLst>
              <a:ext uri="{FF2B5EF4-FFF2-40B4-BE49-F238E27FC236}">
                <a16:creationId xmlns:a16="http://schemas.microsoft.com/office/drawing/2014/main" id="{F6445235-E7CA-9F6E-9A75-9052C319269D}"/>
              </a:ext>
            </a:extLst>
          </p:cNvPr>
          <p:cNvSpPr txBox="1"/>
          <p:nvPr/>
        </p:nvSpPr>
        <p:spPr>
          <a:xfrm>
            <a:off x="4660900" y="3799636"/>
            <a:ext cx="316800" cy="418128"/>
          </a:xfrm>
          <a:prstGeom prst="rect">
            <a:avLst/>
          </a:prstGeom>
          <a:noFill/>
        </p:spPr>
        <p:txBody>
          <a:bodyPr wrap="square">
            <a:spAutoFit/>
          </a:bodyPr>
          <a:lstStyle/>
          <a:p>
            <a:pPr algn="just">
              <a:lnSpc>
                <a:spcPct val="150000"/>
              </a:lnSpc>
              <a:buNone/>
            </a:pPr>
            <a:r>
              <a:rPr lang="en-US" altLang="zh-CN" sz="1600" kern="100" dirty="0">
                <a:latin typeface="+mn-ea"/>
              </a:rPr>
              <a:t>B</a:t>
            </a:r>
            <a:r>
              <a:rPr lang="zh-CN" altLang="en-US" sz="1600" kern="100" dirty="0">
                <a:latin typeface="+mn-ea"/>
              </a:rPr>
              <a:t> </a:t>
            </a:r>
            <a:endParaRPr lang="zh-CN" altLang="zh-CN" sz="1600" kern="100" dirty="0">
              <a:effectLst/>
              <a:latin typeface="+mn-ea"/>
            </a:endParaRPr>
          </a:p>
        </p:txBody>
      </p:sp>
    </p:spTree>
    <p:extLst>
      <p:ext uri="{BB962C8B-B14F-4D97-AF65-F5344CB8AC3E}">
        <p14:creationId xmlns:p14="http://schemas.microsoft.com/office/powerpoint/2010/main" val="35199680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1"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1+#ppt_w/2"/>
                                          </p:val>
                                        </p:tav>
                                        <p:tav tm="100000">
                                          <p:val>
                                            <p:strVal val="#ppt_x"/>
                                          </p:val>
                                        </p:tav>
                                      </p:tavLst>
                                    </p:anim>
                                    <p:anim calcmode="lin" valueType="num">
                                      <p:cBhvr additive="base">
                                        <p:cTn id="2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1"/>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1"/>
          <p:cNvSpPr>
            <a:spLocks noChangeShapeType="1"/>
          </p:cNvSpPr>
          <p:nvPr/>
        </p:nvSpPr>
        <p:spPr bwMode="auto">
          <a:xfrm>
            <a:off x="2103180" y="3231851"/>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52" name="Text Box 12"/>
          <p:cNvSpPr txBox="1">
            <a:spLocks noChangeArrowheads="1"/>
          </p:cNvSpPr>
          <p:nvPr/>
        </p:nvSpPr>
        <p:spPr bwMode="auto">
          <a:xfrm>
            <a:off x="3427053" y="2618501"/>
            <a:ext cx="2646878"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3200" b="1" dirty="0">
                <a:solidFill>
                  <a:schemeClr val="accent5"/>
                </a:solidFill>
                <a:latin typeface="+mj-ea"/>
                <a:ea typeface="+mj-ea"/>
              </a:rPr>
              <a:t>虚拟仿真实验</a:t>
            </a:r>
            <a:endParaRPr lang="en-US" altLang="zh-CN" sz="3200" b="1" dirty="0">
              <a:solidFill>
                <a:schemeClr val="accent5"/>
              </a:solidFill>
              <a:latin typeface="+mj-ea"/>
              <a:ea typeface="+mj-ea"/>
            </a:endParaRPr>
          </a:p>
        </p:txBody>
      </p:sp>
      <p:grpSp>
        <p:nvGrpSpPr>
          <p:cNvPr id="3" name="组合 2"/>
          <p:cNvGrpSpPr/>
          <p:nvPr/>
        </p:nvGrpSpPr>
        <p:grpSpPr>
          <a:xfrm>
            <a:off x="4005020" y="1047450"/>
            <a:ext cx="1478535" cy="1290637"/>
            <a:chOff x="4038599" y="1338262"/>
            <a:chExt cx="1478535" cy="1290637"/>
          </a:xfrm>
        </p:grpSpPr>
        <p:grpSp>
          <p:nvGrpSpPr>
            <p:cNvPr id="50" name="Group 3"/>
            <p:cNvGrpSpPr/>
            <p:nvPr/>
          </p:nvGrpSpPr>
          <p:grpSpPr bwMode="auto">
            <a:xfrm>
              <a:off x="4038599" y="1338262"/>
              <a:ext cx="1478535" cy="1290637"/>
              <a:chOff x="1110" y="2656"/>
              <a:chExt cx="1549" cy="1351"/>
            </a:xfrm>
          </p:grpSpPr>
          <p:sp>
            <p:nvSpPr>
              <p:cNvPr id="5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3" name="Text Box 13"/>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6600" b="1" dirty="0">
                  <a:solidFill>
                    <a:schemeClr val="bg1"/>
                  </a:solidFill>
                  <a:ea typeface="宋体" panose="02010600030101010101" pitchFamily="2" charset="-122"/>
                </a:rPr>
                <a:t>4</a:t>
              </a:r>
            </a:p>
          </p:txBody>
        </p:sp>
      </p:grpSp>
      <p:sp>
        <p:nvSpPr>
          <p:cNvPr id="14" name="圆角矩形 13"/>
          <p:cNvSpPr/>
          <p:nvPr/>
        </p:nvSpPr>
        <p:spPr>
          <a:xfrm>
            <a:off x="497331" y="3793302"/>
            <a:ext cx="2511122" cy="1080110"/>
          </a:xfrm>
          <a:prstGeom prst="roundRect">
            <a:avLst/>
          </a:prstGeom>
          <a:blipFill>
            <a:blip r:embed="rId2"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5" name="圆角矩形 14"/>
          <p:cNvSpPr/>
          <p:nvPr/>
        </p:nvSpPr>
        <p:spPr>
          <a:xfrm>
            <a:off x="3193179" y="3793302"/>
            <a:ext cx="2511122" cy="1080110"/>
          </a:xfrm>
          <a:prstGeom prst="roundRect">
            <a:avLst/>
          </a:prstGeom>
          <a:blipFill>
            <a:blip r:embed="rId3"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6" name="圆角矩形 15"/>
          <p:cNvSpPr/>
          <p:nvPr/>
        </p:nvSpPr>
        <p:spPr>
          <a:xfrm>
            <a:off x="5889026" y="3793302"/>
            <a:ext cx="2511122" cy="1080110"/>
          </a:xfrm>
          <a:prstGeom prst="roundRect">
            <a:avLst/>
          </a:prstGeom>
          <a:blipFill>
            <a:blip r:embed="rId4"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845EAD-C000-72EE-E312-9F3B20736F4C}"/>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6F91EC9F-61D5-E64B-7AC3-3F62042CF67A}"/>
              </a:ext>
            </a:extLst>
          </p:cNvPr>
          <p:cNvSpPr>
            <a:spLocks noGrp="1"/>
          </p:cNvSpPr>
          <p:nvPr>
            <p:ph type="title"/>
          </p:nvPr>
        </p:nvSpPr>
        <p:spPr/>
        <p:txBody>
          <a:bodyPr/>
          <a:lstStyle/>
          <a:p>
            <a:r>
              <a:rPr lang="zh-CN" altLang="en-US" dirty="0">
                <a:latin typeface="Times New Roman" panose="02020603050405020304" pitchFamily="18" charset="0"/>
                <a:cs typeface="Times New Roman" panose="02020603050405020304" pitchFamily="18" charset="0"/>
              </a:rPr>
              <a:t>虚拟仿真实验</a:t>
            </a:r>
            <a:endParaRPr lang="zh-CN" altLang="en-US" dirty="0"/>
          </a:p>
        </p:txBody>
      </p:sp>
      <p:pic>
        <p:nvPicPr>
          <p:cNvPr id="5" name="图片 4">
            <a:extLst>
              <a:ext uri="{FF2B5EF4-FFF2-40B4-BE49-F238E27FC236}">
                <a16:creationId xmlns:a16="http://schemas.microsoft.com/office/drawing/2014/main" id="{6A80289D-5A0F-B3DC-CB76-8EAB80E5AB4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4845" y="859268"/>
            <a:ext cx="7637653" cy="4187979"/>
          </a:xfrm>
          <a:prstGeom prst="rect">
            <a:avLst/>
          </a:prstGeom>
          <a:noFill/>
        </p:spPr>
      </p:pic>
    </p:spTree>
    <p:extLst>
      <p:ext uri="{BB962C8B-B14F-4D97-AF65-F5344CB8AC3E}">
        <p14:creationId xmlns:p14="http://schemas.microsoft.com/office/powerpoint/2010/main" val="740604855"/>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虚拟仿真实验</a:t>
            </a:r>
          </a:p>
        </p:txBody>
      </p:sp>
      <p:pic>
        <p:nvPicPr>
          <p:cNvPr id="3" name="图片 2">
            <a:extLst>
              <a:ext uri="{FF2B5EF4-FFF2-40B4-BE49-F238E27FC236}">
                <a16:creationId xmlns:a16="http://schemas.microsoft.com/office/drawing/2014/main" id="{F898A66D-15B3-882B-CF5B-5631C4C13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94814"/>
            <a:ext cx="4635131" cy="2950900"/>
          </a:xfrm>
          <a:prstGeom prst="rect">
            <a:avLst/>
          </a:prstGeom>
          <a:ln>
            <a:noFill/>
          </a:ln>
          <a:effectLst>
            <a:outerShdw blurRad="292100" dist="139700" dir="2700000" algn="tl" rotWithShape="0">
              <a:srgbClr val="333333">
                <a:alpha val="65000"/>
              </a:srgbClr>
            </a:outerShdw>
          </a:effectLst>
        </p:spPr>
      </p:pic>
      <p:grpSp>
        <p:nvGrpSpPr>
          <p:cNvPr id="4" name="组合 3">
            <a:extLst>
              <a:ext uri="{FF2B5EF4-FFF2-40B4-BE49-F238E27FC236}">
                <a16:creationId xmlns:a16="http://schemas.microsoft.com/office/drawing/2014/main" id="{E2A98265-68F5-1AC2-929B-25DAF1FDCC18}"/>
              </a:ext>
            </a:extLst>
          </p:cNvPr>
          <p:cNvGrpSpPr/>
          <p:nvPr/>
        </p:nvGrpSpPr>
        <p:grpSpPr>
          <a:xfrm>
            <a:off x="4735792" y="1494813"/>
            <a:ext cx="4405387" cy="942097"/>
            <a:chOff x="3347864" y="1152445"/>
            <a:chExt cx="4752528" cy="1080119"/>
          </a:xfrm>
        </p:grpSpPr>
        <p:sp>
          <p:nvSpPr>
            <p:cNvPr id="5" name="矩形 4">
              <a:extLst>
                <a:ext uri="{FF2B5EF4-FFF2-40B4-BE49-F238E27FC236}">
                  <a16:creationId xmlns:a16="http://schemas.microsoft.com/office/drawing/2014/main" id="{81A38E69-6A02-C775-0B80-7F624F08669D}"/>
                </a:ext>
              </a:extLst>
            </p:cNvPr>
            <p:cNvSpPr/>
            <p:nvPr/>
          </p:nvSpPr>
          <p:spPr>
            <a:xfrm>
              <a:off x="3347864" y="1152445"/>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实验任务</a:t>
              </a:r>
              <a:r>
                <a:rPr lang="en-US" altLang="zh-CN" sz="1600" dirty="0">
                  <a:solidFill>
                    <a:srgbClr val="F8F8F8"/>
                  </a:solidFill>
                  <a:latin typeface="微软雅黑" pitchFamily="34" charset="-122"/>
                  <a:ea typeface="微软雅黑" pitchFamily="34" charset="-122"/>
                  <a:cs typeface="Segoe UI" pitchFamily="34" charset="0"/>
                </a:rPr>
                <a:t>1</a:t>
              </a:r>
              <a:r>
                <a:rPr lang="zh-CN" altLang="en-US" sz="1600" dirty="0">
                  <a:solidFill>
                    <a:srgbClr val="F8F8F8"/>
                  </a:solidFill>
                  <a:latin typeface="微软雅黑" pitchFamily="34" charset="-122"/>
                  <a:ea typeface="微软雅黑" pitchFamily="34" charset="-122"/>
                  <a:cs typeface="Segoe UI" pitchFamily="34" charset="0"/>
                </a:rPr>
                <a:t>：实验场景浏览</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6" name="矩形 5">
              <a:extLst>
                <a:ext uri="{FF2B5EF4-FFF2-40B4-BE49-F238E27FC236}">
                  <a16:creationId xmlns:a16="http://schemas.microsoft.com/office/drawing/2014/main" id="{55F62C20-4C93-14E4-3DC8-296713C7CEB7}"/>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学生多视角熟悉实验场景、布局、主要构筑物等</a:t>
              </a:r>
              <a:endParaRPr lang="zh-CN" altLang="en-US" sz="1200" dirty="0">
                <a:solidFill>
                  <a:srgbClr val="FFFFFF"/>
                </a:solidFill>
                <a:latin typeface="微软雅黑"/>
                <a:ea typeface="微软雅黑"/>
              </a:endParaRPr>
            </a:p>
          </p:txBody>
        </p:sp>
      </p:grpSp>
      <p:grpSp>
        <p:nvGrpSpPr>
          <p:cNvPr id="7" name="组合 6">
            <a:extLst>
              <a:ext uri="{FF2B5EF4-FFF2-40B4-BE49-F238E27FC236}">
                <a16:creationId xmlns:a16="http://schemas.microsoft.com/office/drawing/2014/main" id="{A5FDFCF6-B701-244A-0711-AD24EB3D6669}"/>
              </a:ext>
            </a:extLst>
          </p:cNvPr>
          <p:cNvGrpSpPr/>
          <p:nvPr/>
        </p:nvGrpSpPr>
        <p:grpSpPr>
          <a:xfrm>
            <a:off x="4735793" y="2461994"/>
            <a:ext cx="4405387" cy="942099"/>
            <a:chOff x="3347864" y="1152444"/>
            <a:chExt cx="4752528" cy="1080120"/>
          </a:xfrm>
        </p:grpSpPr>
        <p:sp>
          <p:nvSpPr>
            <p:cNvPr id="8" name="矩形 7">
              <a:extLst>
                <a:ext uri="{FF2B5EF4-FFF2-40B4-BE49-F238E27FC236}">
                  <a16:creationId xmlns:a16="http://schemas.microsoft.com/office/drawing/2014/main" id="{E2DCFAA1-44A7-046C-AB1E-65E2D784FBCF}"/>
                </a:ext>
              </a:extLst>
            </p:cNvPr>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试验任务</a:t>
              </a:r>
              <a:r>
                <a:rPr lang="en-US" altLang="zh-CN" sz="1600" dirty="0">
                  <a:solidFill>
                    <a:srgbClr val="F8F8F8"/>
                  </a:solidFill>
                  <a:latin typeface="微软雅黑" pitchFamily="34" charset="-122"/>
                  <a:ea typeface="微软雅黑" pitchFamily="34" charset="-122"/>
                  <a:cs typeface="Segoe UI" pitchFamily="34" charset="0"/>
                </a:rPr>
                <a:t>2</a:t>
              </a:r>
              <a:r>
                <a:rPr lang="zh-CN" altLang="en-US" sz="1600" dirty="0">
                  <a:solidFill>
                    <a:srgbClr val="F8F8F8"/>
                  </a:solidFill>
                  <a:latin typeface="微软雅黑" pitchFamily="34" charset="-122"/>
                  <a:ea typeface="微软雅黑" pitchFamily="34" charset="-122"/>
                  <a:cs typeface="Segoe UI" pitchFamily="34" charset="0"/>
                </a:rPr>
                <a:t>：理论知识学习</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9" name="矩形 8">
              <a:extLst>
                <a:ext uri="{FF2B5EF4-FFF2-40B4-BE49-F238E27FC236}">
                  <a16:creationId xmlns:a16="http://schemas.microsoft.com/office/drawing/2014/main" id="{DD47FF03-2F58-E2B3-3812-8F957937DF52}"/>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学生完成进度管理、成本管理等相关理论知识的复习巩固，完成理论测试。</a:t>
              </a:r>
              <a:endParaRPr lang="zh-CN" altLang="en-US" sz="1200" dirty="0">
                <a:solidFill>
                  <a:srgbClr val="FFFFFF"/>
                </a:solidFill>
                <a:latin typeface="微软雅黑"/>
                <a:ea typeface="微软雅黑"/>
              </a:endParaRPr>
            </a:p>
          </p:txBody>
        </p:sp>
      </p:grpSp>
      <p:grpSp>
        <p:nvGrpSpPr>
          <p:cNvPr id="10" name="组合 9">
            <a:extLst>
              <a:ext uri="{FF2B5EF4-FFF2-40B4-BE49-F238E27FC236}">
                <a16:creationId xmlns:a16="http://schemas.microsoft.com/office/drawing/2014/main" id="{41A45617-04A1-30F9-34BA-3C72B023BF39}"/>
              </a:ext>
            </a:extLst>
          </p:cNvPr>
          <p:cNvGrpSpPr/>
          <p:nvPr/>
        </p:nvGrpSpPr>
        <p:grpSpPr>
          <a:xfrm>
            <a:off x="4735793" y="3503614"/>
            <a:ext cx="4405387" cy="942099"/>
            <a:chOff x="3347864" y="1152444"/>
            <a:chExt cx="4752528" cy="1080120"/>
          </a:xfrm>
        </p:grpSpPr>
        <p:sp>
          <p:nvSpPr>
            <p:cNvPr id="14" name="矩形 13">
              <a:extLst>
                <a:ext uri="{FF2B5EF4-FFF2-40B4-BE49-F238E27FC236}">
                  <a16:creationId xmlns:a16="http://schemas.microsoft.com/office/drawing/2014/main" id="{74FCE0E0-6F08-AE7D-0D74-614773301E4F}"/>
                </a:ext>
              </a:extLst>
            </p:cNvPr>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实验任务</a:t>
              </a:r>
              <a:r>
                <a:rPr lang="en-US" altLang="zh-CN" sz="1600" dirty="0">
                  <a:solidFill>
                    <a:srgbClr val="F8F8F8"/>
                  </a:solidFill>
                  <a:latin typeface="微软雅黑" pitchFamily="34" charset="-122"/>
                  <a:ea typeface="微软雅黑" pitchFamily="34" charset="-122"/>
                  <a:cs typeface="Segoe UI" pitchFamily="34" charset="0"/>
                </a:rPr>
                <a:t>3</a:t>
              </a:r>
              <a:r>
                <a:rPr lang="zh-CN" altLang="en-US" sz="1600" dirty="0">
                  <a:solidFill>
                    <a:srgbClr val="F8F8F8"/>
                  </a:solidFill>
                  <a:latin typeface="微软雅黑" pitchFamily="34" charset="-122"/>
                  <a:ea typeface="微软雅黑" pitchFamily="34" charset="-122"/>
                  <a:cs typeface="Segoe UI" pitchFamily="34" charset="0"/>
                </a:rPr>
                <a:t>：项目资料认知</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16" name="矩形 15">
              <a:extLst>
                <a:ext uri="{FF2B5EF4-FFF2-40B4-BE49-F238E27FC236}">
                  <a16:creationId xmlns:a16="http://schemas.microsoft.com/office/drawing/2014/main" id="{53001603-B157-D736-4BD2-334AC89FB98F}"/>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学生了解实验项目背景、熟悉相关文件资料，熟悉项目建设所需资源的类型和预设参数</a:t>
              </a:r>
              <a:endParaRPr lang="zh-CN" altLang="en-US" sz="1200" dirty="0">
                <a:solidFill>
                  <a:srgbClr val="FFFFFF"/>
                </a:solidFill>
                <a:latin typeface="微软雅黑"/>
                <a:ea typeface="微软雅黑"/>
              </a:endParaRPr>
            </a:p>
          </p:txBody>
        </p:sp>
      </p:grpSp>
      <p:grpSp>
        <p:nvGrpSpPr>
          <p:cNvPr id="17" name="组合 16">
            <a:extLst>
              <a:ext uri="{FF2B5EF4-FFF2-40B4-BE49-F238E27FC236}">
                <a16:creationId xmlns:a16="http://schemas.microsoft.com/office/drawing/2014/main" id="{AFE4BC93-1D11-A3DF-B37A-066392C2562E}"/>
              </a:ext>
            </a:extLst>
          </p:cNvPr>
          <p:cNvGrpSpPr/>
          <p:nvPr/>
        </p:nvGrpSpPr>
        <p:grpSpPr>
          <a:xfrm>
            <a:off x="247198" y="860704"/>
            <a:ext cx="4120560" cy="338450"/>
            <a:chOff x="568442" y="319364"/>
            <a:chExt cx="3177640" cy="451406"/>
          </a:xfrm>
        </p:grpSpPr>
        <p:sp>
          <p:nvSpPr>
            <p:cNvPr id="18" name="文本框 23">
              <a:extLst>
                <a:ext uri="{FF2B5EF4-FFF2-40B4-BE49-F238E27FC236}">
                  <a16:creationId xmlns:a16="http://schemas.microsoft.com/office/drawing/2014/main" id="{2F5A0F66-99D5-9A19-AC0B-4A23BC77F416}"/>
                </a:ext>
              </a:extLst>
            </p:cNvPr>
            <p:cNvSpPr txBox="1"/>
            <p:nvPr/>
          </p:nvSpPr>
          <p:spPr>
            <a:xfrm>
              <a:off x="665958" y="319364"/>
              <a:ext cx="3080124" cy="451406"/>
            </a:xfrm>
            <a:prstGeom prst="rect">
              <a:avLst/>
            </a:prstGeom>
            <a:noFill/>
          </p:spPr>
          <p:txBody>
            <a:bodyPr wrap="square" rtlCol="0">
              <a:spAutoFit/>
            </a:bodyPr>
            <a:lstStyle/>
            <a:p>
              <a:pPr defTabSz="685685"/>
              <a:r>
                <a:rPr lang="zh-CN" altLang="en-US" sz="1600" b="1" spc="300" dirty="0">
                  <a:solidFill>
                    <a:srgbClr val="5C5C5C"/>
                  </a:solidFill>
                  <a:latin typeface="微软雅黑"/>
                  <a:ea typeface="微软雅黑"/>
                </a:rPr>
                <a:t>项目启动</a:t>
              </a:r>
            </a:p>
          </p:txBody>
        </p:sp>
        <p:sp>
          <p:nvSpPr>
            <p:cNvPr id="19" name="等腰三角形 22">
              <a:extLst>
                <a:ext uri="{FF2B5EF4-FFF2-40B4-BE49-F238E27FC236}">
                  <a16:creationId xmlns:a16="http://schemas.microsoft.com/office/drawing/2014/main" id="{8FE4217D-C72C-C25C-AEFA-010C6D285B7C}"/>
                </a:ext>
              </a:extLst>
            </p:cNvPr>
            <p:cNvSpPr/>
            <p:nvPr/>
          </p:nvSpPr>
          <p:spPr>
            <a:xfrm rot="16200000" flipH="1" flipV="1">
              <a:off x="492508" y="454911"/>
              <a:ext cx="304323" cy="152455"/>
            </a:xfrm>
            <a:prstGeom prst="triangle">
              <a:avLst/>
            </a:prstGeom>
            <a:solidFill>
              <a:srgbClr val="10687D"/>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endParaRPr lang="zh-CN" altLang="en-US" sz="1400">
                <a:solidFill>
                  <a:srgbClr val="5C5C5C"/>
                </a:solidFill>
                <a:latin typeface="微软雅黑"/>
                <a:ea typeface="微软雅黑"/>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0E7E3-92D0-9051-2CAF-3A1646DEDD83}"/>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B20795D-465D-CFBE-AF0F-DFBF7235BA08}"/>
              </a:ext>
            </a:extLst>
          </p:cNvPr>
          <p:cNvSpPr>
            <a:spLocks noGrp="1"/>
          </p:cNvSpPr>
          <p:nvPr>
            <p:ph type="title"/>
          </p:nvPr>
        </p:nvSpPr>
        <p:spPr/>
        <p:txBody>
          <a:bodyPr/>
          <a:lstStyle/>
          <a:p>
            <a:r>
              <a:rPr lang="zh-CN" altLang="en-US" dirty="0"/>
              <a:t>虚拟仿真实验</a:t>
            </a:r>
          </a:p>
        </p:txBody>
      </p:sp>
      <p:grpSp>
        <p:nvGrpSpPr>
          <p:cNvPr id="11" name="组合 10">
            <a:extLst>
              <a:ext uri="{FF2B5EF4-FFF2-40B4-BE49-F238E27FC236}">
                <a16:creationId xmlns:a16="http://schemas.microsoft.com/office/drawing/2014/main" id="{15B7E89A-8AFD-4EF5-DF9A-C9879CBD74D2}"/>
              </a:ext>
            </a:extLst>
          </p:cNvPr>
          <p:cNvGrpSpPr/>
          <p:nvPr/>
        </p:nvGrpSpPr>
        <p:grpSpPr>
          <a:xfrm>
            <a:off x="247723" y="874772"/>
            <a:ext cx="4120560" cy="338450"/>
            <a:chOff x="568442" y="319364"/>
            <a:chExt cx="3177640" cy="451406"/>
          </a:xfrm>
        </p:grpSpPr>
        <p:sp>
          <p:nvSpPr>
            <p:cNvPr id="12" name="文本框 23">
              <a:extLst>
                <a:ext uri="{FF2B5EF4-FFF2-40B4-BE49-F238E27FC236}">
                  <a16:creationId xmlns:a16="http://schemas.microsoft.com/office/drawing/2014/main" id="{E76C7598-DF4D-BC13-4F56-C914AFFD42DE}"/>
                </a:ext>
              </a:extLst>
            </p:cNvPr>
            <p:cNvSpPr txBox="1"/>
            <p:nvPr/>
          </p:nvSpPr>
          <p:spPr>
            <a:xfrm>
              <a:off x="665958" y="319364"/>
              <a:ext cx="3080124" cy="451406"/>
            </a:xfrm>
            <a:prstGeom prst="rect">
              <a:avLst/>
            </a:prstGeom>
            <a:noFill/>
          </p:spPr>
          <p:txBody>
            <a:bodyPr wrap="square" rtlCol="0">
              <a:spAutoFit/>
            </a:bodyPr>
            <a:lstStyle/>
            <a:p>
              <a:pPr defTabSz="685685"/>
              <a:r>
                <a:rPr lang="zh-CN" altLang="en-US" sz="1600" b="1" spc="300" dirty="0">
                  <a:solidFill>
                    <a:srgbClr val="5C5C5C"/>
                  </a:solidFill>
                  <a:latin typeface="微软雅黑"/>
                  <a:ea typeface="微软雅黑"/>
                </a:rPr>
                <a:t>项目计划</a:t>
              </a:r>
            </a:p>
          </p:txBody>
        </p:sp>
        <p:sp>
          <p:nvSpPr>
            <p:cNvPr id="13" name="等腰三角形 22">
              <a:extLst>
                <a:ext uri="{FF2B5EF4-FFF2-40B4-BE49-F238E27FC236}">
                  <a16:creationId xmlns:a16="http://schemas.microsoft.com/office/drawing/2014/main" id="{A59F47DC-EBB4-F3C1-B188-E80F83CFB1FC}"/>
                </a:ext>
              </a:extLst>
            </p:cNvPr>
            <p:cNvSpPr/>
            <p:nvPr/>
          </p:nvSpPr>
          <p:spPr>
            <a:xfrm rot="16200000" flipH="1" flipV="1">
              <a:off x="492508" y="454911"/>
              <a:ext cx="304323" cy="152455"/>
            </a:xfrm>
            <a:prstGeom prst="triangle">
              <a:avLst/>
            </a:prstGeom>
            <a:solidFill>
              <a:srgbClr val="10687D"/>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endParaRPr lang="zh-CN" altLang="en-US" sz="1400">
                <a:solidFill>
                  <a:srgbClr val="5C5C5C"/>
                </a:solidFill>
                <a:latin typeface="微软雅黑"/>
                <a:ea typeface="微软雅黑"/>
              </a:endParaRPr>
            </a:p>
          </p:txBody>
        </p:sp>
      </p:grpSp>
      <p:grpSp>
        <p:nvGrpSpPr>
          <p:cNvPr id="15" name="组合 14">
            <a:extLst>
              <a:ext uri="{FF2B5EF4-FFF2-40B4-BE49-F238E27FC236}">
                <a16:creationId xmlns:a16="http://schemas.microsoft.com/office/drawing/2014/main" id="{2F934BAF-5659-A108-35D1-072B7AA92E87}"/>
              </a:ext>
            </a:extLst>
          </p:cNvPr>
          <p:cNvGrpSpPr/>
          <p:nvPr/>
        </p:nvGrpSpPr>
        <p:grpSpPr>
          <a:xfrm>
            <a:off x="4736317" y="1508881"/>
            <a:ext cx="4405387" cy="942097"/>
            <a:chOff x="3347864" y="1152445"/>
            <a:chExt cx="4752528" cy="1080119"/>
          </a:xfrm>
        </p:grpSpPr>
        <p:sp>
          <p:nvSpPr>
            <p:cNvPr id="20" name="矩形 19">
              <a:extLst>
                <a:ext uri="{FF2B5EF4-FFF2-40B4-BE49-F238E27FC236}">
                  <a16:creationId xmlns:a16="http://schemas.microsoft.com/office/drawing/2014/main" id="{3A5704EE-9B57-D65B-DCFE-139FD4B42ADA}"/>
                </a:ext>
              </a:extLst>
            </p:cNvPr>
            <p:cNvSpPr/>
            <p:nvPr/>
          </p:nvSpPr>
          <p:spPr>
            <a:xfrm>
              <a:off x="3347864" y="1152445"/>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实验任务</a:t>
              </a:r>
              <a:r>
                <a:rPr lang="en-US" altLang="zh-CN" sz="1600" dirty="0">
                  <a:solidFill>
                    <a:srgbClr val="F8F8F8"/>
                  </a:solidFill>
                  <a:latin typeface="微软雅黑" pitchFamily="34" charset="-122"/>
                  <a:ea typeface="微软雅黑" pitchFamily="34" charset="-122"/>
                  <a:cs typeface="Segoe UI" pitchFamily="34" charset="0"/>
                </a:rPr>
                <a:t>1</a:t>
              </a:r>
              <a:r>
                <a:rPr lang="zh-CN" altLang="en-US" sz="1600" dirty="0">
                  <a:solidFill>
                    <a:srgbClr val="F8F8F8"/>
                  </a:solidFill>
                  <a:latin typeface="微软雅黑" pitchFamily="34" charset="-122"/>
                  <a:ea typeface="微软雅黑" pitchFamily="34" charset="-122"/>
                  <a:cs typeface="Segoe UI" pitchFamily="34" charset="0"/>
                </a:rPr>
                <a:t>：分析成本计划</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21" name="矩形 20">
              <a:extLst>
                <a:ext uri="{FF2B5EF4-FFF2-40B4-BE49-F238E27FC236}">
                  <a16:creationId xmlns:a16="http://schemas.microsoft.com/office/drawing/2014/main" id="{91C50A5B-280B-1F49-E29D-88CA193AB8C6}"/>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学生以项目经理身份分析成本计划相关参数，明确成本约束条件</a:t>
              </a:r>
              <a:endParaRPr lang="zh-CN" altLang="en-US" sz="1200" dirty="0">
                <a:solidFill>
                  <a:srgbClr val="FFFFFF"/>
                </a:solidFill>
                <a:latin typeface="微软雅黑"/>
                <a:ea typeface="微软雅黑"/>
              </a:endParaRPr>
            </a:p>
          </p:txBody>
        </p:sp>
      </p:grpSp>
      <p:grpSp>
        <p:nvGrpSpPr>
          <p:cNvPr id="22" name="组合 21">
            <a:extLst>
              <a:ext uri="{FF2B5EF4-FFF2-40B4-BE49-F238E27FC236}">
                <a16:creationId xmlns:a16="http://schemas.microsoft.com/office/drawing/2014/main" id="{04AF7058-0CDE-D588-6464-EB8C67C1919F}"/>
              </a:ext>
            </a:extLst>
          </p:cNvPr>
          <p:cNvGrpSpPr/>
          <p:nvPr/>
        </p:nvGrpSpPr>
        <p:grpSpPr>
          <a:xfrm>
            <a:off x="4736318" y="2476062"/>
            <a:ext cx="4405387" cy="942099"/>
            <a:chOff x="3347864" y="1152444"/>
            <a:chExt cx="4752528" cy="1080120"/>
          </a:xfrm>
        </p:grpSpPr>
        <p:sp>
          <p:nvSpPr>
            <p:cNvPr id="23" name="矩形 22">
              <a:extLst>
                <a:ext uri="{FF2B5EF4-FFF2-40B4-BE49-F238E27FC236}">
                  <a16:creationId xmlns:a16="http://schemas.microsoft.com/office/drawing/2014/main" id="{E4C9A48C-92EB-9C73-9B79-1D187D04A475}"/>
                </a:ext>
              </a:extLst>
            </p:cNvPr>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试验任务</a:t>
              </a:r>
              <a:r>
                <a:rPr lang="en-US" altLang="zh-CN" sz="1600" dirty="0">
                  <a:solidFill>
                    <a:srgbClr val="F8F8F8"/>
                  </a:solidFill>
                  <a:latin typeface="微软雅黑" pitchFamily="34" charset="-122"/>
                  <a:ea typeface="微软雅黑" pitchFamily="34" charset="-122"/>
                  <a:cs typeface="Segoe UI" pitchFamily="34" charset="0"/>
                </a:rPr>
                <a:t>2</a:t>
              </a:r>
              <a:r>
                <a:rPr lang="zh-CN" altLang="en-US" sz="1600" dirty="0">
                  <a:solidFill>
                    <a:srgbClr val="F8F8F8"/>
                  </a:solidFill>
                  <a:latin typeface="微软雅黑" pitchFamily="34" charset="-122"/>
                  <a:ea typeface="微软雅黑" pitchFamily="34" charset="-122"/>
                  <a:cs typeface="Segoe UI" pitchFamily="34" charset="0"/>
                </a:rPr>
                <a:t>：编制进度计划</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24" name="矩形 23">
              <a:extLst>
                <a:ext uri="{FF2B5EF4-FFF2-40B4-BE49-F238E27FC236}">
                  <a16:creationId xmlns:a16="http://schemas.microsoft.com/office/drawing/2014/main" id="{D4A51844-943F-EE57-1D83-25273F6F68FE}"/>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学生根据进度约束条件和活动历时时间，设计项目活动排序，绘制双代号网络图</a:t>
              </a:r>
              <a:endParaRPr lang="zh-CN" altLang="en-US" sz="1200" dirty="0">
                <a:solidFill>
                  <a:srgbClr val="FFFFFF"/>
                </a:solidFill>
                <a:latin typeface="微软雅黑"/>
                <a:ea typeface="微软雅黑"/>
              </a:endParaRPr>
            </a:p>
          </p:txBody>
        </p:sp>
      </p:grpSp>
      <p:grpSp>
        <p:nvGrpSpPr>
          <p:cNvPr id="25" name="组合 24">
            <a:extLst>
              <a:ext uri="{FF2B5EF4-FFF2-40B4-BE49-F238E27FC236}">
                <a16:creationId xmlns:a16="http://schemas.microsoft.com/office/drawing/2014/main" id="{93133F0A-5EAA-EC53-47AA-D03E23C9E438}"/>
              </a:ext>
            </a:extLst>
          </p:cNvPr>
          <p:cNvGrpSpPr/>
          <p:nvPr/>
        </p:nvGrpSpPr>
        <p:grpSpPr>
          <a:xfrm>
            <a:off x="4736318" y="3517682"/>
            <a:ext cx="4405387" cy="942099"/>
            <a:chOff x="3347864" y="1152444"/>
            <a:chExt cx="4752528" cy="1080120"/>
          </a:xfrm>
        </p:grpSpPr>
        <p:sp>
          <p:nvSpPr>
            <p:cNvPr id="26" name="矩形 25">
              <a:extLst>
                <a:ext uri="{FF2B5EF4-FFF2-40B4-BE49-F238E27FC236}">
                  <a16:creationId xmlns:a16="http://schemas.microsoft.com/office/drawing/2014/main" id="{EFF6F4AF-C39E-06CC-9F1D-A9E316A2E87E}"/>
                </a:ext>
              </a:extLst>
            </p:cNvPr>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实验任务</a:t>
              </a:r>
              <a:r>
                <a:rPr lang="en-US" altLang="zh-CN" sz="1600" dirty="0">
                  <a:solidFill>
                    <a:srgbClr val="F8F8F8"/>
                  </a:solidFill>
                  <a:latin typeface="微软雅黑" pitchFamily="34" charset="-122"/>
                  <a:ea typeface="微软雅黑" pitchFamily="34" charset="-122"/>
                  <a:cs typeface="Segoe UI" pitchFamily="34" charset="0"/>
                </a:rPr>
                <a:t>3</a:t>
              </a:r>
              <a:r>
                <a:rPr lang="zh-CN" altLang="en-US" sz="1600" dirty="0">
                  <a:solidFill>
                    <a:srgbClr val="F8F8F8"/>
                  </a:solidFill>
                  <a:latin typeface="微软雅黑" pitchFamily="34" charset="-122"/>
                  <a:ea typeface="微软雅黑" pitchFamily="34" charset="-122"/>
                  <a:cs typeface="Segoe UI" pitchFamily="34" charset="0"/>
                </a:rPr>
                <a:t>：计算进度参数</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27" name="矩形 26">
              <a:extLst>
                <a:ext uri="{FF2B5EF4-FFF2-40B4-BE49-F238E27FC236}">
                  <a16:creationId xmlns:a16="http://schemas.microsoft.com/office/drawing/2014/main" id="{0569D1F9-BFA4-6E6B-4A3A-A3A746954EEF}"/>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学生计算进度时间参数，完成进度计划，作为项目执行和控制的依据</a:t>
              </a:r>
              <a:endParaRPr lang="zh-CN" altLang="en-US" sz="1200" dirty="0">
                <a:solidFill>
                  <a:srgbClr val="FFFFFF"/>
                </a:solidFill>
                <a:latin typeface="微软雅黑"/>
                <a:ea typeface="微软雅黑"/>
              </a:endParaRPr>
            </a:p>
          </p:txBody>
        </p:sp>
      </p:grpSp>
      <p:pic>
        <p:nvPicPr>
          <p:cNvPr id="28" name="图片 27">
            <a:extLst>
              <a:ext uri="{FF2B5EF4-FFF2-40B4-BE49-F238E27FC236}">
                <a16:creationId xmlns:a16="http://schemas.microsoft.com/office/drawing/2014/main" id="{974689DB-034A-088B-3A4F-57F2C5D189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27" y="1508882"/>
            <a:ext cx="4599609" cy="2880470"/>
          </a:xfrm>
          <a:prstGeom prst="rect">
            <a:avLst/>
          </a:prstGeom>
        </p:spPr>
      </p:pic>
    </p:spTree>
    <p:extLst>
      <p:ext uri="{BB962C8B-B14F-4D97-AF65-F5344CB8AC3E}">
        <p14:creationId xmlns:p14="http://schemas.microsoft.com/office/powerpoint/2010/main" val="4989970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B3B9-25DE-F4D1-1153-583037DDFC82}"/>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E4E2A354-3B68-9FD8-B4CC-565F8718A47B}"/>
              </a:ext>
            </a:extLst>
          </p:cNvPr>
          <p:cNvSpPr>
            <a:spLocks noGrp="1"/>
          </p:cNvSpPr>
          <p:nvPr>
            <p:ph type="title"/>
          </p:nvPr>
        </p:nvSpPr>
        <p:spPr/>
        <p:txBody>
          <a:bodyPr/>
          <a:lstStyle/>
          <a:p>
            <a:r>
              <a:rPr lang="zh-CN" altLang="en-US" dirty="0"/>
              <a:t>虚拟仿真实验</a:t>
            </a:r>
          </a:p>
        </p:txBody>
      </p:sp>
      <p:grpSp>
        <p:nvGrpSpPr>
          <p:cNvPr id="3" name="组合 2">
            <a:extLst>
              <a:ext uri="{FF2B5EF4-FFF2-40B4-BE49-F238E27FC236}">
                <a16:creationId xmlns:a16="http://schemas.microsoft.com/office/drawing/2014/main" id="{210FF83E-B1F0-21D6-C4B6-9B1526218E6B}"/>
              </a:ext>
            </a:extLst>
          </p:cNvPr>
          <p:cNvGrpSpPr/>
          <p:nvPr/>
        </p:nvGrpSpPr>
        <p:grpSpPr>
          <a:xfrm>
            <a:off x="247197" y="846636"/>
            <a:ext cx="4120560" cy="338450"/>
            <a:chOff x="568442" y="319364"/>
            <a:chExt cx="3177640" cy="451406"/>
          </a:xfrm>
        </p:grpSpPr>
        <p:sp>
          <p:nvSpPr>
            <p:cNvPr id="4" name="文本框 23">
              <a:extLst>
                <a:ext uri="{FF2B5EF4-FFF2-40B4-BE49-F238E27FC236}">
                  <a16:creationId xmlns:a16="http://schemas.microsoft.com/office/drawing/2014/main" id="{7BA83FB2-4773-8293-F0DE-A80BBC571450}"/>
                </a:ext>
              </a:extLst>
            </p:cNvPr>
            <p:cNvSpPr txBox="1"/>
            <p:nvPr/>
          </p:nvSpPr>
          <p:spPr>
            <a:xfrm>
              <a:off x="665958" y="319364"/>
              <a:ext cx="3080124" cy="451406"/>
            </a:xfrm>
            <a:prstGeom prst="rect">
              <a:avLst/>
            </a:prstGeom>
            <a:noFill/>
          </p:spPr>
          <p:txBody>
            <a:bodyPr wrap="square" rtlCol="0">
              <a:spAutoFit/>
            </a:bodyPr>
            <a:lstStyle/>
            <a:p>
              <a:pPr defTabSz="685685"/>
              <a:r>
                <a:rPr lang="zh-CN" altLang="en-US" sz="1600" b="1" spc="300" dirty="0">
                  <a:solidFill>
                    <a:srgbClr val="5C5C5C"/>
                  </a:solidFill>
                  <a:latin typeface="微软雅黑"/>
                  <a:ea typeface="微软雅黑"/>
                </a:rPr>
                <a:t>项目执行</a:t>
              </a:r>
            </a:p>
          </p:txBody>
        </p:sp>
        <p:sp>
          <p:nvSpPr>
            <p:cNvPr id="5" name="等腰三角形 22">
              <a:extLst>
                <a:ext uri="{FF2B5EF4-FFF2-40B4-BE49-F238E27FC236}">
                  <a16:creationId xmlns:a16="http://schemas.microsoft.com/office/drawing/2014/main" id="{76ED53AD-7212-53DD-373A-FB9F8EF85EAE}"/>
                </a:ext>
              </a:extLst>
            </p:cNvPr>
            <p:cNvSpPr/>
            <p:nvPr/>
          </p:nvSpPr>
          <p:spPr>
            <a:xfrm rot="16200000" flipH="1" flipV="1">
              <a:off x="492508" y="454911"/>
              <a:ext cx="304323" cy="152455"/>
            </a:xfrm>
            <a:prstGeom prst="triangle">
              <a:avLst/>
            </a:prstGeom>
            <a:solidFill>
              <a:srgbClr val="10687D"/>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endParaRPr lang="zh-CN" altLang="en-US" sz="1400" dirty="0">
                <a:solidFill>
                  <a:srgbClr val="5C5C5C"/>
                </a:solidFill>
                <a:latin typeface="微软雅黑"/>
                <a:ea typeface="微软雅黑"/>
              </a:endParaRPr>
            </a:p>
          </p:txBody>
        </p:sp>
      </p:grpSp>
      <p:grpSp>
        <p:nvGrpSpPr>
          <p:cNvPr id="6" name="组合 5">
            <a:extLst>
              <a:ext uri="{FF2B5EF4-FFF2-40B4-BE49-F238E27FC236}">
                <a16:creationId xmlns:a16="http://schemas.microsoft.com/office/drawing/2014/main" id="{87D9D064-282C-6028-6EF2-B5828000EE83}"/>
              </a:ext>
            </a:extLst>
          </p:cNvPr>
          <p:cNvGrpSpPr/>
          <p:nvPr/>
        </p:nvGrpSpPr>
        <p:grpSpPr>
          <a:xfrm>
            <a:off x="4735791" y="1480745"/>
            <a:ext cx="4405387" cy="942097"/>
            <a:chOff x="3347864" y="1152445"/>
            <a:chExt cx="4752528" cy="1080119"/>
          </a:xfrm>
        </p:grpSpPr>
        <p:sp>
          <p:nvSpPr>
            <p:cNvPr id="7" name="矩形 6">
              <a:extLst>
                <a:ext uri="{FF2B5EF4-FFF2-40B4-BE49-F238E27FC236}">
                  <a16:creationId xmlns:a16="http://schemas.microsoft.com/office/drawing/2014/main" id="{085600ED-52D7-7847-ADB1-2C25B9554874}"/>
                </a:ext>
              </a:extLst>
            </p:cNvPr>
            <p:cNvSpPr/>
            <p:nvPr/>
          </p:nvSpPr>
          <p:spPr>
            <a:xfrm>
              <a:off x="3347864" y="1152445"/>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实验任务</a:t>
              </a:r>
              <a:r>
                <a:rPr lang="en-US" altLang="zh-CN" sz="1600" dirty="0">
                  <a:solidFill>
                    <a:srgbClr val="F8F8F8"/>
                  </a:solidFill>
                  <a:latin typeface="微软雅黑" pitchFamily="34" charset="-122"/>
                  <a:ea typeface="微软雅黑" pitchFamily="34" charset="-122"/>
                  <a:cs typeface="Segoe UI" pitchFamily="34" charset="0"/>
                </a:rPr>
                <a:t>1</a:t>
              </a:r>
              <a:r>
                <a:rPr lang="zh-CN" altLang="en-US" sz="1600" dirty="0">
                  <a:solidFill>
                    <a:srgbClr val="F8F8F8"/>
                  </a:solidFill>
                  <a:latin typeface="微软雅黑" pitchFamily="34" charset="-122"/>
                  <a:ea typeface="微软雅黑" pitchFamily="34" charset="-122"/>
                  <a:cs typeface="Segoe UI" pitchFamily="34" charset="0"/>
                </a:rPr>
                <a:t>：统筹资源投入量</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8" name="矩形 7">
              <a:extLst>
                <a:ext uri="{FF2B5EF4-FFF2-40B4-BE49-F238E27FC236}">
                  <a16:creationId xmlns:a16="http://schemas.microsoft.com/office/drawing/2014/main" id="{D30C1C70-0E9D-F12B-0D2F-C956A3E2EEB7}"/>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学生根据成本、进度计划，在综合考虑资源边际报酬递减规律的基础上，统筹安排各项资源投入量，录入指令性数据。</a:t>
              </a:r>
              <a:endParaRPr lang="zh-CN" altLang="en-US" sz="1200" dirty="0">
                <a:solidFill>
                  <a:srgbClr val="FFFFFF"/>
                </a:solidFill>
                <a:latin typeface="微软雅黑"/>
                <a:ea typeface="微软雅黑"/>
              </a:endParaRPr>
            </a:p>
          </p:txBody>
        </p:sp>
      </p:grpSp>
      <p:grpSp>
        <p:nvGrpSpPr>
          <p:cNvPr id="9" name="组合 8">
            <a:extLst>
              <a:ext uri="{FF2B5EF4-FFF2-40B4-BE49-F238E27FC236}">
                <a16:creationId xmlns:a16="http://schemas.microsoft.com/office/drawing/2014/main" id="{3047E119-286B-9422-4864-3BE065E535B6}"/>
              </a:ext>
            </a:extLst>
          </p:cNvPr>
          <p:cNvGrpSpPr/>
          <p:nvPr/>
        </p:nvGrpSpPr>
        <p:grpSpPr>
          <a:xfrm>
            <a:off x="4735792" y="2447926"/>
            <a:ext cx="4405387" cy="942099"/>
            <a:chOff x="3347864" y="1152444"/>
            <a:chExt cx="4752528" cy="1080120"/>
          </a:xfrm>
        </p:grpSpPr>
        <p:sp>
          <p:nvSpPr>
            <p:cNvPr id="10" name="矩形 9">
              <a:extLst>
                <a:ext uri="{FF2B5EF4-FFF2-40B4-BE49-F238E27FC236}">
                  <a16:creationId xmlns:a16="http://schemas.microsoft.com/office/drawing/2014/main" id="{23F9D65C-3EEE-4A25-2323-DF72745D8E9A}"/>
                </a:ext>
              </a:extLst>
            </p:cNvPr>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试验任务</a:t>
              </a:r>
              <a:r>
                <a:rPr lang="en-US" altLang="zh-CN" sz="1600" dirty="0">
                  <a:solidFill>
                    <a:srgbClr val="F8F8F8"/>
                  </a:solidFill>
                  <a:latin typeface="微软雅黑" pitchFamily="34" charset="-122"/>
                  <a:ea typeface="微软雅黑" pitchFamily="34" charset="-122"/>
                  <a:cs typeface="Segoe UI" pitchFamily="34" charset="0"/>
                </a:rPr>
                <a:t>2</a:t>
              </a:r>
              <a:r>
                <a:rPr lang="zh-CN" altLang="en-US" sz="1600" dirty="0">
                  <a:solidFill>
                    <a:srgbClr val="F8F8F8"/>
                  </a:solidFill>
                  <a:latin typeface="微软雅黑" pitchFamily="34" charset="-122"/>
                  <a:ea typeface="微软雅黑" pitchFamily="34" charset="-122"/>
                  <a:cs typeface="Segoe UI" pitchFamily="34" charset="0"/>
                </a:rPr>
                <a:t>：监控成本与进度变化</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14" name="矩形 13">
              <a:extLst>
                <a:ext uri="{FF2B5EF4-FFF2-40B4-BE49-F238E27FC236}">
                  <a16:creationId xmlns:a16="http://schemas.microsoft.com/office/drawing/2014/main" id="{FC01E4ED-E255-04D4-5CFE-BB7FC3521AE0}"/>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学生录入的指令数据驱动施工动画进程，并引起施工天数、实际成本、实际进度等相关数据的变化，学生需检测数据变动</a:t>
              </a:r>
              <a:endParaRPr lang="zh-CN" altLang="en-US" sz="1200" dirty="0">
                <a:solidFill>
                  <a:srgbClr val="FFFFFF"/>
                </a:solidFill>
                <a:latin typeface="微软雅黑"/>
                <a:ea typeface="微软雅黑"/>
              </a:endParaRPr>
            </a:p>
          </p:txBody>
        </p:sp>
      </p:grpSp>
      <p:grpSp>
        <p:nvGrpSpPr>
          <p:cNvPr id="16" name="组合 15">
            <a:extLst>
              <a:ext uri="{FF2B5EF4-FFF2-40B4-BE49-F238E27FC236}">
                <a16:creationId xmlns:a16="http://schemas.microsoft.com/office/drawing/2014/main" id="{F5195773-878C-4083-58B7-2B289A7D8778}"/>
              </a:ext>
            </a:extLst>
          </p:cNvPr>
          <p:cNvGrpSpPr/>
          <p:nvPr/>
        </p:nvGrpSpPr>
        <p:grpSpPr>
          <a:xfrm>
            <a:off x="4735792" y="3489546"/>
            <a:ext cx="4405387" cy="942099"/>
            <a:chOff x="3347864" y="1152444"/>
            <a:chExt cx="4752528" cy="1080120"/>
          </a:xfrm>
        </p:grpSpPr>
        <p:sp>
          <p:nvSpPr>
            <p:cNvPr id="17" name="矩形 16">
              <a:extLst>
                <a:ext uri="{FF2B5EF4-FFF2-40B4-BE49-F238E27FC236}">
                  <a16:creationId xmlns:a16="http://schemas.microsoft.com/office/drawing/2014/main" id="{18119EB6-9B71-815F-3988-B63D0FD70B09}"/>
                </a:ext>
              </a:extLst>
            </p:cNvPr>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实验任务</a:t>
              </a:r>
              <a:r>
                <a:rPr lang="en-US" altLang="zh-CN" sz="1600" dirty="0">
                  <a:solidFill>
                    <a:srgbClr val="F8F8F8"/>
                  </a:solidFill>
                  <a:latin typeface="微软雅黑" pitchFamily="34" charset="-122"/>
                  <a:ea typeface="微软雅黑" pitchFamily="34" charset="-122"/>
                  <a:cs typeface="Segoe UI" pitchFamily="34" charset="0"/>
                </a:rPr>
                <a:t>3</a:t>
              </a:r>
              <a:r>
                <a:rPr lang="zh-CN" altLang="en-US" sz="1600" dirty="0">
                  <a:solidFill>
                    <a:srgbClr val="F8F8F8"/>
                  </a:solidFill>
                  <a:latin typeface="微软雅黑" pitchFamily="34" charset="-122"/>
                  <a:ea typeface="微软雅黑" pitchFamily="34" charset="-122"/>
                  <a:cs typeface="Segoe UI" pitchFamily="34" charset="0"/>
                </a:rPr>
                <a:t>：处理突发事件</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18" name="矩形 17">
              <a:extLst>
                <a:ext uri="{FF2B5EF4-FFF2-40B4-BE49-F238E27FC236}">
                  <a16:creationId xmlns:a16="http://schemas.microsoft.com/office/drawing/2014/main" id="{D650B45B-A7CB-E813-CFB3-3166E3BC2948}"/>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学生需要处理案例随机设置的突发事件，根据工期延误情况制定应对策略</a:t>
              </a:r>
              <a:endParaRPr lang="zh-CN" altLang="en-US" sz="1200" dirty="0">
                <a:solidFill>
                  <a:srgbClr val="FFFFFF"/>
                </a:solidFill>
                <a:latin typeface="微软雅黑"/>
                <a:ea typeface="微软雅黑"/>
              </a:endParaRPr>
            </a:p>
          </p:txBody>
        </p:sp>
      </p:grpSp>
      <p:pic>
        <p:nvPicPr>
          <p:cNvPr id="19" name="图片 18">
            <a:extLst>
              <a:ext uri="{FF2B5EF4-FFF2-40B4-BE49-F238E27FC236}">
                <a16:creationId xmlns:a16="http://schemas.microsoft.com/office/drawing/2014/main" id="{A379D76E-35B9-6C4F-4207-84EE20946D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32" y="1480744"/>
            <a:ext cx="4666962" cy="2950901"/>
          </a:xfrm>
          <a:prstGeom prst="rect">
            <a:avLst/>
          </a:prstGeom>
        </p:spPr>
      </p:pic>
    </p:spTree>
    <p:extLst>
      <p:ext uri="{BB962C8B-B14F-4D97-AF65-F5344CB8AC3E}">
        <p14:creationId xmlns:p14="http://schemas.microsoft.com/office/powerpoint/2010/main" val="42480731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6C691-4174-12A7-87E3-8C89E1C5CA1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0424CD7-1AF5-A9D2-DA6D-7B609DCD4603}"/>
              </a:ext>
            </a:extLst>
          </p:cNvPr>
          <p:cNvSpPr>
            <a:spLocks noGrp="1"/>
          </p:cNvSpPr>
          <p:nvPr>
            <p:ph type="title"/>
          </p:nvPr>
        </p:nvSpPr>
        <p:spPr/>
        <p:txBody>
          <a:bodyPr/>
          <a:lstStyle/>
          <a:p>
            <a:r>
              <a:rPr lang="zh-CN" altLang="en-US" dirty="0"/>
              <a:t>虚拟仿真实验</a:t>
            </a:r>
          </a:p>
        </p:txBody>
      </p:sp>
      <p:grpSp>
        <p:nvGrpSpPr>
          <p:cNvPr id="29" name="组合 28">
            <a:extLst>
              <a:ext uri="{FF2B5EF4-FFF2-40B4-BE49-F238E27FC236}">
                <a16:creationId xmlns:a16="http://schemas.microsoft.com/office/drawing/2014/main" id="{54276DEA-ACEB-4E38-C095-B218F9F3AE9B}"/>
              </a:ext>
            </a:extLst>
          </p:cNvPr>
          <p:cNvGrpSpPr/>
          <p:nvPr/>
        </p:nvGrpSpPr>
        <p:grpSpPr>
          <a:xfrm>
            <a:off x="247197" y="832568"/>
            <a:ext cx="4120560" cy="338450"/>
            <a:chOff x="568442" y="319364"/>
            <a:chExt cx="3177640" cy="451406"/>
          </a:xfrm>
        </p:grpSpPr>
        <p:sp>
          <p:nvSpPr>
            <p:cNvPr id="30" name="文本框 23">
              <a:extLst>
                <a:ext uri="{FF2B5EF4-FFF2-40B4-BE49-F238E27FC236}">
                  <a16:creationId xmlns:a16="http://schemas.microsoft.com/office/drawing/2014/main" id="{846F5455-9C60-7575-DAC1-2177362056B9}"/>
                </a:ext>
              </a:extLst>
            </p:cNvPr>
            <p:cNvSpPr txBox="1"/>
            <p:nvPr/>
          </p:nvSpPr>
          <p:spPr>
            <a:xfrm>
              <a:off x="665958" y="319364"/>
              <a:ext cx="3080124" cy="451406"/>
            </a:xfrm>
            <a:prstGeom prst="rect">
              <a:avLst/>
            </a:prstGeom>
            <a:noFill/>
          </p:spPr>
          <p:txBody>
            <a:bodyPr wrap="square" rtlCol="0">
              <a:spAutoFit/>
            </a:bodyPr>
            <a:lstStyle/>
            <a:p>
              <a:pPr defTabSz="685685"/>
              <a:r>
                <a:rPr lang="zh-CN" altLang="en-US" sz="1600" b="1" spc="300" dirty="0">
                  <a:solidFill>
                    <a:srgbClr val="5C5C5C"/>
                  </a:solidFill>
                  <a:latin typeface="微软雅黑"/>
                  <a:ea typeface="微软雅黑"/>
                </a:rPr>
                <a:t>项目控制</a:t>
              </a:r>
            </a:p>
          </p:txBody>
        </p:sp>
        <p:sp>
          <p:nvSpPr>
            <p:cNvPr id="31" name="等腰三角形 22">
              <a:extLst>
                <a:ext uri="{FF2B5EF4-FFF2-40B4-BE49-F238E27FC236}">
                  <a16:creationId xmlns:a16="http://schemas.microsoft.com/office/drawing/2014/main" id="{D116D455-D1A6-2230-D0B5-BEE2BEBC81F8}"/>
                </a:ext>
              </a:extLst>
            </p:cNvPr>
            <p:cNvSpPr/>
            <p:nvPr/>
          </p:nvSpPr>
          <p:spPr>
            <a:xfrm rot="16200000" flipH="1" flipV="1">
              <a:off x="492508" y="454911"/>
              <a:ext cx="304323" cy="152455"/>
            </a:xfrm>
            <a:prstGeom prst="triangle">
              <a:avLst/>
            </a:prstGeom>
            <a:solidFill>
              <a:srgbClr val="10687D"/>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endParaRPr lang="zh-CN" altLang="en-US" sz="1400" dirty="0">
                <a:solidFill>
                  <a:srgbClr val="5C5C5C"/>
                </a:solidFill>
                <a:latin typeface="微软雅黑"/>
                <a:ea typeface="微软雅黑"/>
              </a:endParaRPr>
            </a:p>
          </p:txBody>
        </p:sp>
      </p:grpSp>
      <p:grpSp>
        <p:nvGrpSpPr>
          <p:cNvPr id="32" name="组合 31">
            <a:extLst>
              <a:ext uri="{FF2B5EF4-FFF2-40B4-BE49-F238E27FC236}">
                <a16:creationId xmlns:a16="http://schemas.microsoft.com/office/drawing/2014/main" id="{DC3315BB-9F63-650D-C14E-A22FDADC9E79}"/>
              </a:ext>
            </a:extLst>
          </p:cNvPr>
          <p:cNvGrpSpPr/>
          <p:nvPr/>
        </p:nvGrpSpPr>
        <p:grpSpPr>
          <a:xfrm>
            <a:off x="4735791" y="1466677"/>
            <a:ext cx="4405387" cy="942097"/>
            <a:chOff x="3347864" y="1152445"/>
            <a:chExt cx="4752528" cy="1080119"/>
          </a:xfrm>
        </p:grpSpPr>
        <p:sp>
          <p:nvSpPr>
            <p:cNvPr id="33" name="矩形 32">
              <a:extLst>
                <a:ext uri="{FF2B5EF4-FFF2-40B4-BE49-F238E27FC236}">
                  <a16:creationId xmlns:a16="http://schemas.microsoft.com/office/drawing/2014/main" id="{386DDF8B-317C-AB12-96CF-A1BAEF9909B9}"/>
                </a:ext>
              </a:extLst>
            </p:cNvPr>
            <p:cNvSpPr/>
            <p:nvPr/>
          </p:nvSpPr>
          <p:spPr>
            <a:xfrm>
              <a:off x="3347864" y="1152445"/>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实验任务</a:t>
              </a:r>
              <a:r>
                <a:rPr lang="en-US" altLang="zh-CN" sz="1600" dirty="0">
                  <a:solidFill>
                    <a:srgbClr val="F8F8F8"/>
                  </a:solidFill>
                  <a:latin typeface="微软雅黑" pitchFamily="34" charset="-122"/>
                  <a:ea typeface="微软雅黑" pitchFamily="34" charset="-122"/>
                  <a:cs typeface="Segoe UI" pitchFamily="34" charset="0"/>
                </a:rPr>
                <a:t>1</a:t>
              </a:r>
              <a:r>
                <a:rPr lang="zh-CN" altLang="en-US" sz="1600" dirty="0">
                  <a:solidFill>
                    <a:srgbClr val="F8F8F8"/>
                  </a:solidFill>
                  <a:latin typeface="微软雅黑" pitchFamily="34" charset="-122"/>
                  <a:ea typeface="微软雅黑" pitchFamily="34" charset="-122"/>
                  <a:cs typeface="Segoe UI" pitchFamily="34" charset="0"/>
                </a:rPr>
                <a:t>：计算挣值参数</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34" name="矩形 33">
              <a:extLst>
                <a:ext uri="{FF2B5EF4-FFF2-40B4-BE49-F238E27FC236}">
                  <a16:creationId xmlns:a16="http://schemas.microsoft.com/office/drawing/2014/main" id="{C52E41CF-F81A-03F7-A82C-2C63642E75A2}"/>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学生分析成本、进度计划数据、实际数据，根据这些数据计算检测点的</a:t>
              </a:r>
              <a:r>
                <a:rPr lang="en-US" altLang="zh-CN" sz="1200" dirty="0">
                  <a:solidFill>
                    <a:srgbClr val="0F7895">
                      <a:lumMod val="50000"/>
                    </a:srgbClr>
                  </a:solidFill>
                  <a:latin typeface="微软雅黑" pitchFamily="34" charset="-122"/>
                  <a:ea typeface="微软雅黑" pitchFamily="34" charset="-122"/>
                  <a:cs typeface="Segoe UI" pitchFamily="34" charset="0"/>
                </a:rPr>
                <a:t>3</a:t>
              </a:r>
              <a:r>
                <a:rPr lang="zh-CN" altLang="en-US" sz="1200" dirty="0">
                  <a:solidFill>
                    <a:srgbClr val="0F7895">
                      <a:lumMod val="50000"/>
                    </a:srgbClr>
                  </a:solidFill>
                  <a:latin typeface="微软雅黑" pitchFamily="34" charset="-122"/>
                  <a:ea typeface="微软雅黑" pitchFamily="34" charset="-122"/>
                  <a:cs typeface="Segoe UI" pitchFamily="34" charset="0"/>
                </a:rPr>
                <a:t>项基本参数、</a:t>
              </a:r>
              <a:r>
                <a:rPr lang="en-US" altLang="zh-CN" sz="1200" dirty="0">
                  <a:solidFill>
                    <a:srgbClr val="0F7895">
                      <a:lumMod val="50000"/>
                    </a:srgbClr>
                  </a:solidFill>
                  <a:latin typeface="微软雅黑" pitchFamily="34" charset="-122"/>
                  <a:ea typeface="微软雅黑" pitchFamily="34" charset="-122"/>
                  <a:cs typeface="Segoe UI" pitchFamily="34" charset="0"/>
                </a:rPr>
                <a:t>4</a:t>
              </a:r>
              <a:r>
                <a:rPr lang="zh-CN" altLang="en-US" sz="1200" dirty="0">
                  <a:solidFill>
                    <a:srgbClr val="0F7895">
                      <a:lumMod val="50000"/>
                    </a:srgbClr>
                  </a:solidFill>
                  <a:latin typeface="微软雅黑" pitchFamily="34" charset="-122"/>
                  <a:ea typeface="微软雅黑" pitchFamily="34" charset="-122"/>
                  <a:cs typeface="Segoe UI" pitchFamily="34" charset="0"/>
                </a:rPr>
                <a:t>项评价参数并预测完工成本</a:t>
              </a:r>
              <a:endParaRPr lang="zh-CN" altLang="en-US" sz="1200" dirty="0">
                <a:solidFill>
                  <a:srgbClr val="FFFFFF"/>
                </a:solidFill>
                <a:latin typeface="微软雅黑"/>
                <a:ea typeface="微软雅黑"/>
              </a:endParaRPr>
            </a:p>
          </p:txBody>
        </p:sp>
      </p:grpSp>
      <p:grpSp>
        <p:nvGrpSpPr>
          <p:cNvPr id="35" name="组合 34">
            <a:extLst>
              <a:ext uri="{FF2B5EF4-FFF2-40B4-BE49-F238E27FC236}">
                <a16:creationId xmlns:a16="http://schemas.microsoft.com/office/drawing/2014/main" id="{EA7AE3DD-32A0-7337-0C0E-19174AA742FE}"/>
              </a:ext>
            </a:extLst>
          </p:cNvPr>
          <p:cNvGrpSpPr/>
          <p:nvPr/>
        </p:nvGrpSpPr>
        <p:grpSpPr>
          <a:xfrm>
            <a:off x="4735792" y="2433858"/>
            <a:ext cx="4405387" cy="942099"/>
            <a:chOff x="3347864" y="1152444"/>
            <a:chExt cx="4752528" cy="1080120"/>
          </a:xfrm>
        </p:grpSpPr>
        <p:sp>
          <p:nvSpPr>
            <p:cNvPr id="36" name="矩形 35">
              <a:extLst>
                <a:ext uri="{FF2B5EF4-FFF2-40B4-BE49-F238E27FC236}">
                  <a16:creationId xmlns:a16="http://schemas.microsoft.com/office/drawing/2014/main" id="{AC60195E-8586-7F25-C78E-38978739800E}"/>
                </a:ext>
              </a:extLst>
            </p:cNvPr>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试验任务</a:t>
              </a:r>
              <a:r>
                <a:rPr lang="en-US" altLang="zh-CN" sz="1600" dirty="0">
                  <a:solidFill>
                    <a:srgbClr val="F8F8F8"/>
                  </a:solidFill>
                  <a:latin typeface="微软雅黑" pitchFamily="34" charset="-122"/>
                  <a:ea typeface="微软雅黑" pitchFamily="34" charset="-122"/>
                  <a:cs typeface="Segoe UI" pitchFamily="34" charset="0"/>
                </a:rPr>
                <a:t>2</a:t>
              </a:r>
              <a:r>
                <a:rPr lang="zh-CN" altLang="en-US" sz="1600" dirty="0">
                  <a:solidFill>
                    <a:srgbClr val="F8F8F8"/>
                  </a:solidFill>
                  <a:latin typeface="微软雅黑" pitchFamily="34" charset="-122"/>
                  <a:ea typeface="微软雅黑" pitchFamily="34" charset="-122"/>
                  <a:cs typeface="Segoe UI" pitchFamily="34" charset="0"/>
                </a:rPr>
                <a:t>：挖掘参数值反映信息</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37" name="矩形 36">
              <a:extLst>
                <a:ext uri="{FF2B5EF4-FFF2-40B4-BE49-F238E27FC236}">
                  <a16:creationId xmlns:a16="http://schemas.microsoft.com/office/drawing/2014/main" id="{0859C587-9993-3313-4C18-545CA52EDEE1}"/>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学生深入挖掘挣值参数数据所反映出的信息、分析项目管理存在的问题并开展偏差分析</a:t>
              </a:r>
              <a:endParaRPr lang="zh-CN" altLang="en-US" sz="1200" dirty="0">
                <a:solidFill>
                  <a:srgbClr val="FFFFFF"/>
                </a:solidFill>
                <a:latin typeface="微软雅黑"/>
                <a:ea typeface="微软雅黑"/>
              </a:endParaRPr>
            </a:p>
          </p:txBody>
        </p:sp>
      </p:grpSp>
      <p:grpSp>
        <p:nvGrpSpPr>
          <p:cNvPr id="38" name="组合 37">
            <a:extLst>
              <a:ext uri="{FF2B5EF4-FFF2-40B4-BE49-F238E27FC236}">
                <a16:creationId xmlns:a16="http://schemas.microsoft.com/office/drawing/2014/main" id="{0736F5EC-AAF2-4814-C353-D294EDF27805}"/>
              </a:ext>
            </a:extLst>
          </p:cNvPr>
          <p:cNvGrpSpPr/>
          <p:nvPr/>
        </p:nvGrpSpPr>
        <p:grpSpPr>
          <a:xfrm>
            <a:off x="4735792" y="3475478"/>
            <a:ext cx="4405387" cy="942099"/>
            <a:chOff x="3347864" y="1152444"/>
            <a:chExt cx="4752528" cy="1080120"/>
          </a:xfrm>
        </p:grpSpPr>
        <p:sp>
          <p:nvSpPr>
            <p:cNvPr id="39" name="矩形 38">
              <a:extLst>
                <a:ext uri="{FF2B5EF4-FFF2-40B4-BE49-F238E27FC236}">
                  <a16:creationId xmlns:a16="http://schemas.microsoft.com/office/drawing/2014/main" id="{0D468570-2FA0-A03D-3B14-7BDB576FB01F}"/>
                </a:ext>
              </a:extLst>
            </p:cNvPr>
            <p:cNvSpPr/>
            <p:nvPr/>
          </p:nvSpPr>
          <p:spPr>
            <a:xfrm>
              <a:off x="3347864" y="1152444"/>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实验任务</a:t>
              </a:r>
              <a:r>
                <a:rPr lang="en-US" altLang="zh-CN" sz="1600" dirty="0">
                  <a:solidFill>
                    <a:srgbClr val="F8F8F8"/>
                  </a:solidFill>
                  <a:latin typeface="微软雅黑" pitchFamily="34" charset="-122"/>
                  <a:ea typeface="微软雅黑" pitchFamily="34" charset="-122"/>
                  <a:cs typeface="Segoe UI" pitchFamily="34" charset="0"/>
                </a:rPr>
                <a:t>3</a:t>
              </a:r>
              <a:r>
                <a:rPr lang="zh-CN" altLang="en-US" sz="1600" dirty="0">
                  <a:solidFill>
                    <a:srgbClr val="F8F8F8"/>
                  </a:solidFill>
                  <a:latin typeface="微软雅黑" pitchFamily="34" charset="-122"/>
                  <a:ea typeface="微软雅黑" pitchFamily="34" charset="-122"/>
                  <a:cs typeface="Segoe UI" pitchFamily="34" charset="0"/>
                </a:rPr>
                <a:t>：制定纠偏措施和方案</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40" name="矩形 39">
              <a:extLst>
                <a:ext uri="{FF2B5EF4-FFF2-40B4-BE49-F238E27FC236}">
                  <a16:creationId xmlns:a16="http://schemas.microsoft.com/office/drawing/2014/main" id="{06FE73EB-1CE8-A1E0-5F8D-A17A78682D11}"/>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如果已产生的偏差超出可接受范围，则学生需要根据偏差分析结果制定纠偏措施</a:t>
              </a:r>
              <a:endParaRPr lang="zh-CN" altLang="en-US" sz="1200" dirty="0">
                <a:solidFill>
                  <a:srgbClr val="FFFFFF"/>
                </a:solidFill>
                <a:latin typeface="微软雅黑"/>
                <a:ea typeface="微软雅黑"/>
              </a:endParaRPr>
            </a:p>
          </p:txBody>
        </p:sp>
      </p:grpSp>
      <p:pic>
        <p:nvPicPr>
          <p:cNvPr id="41" name="图片 40">
            <a:extLst>
              <a:ext uri="{FF2B5EF4-FFF2-40B4-BE49-F238E27FC236}">
                <a16:creationId xmlns:a16="http://schemas.microsoft.com/office/drawing/2014/main" id="{B15F9D7A-5FDD-B126-9988-ABF3B9FE44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532" y="1466678"/>
            <a:ext cx="4570589" cy="2950900"/>
          </a:xfrm>
          <a:prstGeom prst="rect">
            <a:avLst/>
          </a:prstGeom>
        </p:spPr>
      </p:pic>
    </p:spTree>
    <p:extLst>
      <p:ext uri="{BB962C8B-B14F-4D97-AF65-F5344CB8AC3E}">
        <p14:creationId xmlns:p14="http://schemas.microsoft.com/office/powerpoint/2010/main" val="11221458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2C29C-1850-EEC0-05DC-0E1E4B6789D8}"/>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B5DCFEE-AB80-6A53-7457-E7481E9FF152}"/>
              </a:ext>
            </a:extLst>
          </p:cNvPr>
          <p:cNvSpPr>
            <a:spLocks noGrp="1"/>
          </p:cNvSpPr>
          <p:nvPr>
            <p:ph type="title"/>
          </p:nvPr>
        </p:nvSpPr>
        <p:spPr/>
        <p:txBody>
          <a:bodyPr/>
          <a:lstStyle/>
          <a:p>
            <a:r>
              <a:rPr lang="zh-CN" altLang="en-US" dirty="0"/>
              <a:t>虚拟仿真实验</a:t>
            </a:r>
          </a:p>
        </p:txBody>
      </p:sp>
      <p:grpSp>
        <p:nvGrpSpPr>
          <p:cNvPr id="3" name="组合 2">
            <a:extLst>
              <a:ext uri="{FF2B5EF4-FFF2-40B4-BE49-F238E27FC236}">
                <a16:creationId xmlns:a16="http://schemas.microsoft.com/office/drawing/2014/main" id="{83F3178A-7EC5-17F0-D1F8-E37EC85F2DF8}"/>
              </a:ext>
            </a:extLst>
          </p:cNvPr>
          <p:cNvGrpSpPr/>
          <p:nvPr/>
        </p:nvGrpSpPr>
        <p:grpSpPr>
          <a:xfrm>
            <a:off x="247196" y="945110"/>
            <a:ext cx="4120560" cy="338450"/>
            <a:chOff x="568442" y="319364"/>
            <a:chExt cx="3177640" cy="451406"/>
          </a:xfrm>
        </p:grpSpPr>
        <p:sp>
          <p:nvSpPr>
            <p:cNvPr id="4" name="文本框 23">
              <a:extLst>
                <a:ext uri="{FF2B5EF4-FFF2-40B4-BE49-F238E27FC236}">
                  <a16:creationId xmlns:a16="http://schemas.microsoft.com/office/drawing/2014/main" id="{73463D0C-77FF-AA8A-D17B-E565BED1F0C0}"/>
                </a:ext>
              </a:extLst>
            </p:cNvPr>
            <p:cNvSpPr txBox="1"/>
            <p:nvPr/>
          </p:nvSpPr>
          <p:spPr>
            <a:xfrm>
              <a:off x="665958" y="319364"/>
              <a:ext cx="3080124" cy="451406"/>
            </a:xfrm>
            <a:prstGeom prst="rect">
              <a:avLst/>
            </a:prstGeom>
            <a:noFill/>
          </p:spPr>
          <p:txBody>
            <a:bodyPr wrap="square" rtlCol="0">
              <a:spAutoFit/>
            </a:bodyPr>
            <a:lstStyle/>
            <a:p>
              <a:pPr defTabSz="685685"/>
              <a:r>
                <a:rPr lang="zh-CN" altLang="en-US" sz="1600" b="1" spc="300" dirty="0">
                  <a:solidFill>
                    <a:srgbClr val="5C5C5C"/>
                  </a:solidFill>
                  <a:latin typeface="微软雅黑"/>
                  <a:ea typeface="微软雅黑"/>
                </a:rPr>
                <a:t>项目收尾评价</a:t>
              </a:r>
            </a:p>
          </p:txBody>
        </p:sp>
        <p:sp>
          <p:nvSpPr>
            <p:cNvPr id="5" name="等腰三角形 22">
              <a:extLst>
                <a:ext uri="{FF2B5EF4-FFF2-40B4-BE49-F238E27FC236}">
                  <a16:creationId xmlns:a16="http://schemas.microsoft.com/office/drawing/2014/main" id="{27F4B7E0-6C5A-D76B-608B-041D1D2C8A1B}"/>
                </a:ext>
              </a:extLst>
            </p:cNvPr>
            <p:cNvSpPr/>
            <p:nvPr/>
          </p:nvSpPr>
          <p:spPr>
            <a:xfrm rot="16200000" flipH="1" flipV="1">
              <a:off x="492508" y="454911"/>
              <a:ext cx="304323" cy="152455"/>
            </a:xfrm>
            <a:prstGeom prst="triangle">
              <a:avLst/>
            </a:prstGeom>
            <a:solidFill>
              <a:srgbClr val="10687D"/>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endParaRPr lang="zh-CN" altLang="en-US" sz="1400" dirty="0">
                <a:solidFill>
                  <a:srgbClr val="5C5C5C"/>
                </a:solidFill>
                <a:latin typeface="微软雅黑"/>
                <a:ea typeface="微软雅黑"/>
              </a:endParaRPr>
            </a:p>
          </p:txBody>
        </p:sp>
      </p:grpSp>
      <p:grpSp>
        <p:nvGrpSpPr>
          <p:cNvPr id="6" name="组合 5">
            <a:extLst>
              <a:ext uri="{FF2B5EF4-FFF2-40B4-BE49-F238E27FC236}">
                <a16:creationId xmlns:a16="http://schemas.microsoft.com/office/drawing/2014/main" id="{B26AFBCE-9A8D-650A-985B-3FF08BC66697}"/>
              </a:ext>
            </a:extLst>
          </p:cNvPr>
          <p:cNvGrpSpPr/>
          <p:nvPr/>
        </p:nvGrpSpPr>
        <p:grpSpPr>
          <a:xfrm>
            <a:off x="4735790" y="1539393"/>
            <a:ext cx="4405387" cy="942097"/>
            <a:chOff x="3347864" y="1152445"/>
            <a:chExt cx="4752528" cy="1080119"/>
          </a:xfrm>
        </p:grpSpPr>
        <p:sp>
          <p:nvSpPr>
            <p:cNvPr id="7" name="矩形 6">
              <a:extLst>
                <a:ext uri="{FF2B5EF4-FFF2-40B4-BE49-F238E27FC236}">
                  <a16:creationId xmlns:a16="http://schemas.microsoft.com/office/drawing/2014/main" id="{76B456BA-E15B-954A-4418-C5037E9F82B5}"/>
                </a:ext>
              </a:extLst>
            </p:cNvPr>
            <p:cNvSpPr/>
            <p:nvPr/>
          </p:nvSpPr>
          <p:spPr>
            <a:xfrm>
              <a:off x="3347864" y="1152445"/>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实验任务</a:t>
              </a:r>
              <a:r>
                <a:rPr lang="en-US" altLang="zh-CN" sz="1600" dirty="0">
                  <a:solidFill>
                    <a:srgbClr val="F8F8F8"/>
                  </a:solidFill>
                  <a:latin typeface="微软雅黑" pitchFamily="34" charset="-122"/>
                  <a:ea typeface="微软雅黑" pitchFamily="34" charset="-122"/>
                  <a:cs typeface="Segoe UI" pitchFamily="34" charset="0"/>
                </a:rPr>
                <a:t>1</a:t>
              </a:r>
              <a:r>
                <a:rPr lang="zh-CN" altLang="en-US" sz="1600" dirty="0">
                  <a:solidFill>
                    <a:srgbClr val="F8F8F8"/>
                  </a:solidFill>
                  <a:latin typeface="微软雅黑" pitchFamily="34" charset="-122"/>
                  <a:ea typeface="微软雅黑" pitchFamily="34" charset="-122"/>
                  <a:cs typeface="Segoe UI" pitchFamily="34" charset="0"/>
                </a:rPr>
                <a:t>：成本管理结果评估分析</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8" name="矩形 7">
              <a:extLst>
                <a:ext uri="{FF2B5EF4-FFF2-40B4-BE49-F238E27FC236}">
                  <a16:creationId xmlns:a16="http://schemas.microsoft.com/office/drawing/2014/main" id="{5304DD99-F636-30C5-C080-4CA4796B60D7}"/>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学生可依据系统输出数据完成成本管理结果评估分析，通过实验者之间的横向对比，了解自身项目成本管理水平和改进空间</a:t>
              </a:r>
              <a:endParaRPr lang="zh-CN" altLang="en-US" sz="1200" dirty="0">
                <a:solidFill>
                  <a:srgbClr val="FFFFFF"/>
                </a:solidFill>
                <a:latin typeface="微软雅黑"/>
                <a:ea typeface="微软雅黑"/>
              </a:endParaRPr>
            </a:p>
          </p:txBody>
        </p:sp>
      </p:grpSp>
      <p:grpSp>
        <p:nvGrpSpPr>
          <p:cNvPr id="9" name="组合 8">
            <a:extLst>
              <a:ext uri="{FF2B5EF4-FFF2-40B4-BE49-F238E27FC236}">
                <a16:creationId xmlns:a16="http://schemas.microsoft.com/office/drawing/2014/main" id="{3FDB2184-1903-E02B-4C75-6E85FD546696}"/>
              </a:ext>
            </a:extLst>
          </p:cNvPr>
          <p:cNvGrpSpPr/>
          <p:nvPr/>
        </p:nvGrpSpPr>
        <p:grpSpPr>
          <a:xfrm>
            <a:off x="4735788" y="2583618"/>
            <a:ext cx="4405387" cy="942099"/>
            <a:chOff x="3347864" y="1152444"/>
            <a:chExt cx="4752528" cy="1080120"/>
          </a:xfrm>
        </p:grpSpPr>
        <p:sp>
          <p:nvSpPr>
            <p:cNvPr id="10" name="矩形 9">
              <a:extLst>
                <a:ext uri="{FF2B5EF4-FFF2-40B4-BE49-F238E27FC236}">
                  <a16:creationId xmlns:a16="http://schemas.microsoft.com/office/drawing/2014/main" id="{E8DF3A18-1D2E-19D6-4B0A-648BA5177C3E}"/>
                </a:ext>
              </a:extLst>
            </p:cNvPr>
            <p:cNvSpPr/>
            <p:nvPr/>
          </p:nvSpPr>
          <p:spPr>
            <a:xfrm>
              <a:off x="3347864" y="1152444"/>
              <a:ext cx="4752528" cy="267178"/>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试验任务</a:t>
              </a:r>
              <a:r>
                <a:rPr lang="en-US" altLang="zh-CN" sz="1600" dirty="0">
                  <a:solidFill>
                    <a:srgbClr val="F8F8F8"/>
                  </a:solidFill>
                  <a:latin typeface="微软雅黑" pitchFamily="34" charset="-122"/>
                  <a:ea typeface="微软雅黑" pitchFamily="34" charset="-122"/>
                  <a:cs typeface="Segoe UI" pitchFamily="34" charset="0"/>
                </a:rPr>
                <a:t>2</a:t>
              </a:r>
              <a:r>
                <a:rPr lang="zh-CN" altLang="en-US" sz="1600" dirty="0">
                  <a:solidFill>
                    <a:srgbClr val="F8F8F8"/>
                  </a:solidFill>
                  <a:latin typeface="微软雅黑" pitchFamily="34" charset="-122"/>
                  <a:ea typeface="微软雅黑" pitchFamily="34" charset="-122"/>
                  <a:cs typeface="Segoe UI" pitchFamily="34" charset="0"/>
                </a:rPr>
                <a:t>：进度管理结果评估分析</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11" name="矩形 10">
              <a:extLst>
                <a:ext uri="{FF2B5EF4-FFF2-40B4-BE49-F238E27FC236}">
                  <a16:creationId xmlns:a16="http://schemas.microsoft.com/office/drawing/2014/main" id="{6FC92672-E29A-DA74-27DE-77E6BC52D962}"/>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项目实际工期、实际进度与进度计划对比图、进度排名，学生可根据系统输出结果完成进度管理结果评估，分析进度管理的优化空间</a:t>
              </a:r>
              <a:endParaRPr lang="zh-CN" altLang="en-US" sz="1200" dirty="0">
                <a:solidFill>
                  <a:srgbClr val="FFFFFF"/>
                </a:solidFill>
                <a:latin typeface="微软雅黑"/>
                <a:ea typeface="微软雅黑"/>
              </a:endParaRPr>
            </a:p>
          </p:txBody>
        </p:sp>
      </p:grpSp>
      <p:grpSp>
        <p:nvGrpSpPr>
          <p:cNvPr id="12" name="组合 11">
            <a:extLst>
              <a:ext uri="{FF2B5EF4-FFF2-40B4-BE49-F238E27FC236}">
                <a16:creationId xmlns:a16="http://schemas.microsoft.com/office/drawing/2014/main" id="{04547A1B-62C0-2CFA-E70D-845030422836}"/>
              </a:ext>
            </a:extLst>
          </p:cNvPr>
          <p:cNvGrpSpPr/>
          <p:nvPr/>
        </p:nvGrpSpPr>
        <p:grpSpPr>
          <a:xfrm>
            <a:off x="4735787" y="3642405"/>
            <a:ext cx="4405387" cy="942098"/>
            <a:chOff x="3347864" y="1152445"/>
            <a:chExt cx="4752528" cy="1080119"/>
          </a:xfrm>
        </p:grpSpPr>
        <p:sp>
          <p:nvSpPr>
            <p:cNvPr id="13" name="矩形 12">
              <a:extLst>
                <a:ext uri="{FF2B5EF4-FFF2-40B4-BE49-F238E27FC236}">
                  <a16:creationId xmlns:a16="http://schemas.microsoft.com/office/drawing/2014/main" id="{3D654BD7-1791-7690-5361-F288C3D96034}"/>
                </a:ext>
              </a:extLst>
            </p:cNvPr>
            <p:cNvSpPr/>
            <p:nvPr/>
          </p:nvSpPr>
          <p:spPr>
            <a:xfrm>
              <a:off x="3347864" y="1152445"/>
              <a:ext cx="4752528" cy="267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685"/>
              <a:r>
                <a:rPr lang="zh-CN" altLang="en-US" sz="1600" dirty="0">
                  <a:solidFill>
                    <a:srgbClr val="F8F8F8"/>
                  </a:solidFill>
                  <a:latin typeface="微软雅黑" pitchFamily="34" charset="-122"/>
                  <a:ea typeface="微软雅黑" pitchFamily="34" charset="-122"/>
                  <a:cs typeface="Segoe UI" pitchFamily="34" charset="0"/>
                </a:rPr>
                <a:t>实验任务</a:t>
              </a:r>
              <a:r>
                <a:rPr lang="en-US" altLang="zh-CN" sz="1600" dirty="0">
                  <a:solidFill>
                    <a:srgbClr val="F8F8F8"/>
                  </a:solidFill>
                  <a:latin typeface="微软雅黑" pitchFamily="34" charset="-122"/>
                  <a:ea typeface="微软雅黑" pitchFamily="34" charset="-122"/>
                  <a:cs typeface="Segoe UI" pitchFamily="34" charset="0"/>
                </a:rPr>
                <a:t>3</a:t>
              </a:r>
              <a:r>
                <a:rPr lang="zh-CN" altLang="en-US" sz="1600" dirty="0">
                  <a:solidFill>
                    <a:srgbClr val="F8F8F8"/>
                  </a:solidFill>
                  <a:latin typeface="微软雅黑" pitchFamily="34" charset="-122"/>
                  <a:ea typeface="微软雅黑" pitchFamily="34" charset="-122"/>
                  <a:cs typeface="Segoe UI" pitchFamily="34" charset="0"/>
                </a:rPr>
                <a:t>：纠偏措施有效性分析</a:t>
              </a:r>
              <a:endParaRPr lang="en-US" altLang="zh-CN" sz="1600" dirty="0">
                <a:solidFill>
                  <a:srgbClr val="F8F8F8"/>
                </a:solidFill>
                <a:latin typeface="微软雅黑" pitchFamily="34" charset="-122"/>
                <a:ea typeface="微软雅黑" pitchFamily="34" charset="-122"/>
                <a:cs typeface="Segoe UI" pitchFamily="34" charset="0"/>
              </a:endParaRPr>
            </a:p>
          </p:txBody>
        </p:sp>
        <p:sp>
          <p:nvSpPr>
            <p:cNvPr id="14" name="矩形 13">
              <a:extLst>
                <a:ext uri="{FF2B5EF4-FFF2-40B4-BE49-F238E27FC236}">
                  <a16:creationId xmlns:a16="http://schemas.microsoft.com/office/drawing/2014/main" id="{B0C1A36D-D7A2-7C93-5FD0-DD4CE0EB1BC6}"/>
                </a:ext>
              </a:extLst>
            </p:cNvPr>
            <p:cNvSpPr/>
            <p:nvPr/>
          </p:nvSpPr>
          <p:spPr>
            <a:xfrm>
              <a:off x="3347864" y="1419622"/>
              <a:ext cx="4752528" cy="81294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582985">
                <a:lnSpc>
                  <a:spcPct val="130000"/>
                </a:lnSpc>
                <a:spcBef>
                  <a:spcPts val="574"/>
                </a:spcBef>
              </a:pPr>
              <a:r>
                <a:rPr lang="zh-CN" altLang="en-US" sz="1200" dirty="0">
                  <a:solidFill>
                    <a:srgbClr val="0F7895">
                      <a:lumMod val="50000"/>
                    </a:srgbClr>
                  </a:solidFill>
                  <a:latin typeface="微软雅黑" pitchFamily="34" charset="-122"/>
                  <a:ea typeface="微软雅黑" pitchFamily="34" charset="-122"/>
                  <a:cs typeface="Segoe UI" pitchFamily="34" charset="0"/>
                </a:rPr>
                <a:t>学生根据系统输出的施工过程详细数据和纠偏措施制定前后的详细数据变化，分析纠偏措施有效性</a:t>
              </a:r>
              <a:endParaRPr lang="zh-CN" altLang="en-US" sz="1200" dirty="0">
                <a:solidFill>
                  <a:srgbClr val="FFFFFF"/>
                </a:solidFill>
                <a:latin typeface="微软雅黑"/>
                <a:ea typeface="微软雅黑"/>
              </a:endParaRPr>
            </a:p>
          </p:txBody>
        </p:sp>
      </p:grpSp>
      <p:pic>
        <p:nvPicPr>
          <p:cNvPr id="15" name="图片 14">
            <a:extLst>
              <a:ext uri="{FF2B5EF4-FFF2-40B4-BE49-F238E27FC236}">
                <a16:creationId xmlns:a16="http://schemas.microsoft.com/office/drawing/2014/main" id="{22E9C283-D4C1-356B-0ACE-6C2662C1BE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9393"/>
            <a:ext cx="4638701" cy="3045110"/>
          </a:xfrm>
          <a:prstGeom prst="rect">
            <a:avLst/>
          </a:prstGeom>
        </p:spPr>
      </p:pic>
    </p:spTree>
    <p:extLst>
      <p:ext uri="{BB962C8B-B14F-4D97-AF65-F5344CB8AC3E}">
        <p14:creationId xmlns:p14="http://schemas.microsoft.com/office/powerpoint/2010/main" val="18478612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Line 11"/>
          <p:cNvSpPr>
            <a:spLocks noChangeShapeType="1"/>
          </p:cNvSpPr>
          <p:nvPr/>
        </p:nvSpPr>
        <p:spPr bwMode="auto">
          <a:xfrm>
            <a:off x="2103180" y="3231851"/>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accent5"/>
              </a:solidFill>
            </a:endParaRPr>
          </a:p>
        </p:txBody>
      </p:sp>
      <p:sp>
        <p:nvSpPr>
          <p:cNvPr id="52" name="Text Box 12"/>
          <p:cNvSpPr txBox="1">
            <a:spLocks noChangeArrowheads="1"/>
          </p:cNvSpPr>
          <p:nvPr/>
        </p:nvSpPr>
        <p:spPr bwMode="auto">
          <a:xfrm>
            <a:off x="3822149" y="2586788"/>
            <a:ext cx="1826141"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zh-CN" altLang="en-US" sz="3200" b="1" dirty="0">
                <a:solidFill>
                  <a:schemeClr val="accent5"/>
                </a:solidFill>
                <a:latin typeface="+mj-ea"/>
                <a:ea typeface="+mj-ea"/>
              </a:rPr>
              <a:t>小组汇报</a:t>
            </a:r>
            <a:endParaRPr lang="en-US" altLang="zh-CN" sz="3200" b="1" dirty="0">
              <a:solidFill>
                <a:schemeClr val="accent5"/>
              </a:solidFill>
              <a:latin typeface="+mj-ea"/>
              <a:ea typeface="+mj-ea"/>
            </a:endParaRPr>
          </a:p>
        </p:txBody>
      </p:sp>
      <p:grpSp>
        <p:nvGrpSpPr>
          <p:cNvPr id="3" name="组合 2"/>
          <p:cNvGrpSpPr/>
          <p:nvPr/>
        </p:nvGrpSpPr>
        <p:grpSpPr>
          <a:xfrm>
            <a:off x="4005020" y="1047450"/>
            <a:ext cx="1478535" cy="1290637"/>
            <a:chOff x="4038599" y="1338262"/>
            <a:chExt cx="1478535" cy="1290637"/>
          </a:xfrm>
        </p:grpSpPr>
        <p:grpSp>
          <p:nvGrpSpPr>
            <p:cNvPr id="50" name="Group 3"/>
            <p:cNvGrpSpPr/>
            <p:nvPr/>
          </p:nvGrpSpPr>
          <p:grpSpPr bwMode="auto">
            <a:xfrm>
              <a:off x="4038599" y="1338262"/>
              <a:ext cx="1478535" cy="1290637"/>
              <a:chOff x="1110" y="2656"/>
              <a:chExt cx="1549" cy="1351"/>
            </a:xfrm>
          </p:grpSpPr>
          <p:sp>
            <p:nvSpPr>
              <p:cNvPr id="54" name="AutoShape 4"/>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5" name="AutoShape 5"/>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6" name="AutoShape 6"/>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sp>
          <p:nvSpPr>
            <p:cNvPr id="53" name="Text Box 13"/>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r>
                <a:rPr lang="en-US" altLang="zh-CN" sz="6600" b="1" dirty="0">
                  <a:solidFill>
                    <a:schemeClr val="bg1"/>
                  </a:solidFill>
                  <a:ea typeface="宋体" panose="02010600030101010101" pitchFamily="2" charset="-122"/>
                </a:rPr>
                <a:t>5</a:t>
              </a:r>
            </a:p>
          </p:txBody>
        </p:sp>
      </p:grpSp>
      <p:sp>
        <p:nvSpPr>
          <p:cNvPr id="14" name="圆角矩形 13"/>
          <p:cNvSpPr/>
          <p:nvPr/>
        </p:nvSpPr>
        <p:spPr>
          <a:xfrm>
            <a:off x="497331" y="3793302"/>
            <a:ext cx="2511122" cy="1080110"/>
          </a:xfrm>
          <a:prstGeom prst="roundRect">
            <a:avLst/>
          </a:prstGeom>
          <a:blipFill>
            <a:blip r:embed="rId2"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5" name="圆角矩形 14"/>
          <p:cNvSpPr/>
          <p:nvPr/>
        </p:nvSpPr>
        <p:spPr>
          <a:xfrm>
            <a:off x="3193179" y="3793302"/>
            <a:ext cx="2511122" cy="1080110"/>
          </a:xfrm>
          <a:prstGeom prst="roundRect">
            <a:avLst/>
          </a:prstGeom>
          <a:blipFill>
            <a:blip r:embed="rId3"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
        <p:nvSpPr>
          <p:cNvPr id="16" name="圆角矩形 15"/>
          <p:cNvSpPr/>
          <p:nvPr/>
        </p:nvSpPr>
        <p:spPr>
          <a:xfrm>
            <a:off x="5889026" y="3793302"/>
            <a:ext cx="2511122" cy="1080110"/>
          </a:xfrm>
          <a:prstGeom prst="roundRect">
            <a:avLst/>
          </a:prstGeom>
          <a:blipFill>
            <a:blip r:embed="rId4"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algn="ctr"/>
            <a:endParaRPr lang="zh-CN" altLang="en-US" sz="1600"/>
          </a:p>
        </p:txBody>
      </p:sp>
    </p:spTree>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网chenying0907出品 59"/>
          <p:cNvGrpSpPr/>
          <p:nvPr/>
        </p:nvGrpSpPr>
        <p:grpSpPr>
          <a:xfrm>
            <a:off x="799749" y="523046"/>
            <a:ext cx="3772251" cy="2048704"/>
            <a:chOff x="-253721" y="1891314"/>
            <a:chExt cx="1979711" cy="1339875"/>
          </a:xfrm>
          <a:solidFill>
            <a:schemeClr val="accent2"/>
          </a:solidFill>
        </p:grpSpPr>
        <p:sp>
          <p:nvSpPr>
            <p:cNvPr id="37" name="网chenying0907出品 60"/>
            <p:cNvSpPr/>
            <p:nvPr/>
          </p:nvSpPr>
          <p:spPr>
            <a:xfrm>
              <a:off x="-253721" y="1891314"/>
              <a:ext cx="1979711" cy="1339875"/>
            </a:xfrm>
            <a:prstGeom prst="rect">
              <a:avLst/>
            </a:prstGeom>
            <a:grpFill/>
            <a:ln w="25400" cap="flat" cmpd="sng" algn="ctr">
              <a:noFill/>
              <a:prstDash val="solid"/>
            </a:ln>
            <a:effectLst/>
          </p:spPr>
          <p:txBody>
            <a:bodyPr rtlCol="0" anchor="ctr"/>
            <a:lstStyle/>
            <a:p>
              <a:pPr algn="ctr" defTabSz="914126">
                <a:defRPr/>
              </a:pPr>
              <a:endParaRPr lang="zh-CN" altLang="en-US" sz="1799" b="1" kern="0">
                <a:solidFill>
                  <a:sysClr val="window" lastClr="FFFFFF"/>
                </a:solidFill>
                <a:latin typeface="微软雅黑"/>
                <a:ea typeface="微软雅黑"/>
                <a:cs typeface="+mn-ea"/>
                <a:sym typeface="+mn-lt"/>
              </a:endParaRPr>
            </a:p>
          </p:txBody>
        </p:sp>
        <p:sp>
          <p:nvSpPr>
            <p:cNvPr id="38" name="网chenying0907出品 18"/>
            <p:cNvSpPr txBox="1">
              <a:spLocks noChangeArrowheads="1"/>
            </p:cNvSpPr>
            <p:nvPr/>
          </p:nvSpPr>
          <p:spPr bwMode="auto">
            <a:xfrm flipH="1">
              <a:off x="-70237" y="2442526"/>
              <a:ext cx="1612743" cy="294185"/>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26">
                <a:defRPr/>
              </a:pPr>
              <a:r>
                <a:rPr lang="zh-CN" altLang="en-US" sz="1999" b="1" kern="0" dirty="0">
                  <a:solidFill>
                    <a:sysClr val="window" lastClr="FFFFFF">
                      <a:lumMod val="95000"/>
                    </a:sysClr>
                  </a:solidFill>
                  <a:latin typeface="微软雅黑"/>
                  <a:ea typeface="微软雅黑"/>
                  <a:cs typeface="+mn-ea"/>
                  <a:sym typeface="+mn-lt"/>
                </a:rPr>
                <a:t>小组讨论</a:t>
              </a:r>
              <a:endParaRPr lang="en-US" altLang="zh-CN" sz="1999" b="1" kern="0" dirty="0">
                <a:solidFill>
                  <a:sysClr val="window" lastClr="FFFFFF">
                    <a:lumMod val="95000"/>
                  </a:sysClr>
                </a:solidFill>
                <a:latin typeface="微软雅黑"/>
                <a:ea typeface="微软雅黑"/>
                <a:cs typeface="+mn-ea"/>
                <a:sym typeface="+mn-lt"/>
              </a:endParaRPr>
            </a:p>
          </p:txBody>
        </p:sp>
      </p:grpSp>
      <p:grpSp>
        <p:nvGrpSpPr>
          <p:cNvPr id="39" name="网chenying0907出品 62"/>
          <p:cNvGrpSpPr/>
          <p:nvPr/>
        </p:nvGrpSpPr>
        <p:grpSpPr>
          <a:xfrm>
            <a:off x="4702933" y="2683665"/>
            <a:ext cx="3641318" cy="2048704"/>
            <a:chOff x="2224673" y="511757"/>
            <a:chExt cx="2009463" cy="1267904"/>
          </a:xfrm>
          <a:solidFill>
            <a:schemeClr val="accent2"/>
          </a:solidFill>
        </p:grpSpPr>
        <p:sp>
          <p:nvSpPr>
            <p:cNvPr id="40" name="网chenying0907出品 63"/>
            <p:cNvSpPr/>
            <p:nvPr/>
          </p:nvSpPr>
          <p:spPr>
            <a:xfrm>
              <a:off x="2224673" y="511757"/>
              <a:ext cx="2009463" cy="1267904"/>
            </a:xfrm>
            <a:prstGeom prst="rect">
              <a:avLst/>
            </a:prstGeom>
            <a:grp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863458">
                <a:defRPr/>
              </a:pPr>
              <a:endParaRPr lang="zh-CN" altLang="en-US" sz="1300" b="1">
                <a:solidFill>
                  <a:sysClr val="window" lastClr="FFFFFF"/>
                </a:solidFill>
                <a:latin typeface="微软雅黑"/>
                <a:ea typeface="微软雅黑"/>
                <a:cs typeface="+mn-ea"/>
                <a:sym typeface="+mn-lt"/>
              </a:endParaRPr>
            </a:p>
          </p:txBody>
        </p:sp>
        <p:sp>
          <p:nvSpPr>
            <p:cNvPr id="41" name="网chenying0907出品 18"/>
            <p:cNvSpPr txBox="1">
              <a:spLocks noChangeArrowheads="1"/>
            </p:cNvSpPr>
            <p:nvPr/>
          </p:nvSpPr>
          <p:spPr bwMode="auto">
            <a:xfrm flipH="1">
              <a:off x="2344675" y="1009112"/>
              <a:ext cx="1464978" cy="273195"/>
            </a:xfrm>
            <a:prstGeom prst="rect">
              <a:avLst/>
            </a:prstGeom>
            <a:grpFill/>
            <a:ln>
              <a:noFill/>
            </a:ln>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4126">
                <a:defRPr/>
              </a:pPr>
              <a:r>
                <a:rPr lang="zh-CN" altLang="en-US" sz="1999" b="1" kern="0" dirty="0">
                  <a:solidFill>
                    <a:sysClr val="window" lastClr="FFFFFF">
                      <a:lumMod val="95000"/>
                    </a:sysClr>
                  </a:solidFill>
                  <a:latin typeface="微软雅黑"/>
                  <a:ea typeface="微软雅黑"/>
                  <a:cs typeface="+mn-ea"/>
                  <a:sym typeface="+mn-lt"/>
                </a:rPr>
                <a:t>分享汇报</a:t>
              </a:r>
              <a:endParaRPr lang="en-US" altLang="zh-CN" sz="1999" b="1" kern="0" dirty="0">
                <a:solidFill>
                  <a:sysClr val="window" lastClr="FFFFFF">
                    <a:lumMod val="95000"/>
                  </a:sysClr>
                </a:solidFill>
                <a:latin typeface="微软雅黑"/>
                <a:ea typeface="微软雅黑"/>
                <a:cs typeface="+mn-ea"/>
                <a:sym typeface="+mn-lt"/>
              </a:endParaRPr>
            </a:p>
          </p:txBody>
        </p:sp>
      </p:gr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963" y="2683664"/>
            <a:ext cx="3769588" cy="2048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1147" y="542136"/>
            <a:ext cx="3633104" cy="201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4809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 calcmode="lin" valueType="num">
                                      <p:cBhvr>
                                        <p:cTn id="9" dur="500" fill="hold"/>
                                        <p:tgtEl>
                                          <p:spTgt spid="36"/>
                                        </p:tgtEl>
                                        <p:attrNameLst>
                                          <p:attrName>ppt_x</p:attrName>
                                        </p:attrNameLst>
                                      </p:cBhvr>
                                      <p:tavLst>
                                        <p:tav tm="0">
                                          <p:val>
                                            <p:fltVal val="0.5"/>
                                          </p:val>
                                        </p:tav>
                                        <p:tav tm="100000">
                                          <p:val>
                                            <p:strVal val="#ppt_x"/>
                                          </p:val>
                                        </p:tav>
                                      </p:tavLst>
                                    </p:anim>
                                    <p:anim calcmode="lin" valueType="num">
                                      <p:cBhvr>
                                        <p:cTn id="10" dur="500" fill="hold"/>
                                        <p:tgtEl>
                                          <p:spTgt spid="36"/>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027"/>
                                        </p:tgtEl>
                                        <p:attrNameLst>
                                          <p:attrName>style.visibility</p:attrName>
                                        </p:attrNameLst>
                                      </p:cBhvr>
                                      <p:to>
                                        <p:strVal val="visible"/>
                                      </p:to>
                                    </p:set>
                                    <p:anim calcmode="lin" valueType="num">
                                      <p:cBhvr>
                                        <p:cTn id="14" dur="500" fill="hold"/>
                                        <p:tgtEl>
                                          <p:spTgt spid="1027"/>
                                        </p:tgtEl>
                                        <p:attrNameLst>
                                          <p:attrName>ppt_w</p:attrName>
                                        </p:attrNameLst>
                                      </p:cBhvr>
                                      <p:tavLst>
                                        <p:tav tm="0">
                                          <p:val>
                                            <p:fltVal val="0"/>
                                          </p:val>
                                        </p:tav>
                                        <p:tav tm="100000">
                                          <p:val>
                                            <p:strVal val="#ppt_w"/>
                                          </p:val>
                                        </p:tav>
                                      </p:tavLst>
                                    </p:anim>
                                    <p:anim calcmode="lin" valueType="num">
                                      <p:cBhvr>
                                        <p:cTn id="15" dur="500" fill="hold"/>
                                        <p:tgtEl>
                                          <p:spTgt spid="1027"/>
                                        </p:tgtEl>
                                        <p:attrNameLst>
                                          <p:attrName>ppt_h</p:attrName>
                                        </p:attrNameLst>
                                      </p:cBhvr>
                                      <p:tavLst>
                                        <p:tav tm="0">
                                          <p:val>
                                            <p:fltVal val="0"/>
                                          </p:val>
                                        </p:tav>
                                        <p:tav tm="100000">
                                          <p:val>
                                            <p:strVal val="#ppt_h"/>
                                          </p:val>
                                        </p:tav>
                                      </p:tavLst>
                                    </p:anim>
                                    <p:animEffect transition="in" filter="fade">
                                      <p:cBhvr>
                                        <p:cTn id="16" dur="500"/>
                                        <p:tgtEl>
                                          <p:spTgt spid="1027"/>
                                        </p:tgtEl>
                                      </p:cBhvr>
                                    </p:animEffect>
                                  </p:childTnLst>
                                </p:cTn>
                              </p:par>
                              <p:par>
                                <p:cTn id="17" presetID="23" presetClass="entr" presetSubtype="528" fill="hold" nodeType="withEffect">
                                  <p:stCondLst>
                                    <p:cond delay="75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 calcmode="lin" valueType="num">
                                      <p:cBhvr>
                                        <p:cTn id="21" dur="500" fill="hold"/>
                                        <p:tgtEl>
                                          <p:spTgt spid="39"/>
                                        </p:tgtEl>
                                        <p:attrNameLst>
                                          <p:attrName>ppt_x</p:attrName>
                                        </p:attrNameLst>
                                      </p:cBhvr>
                                      <p:tavLst>
                                        <p:tav tm="0">
                                          <p:val>
                                            <p:fltVal val="0.5"/>
                                          </p:val>
                                        </p:tav>
                                        <p:tav tm="100000">
                                          <p:val>
                                            <p:strVal val="#ppt_x"/>
                                          </p:val>
                                        </p:tav>
                                      </p:tavLst>
                                    </p:anim>
                                    <p:anim calcmode="lin" valueType="num">
                                      <p:cBhvr>
                                        <p:cTn id="22" dur="500" fill="hold"/>
                                        <p:tgtEl>
                                          <p:spTgt spid="39"/>
                                        </p:tgtEl>
                                        <p:attrNameLst>
                                          <p:attrName>ppt_y</p:attrName>
                                        </p:attrNameLst>
                                      </p:cBhvr>
                                      <p:tavLst>
                                        <p:tav tm="0">
                                          <p:val>
                                            <p:fltVal val="0.5"/>
                                          </p:val>
                                        </p:tav>
                                        <p:tav tm="100000">
                                          <p:val>
                                            <p:strVal val="#ppt_y"/>
                                          </p:val>
                                        </p:tav>
                                      </p:tavLst>
                                    </p:anim>
                                  </p:childTnLst>
                                </p:cTn>
                              </p:par>
                            </p:childTnLst>
                          </p:cTn>
                        </p:par>
                        <p:par>
                          <p:cTn id="23" fill="hold">
                            <p:stCondLst>
                              <p:cond delay="1750"/>
                            </p:stCondLst>
                            <p:childTnLst>
                              <p:par>
                                <p:cTn id="24" presetID="53" presetClass="entr" presetSubtype="16" fill="hold" nodeType="afterEffect">
                                  <p:stCondLst>
                                    <p:cond delay="0"/>
                                  </p:stCondLst>
                                  <p:childTnLst>
                                    <p:set>
                                      <p:cBhvr>
                                        <p:cTn id="25" dur="1" fill="hold">
                                          <p:stCondLst>
                                            <p:cond delay="0"/>
                                          </p:stCondLst>
                                        </p:cTn>
                                        <p:tgtEl>
                                          <p:spTgt spid="1030"/>
                                        </p:tgtEl>
                                        <p:attrNameLst>
                                          <p:attrName>style.visibility</p:attrName>
                                        </p:attrNameLst>
                                      </p:cBhvr>
                                      <p:to>
                                        <p:strVal val="visible"/>
                                      </p:to>
                                    </p:set>
                                    <p:anim calcmode="lin" valueType="num">
                                      <p:cBhvr>
                                        <p:cTn id="26" dur="500" fill="hold"/>
                                        <p:tgtEl>
                                          <p:spTgt spid="1030"/>
                                        </p:tgtEl>
                                        <p:attrNameLst>
                                          <p:attrName>ppt_w</p:attrName>
                                        </p:attrNameLst>
                                      </p:cBhvr>
                                      <p:tavLst>
                                        <p:tav tm="0">
                                          <p:val>
                                            <p:fltVal val="0"/>
                                          </p:val>
                                        </p:tav>
                                        <p:tav tm="100000">
                                          <p:val>
                                            <p:strVal val="#ppt_w"/>
                                          </p:val>
                                        </p:tav>
                                      </p:tavLst>
                                    </p:anim>
                                    <p:anim calcmode="lin" valueType="num">
                                      <p:cBhvr>
                                        <p:cTn id="27" dur="500" fill="hold"/>
                                        <p:tgtEl>
                                          <p:spTgt spid="1030"/>
                                        </p:tgtEl>
                                        <p:attrNameLst>
                                          <p:attrName>ppt_h</p:attrName>
                                        </p:attrNameLst>
                                      </p:cBhvr>
                                      <p:tavLst>
                                        <p:tav tm="0">
                                          <p:val>
                                            <p:fltVal val="0"/>
                                          </p:val>
                                        </p:tav>
                                        <p:tav tm="100000">
                                          <p:val>
                                            <p:strVal val="#ppt_h"/>
                                          </p:val>
                                        </p:tav>
                                      </p:tavLst>
                                    </p:anim>
                                    <p:animEffect transition="in" filter="fade">
                                      <p:cBhvr>
                                        <p:cTn id="28" dur="5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452AA-D609-AC50-1EA2-3158BA170E58}"/>
            </a:ext>
          </a:extLst>
        </p:cNvPr>
        <p:cNvGrpSpPr/>
        <p:nvPr/>
      </p:nvGrpSpPr>
      <p:grpSpPr>
        <a:xfrm>
          <a:off x="0" y="0"/>
          <a:ext cx="0" cy="0"/>
          <a:chOff x="0" y="0"/>
          <a:chExt cx="0" cy="0"/>
        </a:xfrm>
      </p:grpSpPr>
      <p:sp>
        <p:nvSpPr>
          <p:cNvPr id="51" name="Line 11">
            <a:extLst>
              <a:ext uri="{FF2B5EF4-FFF2-40B4-BE49-F238E27FC236}">
                <a16:creationId xmlns:a16="http://schemas.microsoft.com/office/drawing/2014/main" id="{5E1D19D3-41D4-84F6-C6DA-A3A4A3BBF7A7}"/>
              </a:ext>
            </a:extLst>
          </p:cNvPr>
          <p:cNvSpPr>
            <a:spLocks noChangeShapeType="1"/>
          </p:cNvSpPr>
          <p:nvPr/>
        </p:nvSpPr>
        <p:spPr bwMode="auto">
          <a:xfrm>
            <a:off x="2103180" y="3231851"/>
            <a:ext cx="5041407" cy="0"/>
          </a:xfrm>
          <a:prstGeom prst="line">
            <a:avLst/>
          </a:prstGeom>
          <a:noFill/>
          <a:ln w="25400">
            <a:solidFill>
              <a:schemeClr val="tx2"/>
            </a:solidFill>
            <a:prstDash val="sysDot"/>
            <a:round/>
            <a:headEnd type="oval"/>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srgbClr val="4472C4"/>
              </a:solidFill>
              <a:effectLst/>
              <a:uLnTx/>
              <a:uFillTx/>
              <a:latin typeface="等线"/>
              <a:ea typeface="微软雅黑"/>
              <a:cs typeface="+mn-cs"/>
            </a:endParaRPr>
          </a:p>
        </p:txBody>
      </p:sp>
      <p:sp>
        <p:nvSpPr>
          <p:cNvPr id="52" name="Text Box 12">
            <a:extLst>
              <a:ext uri="{FF2B5EF4-FFF2-40B4-BE49-F238E27FC236}">
                <a16:creationId xmlns:a16="http://schemas.microsoft.com/office/drawing/2014/main" id="{FA4CE278-BD25-0238-E7EE-CA15841D07D5}"/>
              </a:ext>
            </a:extLst>
          </p:cNvPr>
          <p:cNvSpPr txBox="1">
            <a:spLocks noChangeArrowheads="1"/>
          </p:cNvSpPr>
          <p:nvPr/>
        </p:nvSpPr>
        <p:spPr bwMode="auto">
          <a:xfrm>
            <a:off x="3665856" y="2607149"/>
            <a:ext cx="2138727"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685800" rtl="0" eaLnBrk="0" fontAlgn="auto" latinLnBrk="0" hangingPunct="0">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solidFill>
                  <a:srgbClr val="4472C4"/>
                </a:solidFill>
                <a:effectLst/>
                <a:uLnTx/>
                <a:uFillTx/>
                <a:latin typeface="微软雅黑"/>
                <a:ea typeface="微软雅黑"/>
                <a:cs typeface="+mn-cs"/>
              </a:rPr>
              <a:t>总结</a:t>
            </a:r>
            <a:r>
              <a:rPr kumimoji="0" lang="en-US" altLang="zh-CN" sz="3200" b="1" i="0" u="none" strike="noStrike" kern="1200" cap="none" spc="0" normalizeH="0" baseline="0" noProof="0" dirty="0">
                <a:ln>
                  <a:noFill/>
                </a:ln>
                <a:solidFill>
                  <a:srgbClr val="4472C4"/>
                </a:solidFill>
                <a:effectLst/>
                <a:uLnTx/>
                <a:uFillTx/>
                <a:latin typeface="微软雅黑"/>
                <a:ea typeface="微软雅黑"/>
                <a:cs typeface="+mn-cs"/>
              </a:rPr>
              <a:t>+</a:t>
            </a:r>
            <a:r>
              <a:rPr kumimoji="0" lang="zh-CN" altLang="en-US" sz="3200" b="1" i="0" u="none" strike="noStrike" kern="1200" cap="none" spc="0" normalizeH="0" baseline="0" noProof="0" dirty="0">
                <a:ln>
                  <a:noFill/>
                </a:ln>
                <a:solidFill>
                  <a:srgbClr val="4472C4"/>
                </a:solidFill>
                <a:effectLst/>
                <a:uLnTx/>
                <a:uFillTx/>
                <a:latin typeface="微软雅黑"/>
                <a:ea typeface="微软雅黑"/>
                <a:cs typeface="+mn-cs"/>
              </a:rPr>
              <a:t>预告</a:t>
            </a:r>
            <a:endParaRPr kumimoji="0" lang="en-US" altLang="zh-CN" sz="3200" b="1" i="0" u="none" strike="noStrike" kern="1200" cap="none" spc="0" normalizeH="0" baseline="0" noProof="0" dirty="0">
              <a:ln>
                <a:noFill/>
              </a:ln>
              <a:solidFill>
                <a:srgbClr val="4472C4"/>
              </a:solidFill>
              <a:effectLst/>
              <a:uLnTx/>
              <a:uFillTx/>
              <a:latin typeface="微软雅黑"/>
              <a:ea typeface="微软雅黑"/>
              <a:cs typeface="+mn-cs"/>
            </a:endParaRPr>
          </a:p>
        </p:txBody>
      </p:sp>
      <p:grpSp>
        <p:nvGrpSpPr>
          <p:cNvPr id="3" name="组合 2">
            <a:extLst>
              <a:ext uri="{FF2B5EF4-FFF2-40B4-BE49-F238E27FC236}">
                <a16:creationId xmlns:a16="http://schemas.microsoft.com/office/drawing/2014/main" id="{7733465B-4092-BCF5-ECD6-FED9D1E03970}"/>
              </a:ext>
            </a:extLst>
          </p:cNvPr>
          <p:cNvGrpSpPr/>
          <p:nvPr/>
        </p:nvGrpSpPr>
        <p:grpSpPr>
          <a:xfrm>
            <a:off x="4005020" y="1047450"/>
            <a:ext cx="1478535" cy="1290637"/>
            <a:chOff x="4038599" y="1338262"/>
            <a:chExt cx="1478535" cy="1290637"/>
          </a:xfrm>
        </p:grpSpPr>
        <p:grpSp>
          <p:nvGrpSpPr>
            <p:cNvPr id="50" name="Group 3">
              <a:extLst>
                <a:ext uri="{FF2B5EF4-FFF2-40B4-BE49-F238E27FC236}">
                  <a16:creationId xmlns:a16="http://schemas.microsoft.com/office/drawing/2014/main" id="{7CF831D2-8B34-D651-C676-7CDB7209B024}"/>
                </a:ext>
              </a:extLst>
            </p:cNvPr>
            <p:cNvGrpSpPr/>
            <p:nvPr/>
          </p:nvGrpSpPr>
          <p:grpSpPr bwMode="auto">
            <a:xfrm>
              <a:off x="4038599" y="1338262"/>
              <a:ext cx="1478535" cy="1290637"/>
              <a:chOff x="1110" y="2656"/>
              <a:chExt cx="1549" cy="1351"/>
            </a:xfrm>
          </p:grpSpPr>
          <p:sp>
            <p:nvSpPr>
              <p:cNvPr id="54" name="AutoShape 4">
                <a:extLst>
                  <a:ext uri="{FF2B5EF4-FFF2-40B4-BE49-F238E27FC236}">
                    <a16:creationId xmlns:a16="http://schemas.microsoft.com/office/drawing/2014/main" id="{D91BC167-67AB-374B-83B6-5D2DEC442E7B}"/>
                  </a:ext>
                </a:extLst>
              </p:cNvPr>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5" name="AutoShape 5">
                <a:extLst>
                  <a:ext uri="{FF2B5EF4-FFF2-40B4-BE49-F238E27FC236}">
                    <a16:creationId xmlns:a16="http://schemas.microsoft.com/office/drawing/2014/main" id="{3EDA2338-3642-402C-9776-57417A0CCF7B}"/>
                  </a:ext>
                </a:extLst>
              </p:cNvPr>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499">
                    <a:srgbClr val="7D8496"/>
                  </a:gs>
                  <a:gs pos="26500">
                    <a:srgbClr val="E6E6E6"/>
                  </a:gs>
                  <a:gs pos="34000">
                    <a:srgbClr val="7D8496"/>
                  </a:gs>
                  <a:gs pos="46500">
                    <a:srgbClr val="E6E6E6"/>
                  </a:gs>
                  <a:gs pos="50000">
                    <a:srgbClr val="FFFFFF"/>
                  </a:gs>
                  <a:gs pos="53501">
                    <a:srgbClr val="E6E6E6"/>
                  </a:gs>
                  <a:gs pos="66001">
                    <a:srgbClr val="7D8496"/>
                  </a:gs>
                  <a:gs pos="73500">
                    <a:srgbClr val="E6E6E6"/>
                  </a:gs>
                  <a:gs pos="92501">
                    <a:srgbClr val="7D8496"/>
                  </a:gs>
                  <a:gs pos="100000">
                    <a:srgbClr val="E6E6E6"/>
                  </a:gs>
                </a:gsLst>
                <a:lin ang="2700000" scaled="1"/>
              </a:gradFill>
              <a:ln w="9525">
                <a:solidFill>
                  <a:srgbClr val="C0C0C0"/>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sp>
            <p:nvSpPr>
              <p:cNvPr id="56" name="AutoShape 6">
                <a:extLst>
                  <a:ext uri="{FF2B5EF4-FFF2-40B4-BE49-F238E27FC236}">
                    <a16:creationId xmlns:a16="http://schemas.microsoft.com/office/drawing/2014/main" id="{E38EC1CA-7F6B-921F-0E5B-ABB37BD47890}"/>
                  </a:ext>
                </a:extLst>
              </p:cNvPr>
              <p:cNvSpPr>
                <a:spLocks noChangeArrowheads="1"/>
              </p:cNvSpPr>
              <p:nvPr/>
            </p:nvSpPr>
            <p:spPr bwMode="gray">
              <a:xfrm>
                <a:off x="1200" y="2736"/>
                <a:ext cx="1350" cy="1168"/>
              </a:xfrm>
              <a:prstGeom prst="hexagon">
                <a:avLst>
                  <a:gd name="adj" fmla="val 28896"/>
                  <a:gd name="vf" fmla="val 115470"/>
                </a:avLst>
              </a:prstGeom>
              <a:gradFill rotWithShape="1">
                <a:gsLst>
                  <a:gs pos="0">
                    <a:schemeClr val="hlink">
                      <a:gamma/>
                      <a:shade val="46275"/>
                      <a:invGamma/>
                    </a:schemeClr>
                  </a:gs>
                  <a:gs pos="100000">
                    <a:schemeClr val="hlink"/>
                  </a:gs>
                </a:gsLst>
                <a:lin ang="2700000" scaled="1"/>
              </a:gradFill>
              <a:ln w="9525">
                <a:solidFill>
                  <a:schemeClr val="bg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等线"/>
                  <a:ea typeface="微软雅黑"/>
                  <a:cs typeface="+mn-cs"/>
                </a:endParaRPr>
              </a:p>
            </p:txBody>
          </p:sp>
        </p:grpSp>
        <p:sp>
          <p:nvSpPr>
            <p:cNvPr id="53" name="Text Box 13">
              <a:extLst>
                <a:ext uri="{FF2B5EF4-FFF2-40B4-BE49-F238E27FC236}">
                  <a16:creationId xmlns:a16="http://schemas.microsoft.com/office/drawing/2014/main" id="{7B7EECDE-6C9A-CA01-6E51-606B59AB88DC}"/>
                </a:ext>
              </a:extLst>
            </p:cNvPr>
            <p:cNvSpPr txBox="1">
              <a:spLocks noChangeArrowheads="1"/>
            </p:cNvSpPr>
            <p:nvPr/>
          </p:nvSpPr>
          <p:spPr bwMode="gray">
            <a:xfrm>
              <a:off x="4440619" y="1399059"/>
              <a:ext cx="686904"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lang="en-US" altLang="zh-CN" sz="6600" b="1" dirty="0">
                  <a:solidFill>
                    <a:prstClr val="white"/>
                  </a:solidFill>
                  <a:latin typeface="等线"/>
                  <a:ea typeface="宋体" panose="02010600030101010101" pitchFamily="2" charset="-122"/>
                </a:rPr>
                <a:t>6</a:t>
              </a:r>
              <a:endParaRPr kumimoji="0" lang="en-US" altLang="zh-CN" sz="6600" b="1" i="0" u="none" strike="noStrike" kern="1200" cap="none" spc="0" normalizeH="0" baseline="0" noProof="0" dirty="0">
                <a:ln>
                  <a:noFill/>
                </a:ln>
                <a:solidFill>
                  <a:prstClr val="white"/>
                </a:solidFill>
                <a:effectLst/>
                <a:uLnTx/>
                <a:uFillTx/>
                <a:latin typeface="等线"/>
                <a:ea typeface="宋体" panose="02010600030101010101" pitchFamily="2" charset="-122"/>
                <a:cs typeface="+mn-cs"/>
              </a:endParaRPr>
            </a:p>
          </p:txBody>
        </p:sp>
      </p:grpSp>
      <p:sp>
        <p:nvSpPr>
          <p:cNvPr id="14" name="圆角矩形 13">
            <a:extLst>
              <a:ext uri="{FF2B5EF4-FFF2-40B4-BE49-F238E27FC236}">
                <a16:creationId xmlns:a16="http://schemas.microsoft.com/office/drawing/2014/main" id="{6C625399-A3C0-1F98-F765-5ACE6EED6887}"/>
              </a:ext>
            </a:extLst>
          </p:cNvPr>
          <p:cNvSpPr/>
          <p:nvPr/>
        </p:nvSpPr>
        <p:spPr>
          <a:xfrm>
            <a:off x="497331" y="3793302"/>
            <a:ext cx="2511122" cy="1080110"/>
          </a:xfrm>
          <a:prstGeom prst="roundRect">
            <a:avLst/>
          </a:prstGeom>
          <a:blipFill>
            <a:blip r:embed="rId2"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15" name="圆角矩形 14">
            <a:extLst>
              <a:ext uri="{FF2B5EF4-FFF2-40B4-BE49-F238E27FC236}">
                <a16:creationId xmlns:a16="http://schemas.microsoft.com/office/drawing/2014/main" id="{8684DDF5-D0BB-78BE-EC2E-F95AEC08EE44}"/>
              </a:ext>
            </a:extLst>
          </p:cNvPr>
          <p:cNvSpPr/>
          <p:nvPr/>
        </p:nvSpPr>
        <p:spPr>
          <a:xfrm>
            <a:off x="3193179" y="3793302"/>
            <a:ext cx="2511122" cy="1080110"/>
          </a:xfrm>
          <a:prstGeom prst="roundRect">
            <a:avLst/>
          </a:prstGeom>
          <a:blipFill>
            <a:blip r:embed="rId3"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
        <p:nvSpPr>
          <p:cNvPr id="16" name="圆角矩形 15">
            <a:extLst>
              <a:ext uri="{FF2B5EF4-FFF2-40B4-BE49-F238E27FC236}">
                <a16:creationId xmlns:a16="http://schemas.microsoft.com/office/drawing/2014/main" id="{5C09B370-1833-898F-2117-8DDE65BC4467}"/>
              </a:ext>
            </a:extLst>
          </p:cNvPr>
          <p:cNvSpPr/>
          <p:nvPr/>
        </p:nvSpPr>
        <p:spPr>
          <a:xfrm>
            <a:off x="5889026" y="3793302"/>
            <a:ext cx="2511122" cy="1080110"/>
          </a:xfrm>
          <a:prstGeom prst="roundRect">
            <a:avLst/>
          </a:prstGeom>
          <a:blipFill>
            <a:blip r:embed="rId4" cstate="screen"/>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77770" tIns="38885" rIns="77770" bIns="38885"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a:ln>
                <a:noFill/>
              </a:ln>
              <a:solidFill>
                <a:prstClr val="white"/>
              </a:solidFill>
              <a:effectLst/>
              <a:uLnTx/>
              <a:uFillTx/>
              <a:latin typeface="等线"/>
              <a:ea typeface="微软雅黑"/>
              <a:cs typeface="+mn-cs"/>
            </a:endParaRPr>
          </a:p>
        </p:txBody>
      </p:sp>
    </p:spTree>
    <p:extLst>
      <p:ext uri="{BB962C8B-B14F-4D97-AF65-F5344CB8AC3E}">
        <p14:creationId xmlns:p14="http://schemas.microsoft.com/office/powerpoint/2010/main" val="92722604"/>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FF588-9DE2-89C8-C1F8-37B764443DB8}"/>
            </a:ext>
          </a:extLst>
        </p:cNvPr>
        <p:cNvGrpSpPr/>
        <p:nvPr/>
      </p:nvGrpSpPr>
      <p:grpSpPr>
        <a:xfrm>
          <a:off x="0" y="0"/>
          <a:ext cx="0" cy="0"/>
          <a:chOff x="0" y="0"/>
          <a:chExt cx="0" cy="0"/>
        </a:xfrm>
      </p:grpSpPr>
      <p:sp>
        <p:nvSpPr>
          <p:cNvPr id="26" name="文本框 23">
            <a:extLst>
              <a:ext uri="{FF2B5EF4-FFF2-40B4-BE49-F238E27FC236}">
                <a16:creationId xmlns:a16="http://schemas.microsoft.com/office/drawing/2014/main" id="{C693E1C6-E50D-8AFD-C405-03846F0426B4}"/>
              </a:ext>
            </a:extLst>
          </p:cNvPr>
          <p:cNvSpPr txBox="1"/>
          <p:nvPr/>
        </p:nvSpPr>
        <p:spPr>
          <a:xfrm>
            <a:off x="445508" y="355668"/>
            <a:ext cx="2723858" cy="523220"/>
          </a:xfrm>
          <a:prstGeom prst="rect">
            <a:avLst/>
          </a:prstGeom>
          <a:noFill/>
        </p:spPr>
        <p:txBody>
          <a:bodyPr wrap="square" rtlCol="0">
            <a:spAutoFit/>
          </a:bodyPr>
          <a:lstStyle/>
          <a:p>
            <a:pPr defTabSz="685685"/>
            <a:r>
              <a:rPr lang="zh-CN" altLang="en-US" sz="2800" b="1" spc="300" dirty="0">
                <a:solidFill>
                  <a:srgbClr val="5C5C5C"/>
                </a:solidFill>
                <a:latin typeface="微软雅黑"/>
              </a:rPr>
              <a:t>实验总结</a:t>
            </a:r>
          </a:p>
        </p:txBody>
      </p:sp>
      <p:sp>
        <p:nvSpPr>
          <p:cNvPr id="27" name="等腰三角形 62">
            <a:extLst>
              <a:ext uri="{FF2B5EF4-FFF2-40B4-BE49-F238E27FC236}">
                <a16:creationId xmlns:a16="http://schemas.microsoft.com/office/drawing/2014/main" id="{E29C2919-7B39-6BBC-1C81-957444C4AC8C}"/>
              </a:ext>
            </a:extLst>
          </p:cNvPr>
          <p:cNvSpPr/>
          <p:nvPr/>
        </p:nvSpPr>
        <p:spPr>
          <a:xfrm rot="16200000" flipH="1" flipV="1">
            <a:off x="232574" y="518431"/>
            <a:ext cx="228172" cy="197694"/>
          </a:xfrm>
          <a:prstGeom prst="triangle">
            <a:avLst/>
          </a:prstGeom>
          <a:solidFill>
            <a:srgbClr val="0F7895">
              <a:lumMod val="75000"/>
            </a:srgbClr>
          </a:solidFill>
          <a:ln w="28575" cap="flat" cmpd="sng" algn="ctr">
            <a:noFill/>
            <a:prstDash val="solid"/>
            <a:miter lim="800000"/>
          </a:ln>
          <a:effectLst/>
        </p:spPr>
        <p:txBody>
          <a:bodyPr rtlCol="0" anchor="ctr"/>
          <a:lstStyle/>
          <a:p>
            <a:pPr marL="0" marR="0" lvl="0" indent="0" algn="ctr" defTabSz="685685"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srgbClr val="5C5C5C"/>
              </a:solidFill>
              <a:effectLst/>
              <a:uLnTx/>
              <a:uFillTx/>
              <a:latin typeface="微软雅黑"/>
              <a:ea typeface="微软雅黑"/>
              <a:cs typeface="+mn-cs"/>
            </a:endParaRPr>
          </a:p>
        </p:txBody>
      </p:sp>
      <p:sp>
        <p:nvSpPr>
          <p:cNvPr id="28" name="形状">
            <a:extLst>
              <a:ext uri="{FF2B5EF4-FFF2-40B4-BE49-F238E27FC236}">
                <a16:creationId xmlns:a16="http://schemas.microsoft.com/office/drawing/2014/main" id="{F415085E-935B-7ADC-9652-D7F38D67A088}"/>
              </a:ext>
            </a:extLst>
          </p:cNvPr>
          <p:cNvSpPr/>
          <p:nvPr/>
        </p:nvSpPr>
        <p:spPr bwMode="auto">
          <a:xfrm>
            <a:off x="2837777" y="1477874"/>
            <a:ext cx="1462984" cy="501028"/>
          </a:xfrm>
          <a:custGeom>
            <a:avLst/>
            <a:gdLst>
              <a:gd name="T0" fmla="*/ 0 w 1258"/>
              <a:gd name="T1" fmla="*/ 0 h 372"/>
              <a:gd name="T2" fmla="*/ 886 w 1258"/>
              <a:gd name="T3" fmla="*/ 0 h 372"/>
              <a:gd name="T4" fmla="*/ 1258 w 1258"/>
              <a:gd name="T5" fmla="*/ 372 h 372"/>
            </a:gdLst>
            <a:ahLst/>
            <a:cxnLst>
              <a:cxn ang="0">
                <a:pos x="T0" y="T1"/>
              </a:cxn>
              <a:cxn ang="0">
                <a:pos x="T2" y="T3"/>
              </a:cxn>
              <a:cxn ang="0">
                <a:pos x="T4" y="T5"/>
              </a:cxn>
            </a:cxnLst>
            <a:rect l="0" t="0" r="r" b="b"/>
            <a:pathLst>
              <a:path w="1258" h="372">
                <a:moveTo>
                  <a:pt x="0" y="0"/>
                </a:moveTo>
                <a:lnTo>
                  <a:pt x="886" y="0"/>
                </a:lnTo>
                <a:lnTo>
                  <a:pt x="1258" y="372"/>
                </a:lnTo>
              </a:path>
            </a:pathLst>
          </a:custGeom>
          <a:noFill/>
          <a:ln w="3175" cap="flat">
            <a:solidFill>
              <a:srgbClr val="FFFFFF">
                <a:lumMod val="50000"/>
              </a:srgb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marL="0" marR="0" lvl="0" indent="0" defTabSz="914126" eaLnBrk="1" fontAlgn="auto" latinLnBrk="0" hangingPunct="1">
              <a:lnSpc>
                <a:spcPct val="100000"/>
              </a:lnSpc>
              <a:spcBef>
                <a:spcPts val="0"/>
              </a:spcBef>
              <a:spcAft>
                <a:spcPts val="0"/>
              </a:spcAft>
              <a:buClrTx/>
              <a:buSzTx/>
              <a:buFontTx/>
              <a:buNone/>
              <a:tabLst/>
              <a:defRPr/>
            </a:pPr>
            <a:endParaRPr kumimoji="0" lang="en-US" sz="1799" b="0" i="0" u="none" strike="noStrike" kern="0" cap="none" spc="0" normalizeH="0" baseline="0" noProof="0" dirty="0">
              <a:ln>
                <a:noFill/>
              </a:ln>
              <a:solidFill>
                <a:prstClr val="black"/>
              </a:solidFill>
              <a:effectLst/>
              <a:uLnTx/>
              <a:uFillTx/>
              <a:latin typeface="微软雅黑"/>
              <a:cs typeface="+mn-ea"/>
              <a:sym typeface="+mn-lt"/>
            </a:endParaRPr>
          </a:p>
        </p:txBody>
      </p:sp>
      <p:sp>
        <p:nvSpPr>
          <p:cNvPr id="29" name="直线">
            <a:extLst>
              <a:ext uri="{FF2B5EF4-FFF2-40B4-BE49-F238E27FC236}">
                <a16:creationId xmlns:a16="http://schemas.microsoft.com/office/drawing/2014/main" id="{072A6968-3107-19D2-D767-272FB5E46B16}"/>
              </a:ext>
            </a:extLst>
          </p:cNvPr>
          <p:cNvSpPr>
            <a:spLocks noChangeShapeType="1"/>
          </p:cNvSpPr>
          <p:nvPr/>
        </p:nvSpPr>
        <p:spPr bwMode="auto">
          <a:xfrm flipH="1">
            <a:off x="5047373" y="1477873"/>
            <a:ext cx="1074561" cy="0"/>
          </a:xfrm>
          <a:prstGeom prst="line">
            <a:avLst/>
          </a:prstGeom>
          <a:noFill/>
          <a:ln w="3175" cap="flat">
            <a:solidFill>
              <a:srgbClr val="FFFFFF">
                <a:lumMod val="50000"/>
              </a:srgbClr>
            </a:solidFill>
            <a:prstDash val="dash"/>
            <a:miter lim="800000"/>
          </a:ln>
          <a:extLst>
            <a:ext uri="{909E8E84-426E-40DD-AFC4-6F175D3DCCD1}">
              <a14:hiddenFill xmlns:a14="http://schemas.microsoft.com/office/drawing/2010/main">
                <a:noFill/>
              </a14:hiddenFill>
            </a:ext>
          </a:extLst>
        </p:spPr>
        <p:txBody>
          <a:bodyPr vert="horz" wrap="square" lIns="91412" tIns="45706" rIns="91412" bIns="45706" numCol="1" anchor="t" anchorCtr="0" compatLnSpc="1"/>
          <a:lstStyle/>
          <a:p>
            <a:pPr marL="0" marR="0" lvl="0" indent="0" defTabSz="914126" eaLnBrk="1" fontAlgn="auto" latinLnBrk="0" hangingPunct="1">
              <a:lnSpc>
                <a:spcPct val="100000"/>
              </a:lnSpc>
              <a:spcBef>
                <a:spcPts val="0"/>
              </a:spcBef>
              <a:spcAft>
                <a:spcPts val="0"/>
              </a:spcAft>
              <a:buClrTx/>
              <a:buSzTx/>
              <a:buFontTx/>
              <a:buNone/>
              <a:tabLst/>
              <a:defRPr/>
            </a:pPr>
            <a:endParaRPr kumimoji="0" lang="en-US" sz="1799" b="0" i="0" u="none" strike="noStrike" kern="0" cap="none" spc="0" normalizeH="0" baseline="0" noProof="0" dirty="0">
              <a:ln>
                <a:noFill/>
              </a:ln>
              <a:solidFill>
                <a:prstClr val="black"/>
              </a:solidFill>
              <a:effectLst/>
              <a:uLnTx/>
              <a:uFillTx/>
              <a:latin typeface="微软雅黑"/>
              <a:cs typeface="+mn-ea"/>
              <a:sym typeface="+mn-lt"/>
            </a:endParaRPr>
          </a:p>
        </p:txBody>
      </p:sp>
      <p:sp>
        <p:nvSpPr>
          <p:cNvPr id="30" name="直线">
            <a:extLst>
              <a:ext uri="{FF2B5EF4-FFF2-40B4-BE49-F238E27FC236}">
                <a16:creationId xmlns:a16="http://schemas.microsoft.com/office/drawing/2014/main" id="{B92AEA9E-384E-63B7-BC5D-5E7B4C8C5709}"/>
              </a:ext>
            </a:extLst>
          </p:cNvPr>
          <p:cNvSpPr>
            <a:spLocks noChangeShapeType="1"/>
          </p:cNvSpPr>
          <p:nvPr/>
        </p:nvSpPr>
        <p:spPr bwMode="auto">
          <a:xfrm>
            <a:off x="2837777" y="3526722"/>
            <a:ext cx="1066236" cy="0"/>
          </a:xfrm>
          <a:prstGeom prst="line">
            <a:avLst/>
          </a:prstGeom>
          <a:noFill/>
          <a:ln w="3175" cap="flat">
            <a:solidFill>
              <a:srgbClr val="FFFFFF">
                <a:lumMod val="50000"/>
              </a:srgbClr>
            </a:solidFill>
            <a:prstDash val="dash"/>
            <a:miter lim="800000"/>
          </a:ln>
          <a:extLst>
            <a:ext uri="{909E8E84-426E-40DD-AFC4-6F175D3DCCD1}">
              <a14:hiddenFill xmlns:a14="http://schemas.microsoft.com/office/drawing/2010/main">
                <a:noFill/>
              </a14:hiddenFill>
            </a:ext>
          </a:extLst>
        </p:spPr>
        <p:txBody>
          <a:bodyPr vert="horz" wrap="square" lIns="91412" tIns="45706" rIns="91412" bIns="45706" numCol="1" anchor="t" anchorCtr="0" compatLnSpc="1"/>
          <a:lstStyle/>
          <a:p>
            <a:pPr marL="0" marR="0" lvl="0" indent="0" defTabSz="914126" eaLnBrk="1" fontAlgn="auto" latinLnBrk="0" hangingPunct="1">
              <a:lnSpc>
                <a:spcPct val="100000"/>
              </a:lnSpc>
              <a:spcBef>
                <a:spcPts val="0"/>
              </a:spcBef>
              <a:spcAft>
                <a:spcPts val="0"/>
              </a:spcAft>
              <a:buClrTx/>
              <a:buSzTx/>
              <a:buFontTx/>
              <a:buNone/>
              <a:tabLst/>
              <a:defRPr/>
            </a:pPr>
            <a:endParaRPr kumimoji="0" lang="en-US" sz="1799" b="0" i="0" u="none" strike="noStrike" kern="0" cap="none" spc="0" normalizeH="0" baseline="0" noProof="0" dirty="0">
              <a:ln>
                <a:noFill/>
              </a:ln>
              <a:solidFill>
                <a:prstClr val="black"/>
              </a:solidFill>
              <a:effectLst/>
              <a:uLnTx/>
              <a:uFillTx/>
              <a:latin typeface="微软雅黑"/>
              <a:cs typeface="+mn-ea"/>
              <a:sym typeface="+mn-lt"/>
            </a:endParaRPr>
          </a:p>
        </p:txBody>
      </p:sp>
      <p:sp>
        <p:nvSpPr>
          <p:cNvPr id="31" name="形状">
            <a:extLst>
              <a:ext uri="{FF2B5EF4-FFF2-40B4-BE49-F238E27FC236}">
                <a16:creationId xmlns:a16="http://schemas.microsoft.com/office/drawing/2014/main" id="{33AE6523-3104-D6EA-C478-A9690B320EBD}"/>
              </a:ext>
            </a:extLst>
          </p:cNvPr>
          <p:cNvSpPr/>
          <p:nvPr/>
        </p:nvSpPr>
        <p:spPr bwMode="auto">
          <a:xfrm>
            <a:off x="4963640" y="2667431"/>
            <a:ext cx="1158294" cy="859291"/>
          </a:xfrm>
          <a:custGeom>
            <a:avLst/>
            <a:gdLst>
              <a:gd name="T0" fmla="*/ 996 w 996"/>
              <a:gd name="T1" fmla="*/ 638 h 638"/>
              <a:gd name="T2" fmla="*/ 638 w 996"/>
              <a:gd name="T3" fmla="*/ 638 h 638"/>
              <a:gd name="T4" fmla="*/ 0 w 996"/>
              <a:gd name="T5" fmla="*/ 0 h 638"/>
            </a:gdLst>
            <a:ahLst/>
            <a:cxnLst>
              <a:cxn ang="0">
                <a:pos x="T0" y="T1"/>
              </a:cxn>
              <a:cxn ang="0">
                <a:pos x="T2" y="T3"/>
              </a:cxn>
              <a:cxn ang="0">
                <a:pos x="T4" y="T5"/>
              </a:cxn>
            </a:cxnLst>
            <a:rect l="0" t="0" r="r" b="b"/>
            <a:pathLst>
              <a:path w="996" h="638">
                <a:moveTo>
                  <a:pt x="996" y="638"/>
                </a:moveTo>
                <a:lnTo>
                  <a:pt x="638" y="638"/>
                </a:lnTo>
                <a:lnTo>
                  <a:pt x="0" y="0"/>
                </a:lnTo>
              </a:path>
            </a:pathLst>
          </a:custGeom>
          <a:noFill/>
          <a:ln w="3175" cap="flat">
            <a:solidFill>
              <a:srgbClr val="FFFFFF">
                <a:lumMod val="50000"/>
              </a:srgb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12" tIns="45706" rIns="91412" bIns="45706" numCol="1" anchor="t" anchorCtr="0" compatLnSpc="1"/>
          <a:lstStyle/>
          <a:p>
            <a:pPr marL="0" marR="0" lvl="0" indent="0" defTabSz="914126" eaLnBrk="1" fontAlgn="auto" latinLnBrk="0" hangingPunct="1">
              <a:lnSpc>
                <a:spcPct val="100000"/>
              </a:lnSpc>
              <a:spcBef>
                <a:spcPts val="0"/>
              </a:spcBef>
              <a:spcAft>
                <a:spcPts val="0"/>
              </a:spcAft>
              <a:buClrTx/>
              <a:buSzTx/>
              <a:buFontTx/>
              <a:buNone/>
              <a:tabLst/>
              <a:defRPr/>
            </a:pPr>
            <a:endParaRPr kumimoji="0" lang="en-US" sz="1799" b="0" i="0" u="none" strike="noStrike" kern="0" cap="none" spc="0" normalizeH="0" baseline="0" noProof="0" dirty="0">
              <a:ln>
                <a:noFill/>
              </a:ln>
              <a:solidFill>
                <a:prstClr val="black"/>
              </a:solidFill>
              <a:effectLst/>
              <a:uLnTx/>
              <a:uFillTx/>
              <a:latin typeface="微软雅黑"/>
              <a:cs typeface="+mn-ea"/>
              <a:sym typeface="+mn-lt"/>
            </a:endParaRPr>
          </a:p>
        </p:txBody>
      </p:sp>
      <p:sp>
        <p:nvSpPr>
          <p:cNvPr id="32" name="形状">
            <a:extLst>
              <a:ext uri="{FF2B5EF4-FFF2-40B4-BE49-F238E27FC236}">
                <a16:creationId xmlns:a16="http://schemas.microsoft.com/office/drawing/2014/main" id="{82B64652-2E2C-EFB6-C932-C7929BD57551}"/>
              </a:ext>
            </a:extLst>
          </p:cNvPr>
          <p:cNvSpPr/>
          <p:nvPr/>
        </p:nvSpPr>
        <p:spPr bwMode="auto">
          <a:xfrm>
            <a:off x="4547307" y="2446652"/>
            <a:ext cx="751262" cy="756930"/>
          </a:xfrm>
          <a:custGeom>
            <a:avLst/>
            <a:gdLst>
              <a:gd name="T0" fmla="*/ 0 w 323"/>
              <a:gd name="T1" fmla="*/ 247 h 281"/>
              <a:gd name="T2" fmla="*/ 84 w 323"/>
              <a:gd name="T3" fmla="*/ 63 h 281"/>
              <a:gd name="T4" fmla="*/ 314 w 323"/>
              <a:gd name="T5" fmla="*/ 17 h 281"/>
              <a:gd name="T6" fmla="*/ 22 w 323"/>
              <a:gd name="T7" fmla="*/ 272 h 281"/>
              <a:gd name="T8" fmla="*/ 203 w 323"/>
              <a:gd name="T9" fmla="*/ 120 h 281"/>
              <a:gd name="T10" fmla="*/ 0 w 323"/>
              <a:gd name="T11" fmla="*/ 247 h 281"/>
            </a:gdLst>
            <a:ahLst/>
            <a:cxnLst>
              <a:cxn ang="0">
                <a:pos x="T0" y="T1"/>
              </a:cxn>
              <a:cxn ang="0">
                <a:pos x="T2" y="T3"/>
              </a:cxn>
              <a:cxn ang="0">
                <a:pos x="T4" y="T5"/>
              </a:cxn>
              <a:cxn ang="0">
                <a:pos x="T6" y="T7"/>
              </a:cxn>
              <a:cxn ang="0">
                <a:pos x="T8" y="T9"/>
              </a:cxn>
              <a:cxn ang="0">
                <a:pos x="T10" y="T11"/>
              </a:cxn>
            </a:cxnLst>
            <a:rect l="0" t="0" r="r" b="b"/>
            <a:pathLst>
              <a:path w="323" h="281">
                <a:moveTo>
                  <a:pt x="0" y="247"/>
                </a:moveTo>
                <a:cubicBezTo>
                  <a:pt x="0" y="247"/>
                  <a:pt x="7" y="126"/>
                  <a:pt x="84" y="63"/>
                </a:cubicBezTo>
                <a:cubicBezTo>
                  <a:pt x="161" y="0"/>
                  <a:pt x="213" y="60"/>
                  <a:pt x="314" y="17"/>
                </a:cubicBezTo>
                <a:cubicBezTo>
                  <a:pt x="314" y="17"/>
                  <a:pt x="323" y="281"/>
                  <a:pt x="22" y="272"/>
                </a:cubicBezTo>
                <a:cubicBezTo>
                  <a:pt x="22" y="272"/>
                  <a:pt x="167" y="199"/>
                  <a:pt x="203" y="120"/>
                </a:cubicBezTo>
                <a:cubicBezTo>
                  <a:pt x="203" y="120"/>
                  <a:pt x="141" y="200"/>
                  <a:pt x="0" y="247"/>
                </a:cubicBezTo>
                <a:close/>
              </a:path>
            </a:pathLst>
          </a:custGeom>
          <a:solidFill>
            <a:srgbClr val="0F7895"/>
          </a:solidFill>
          <a:ln>
            <a:noFill/>
          </a:ln>
        </p:spPr>
        <p:txBody>
          <a:bodyPr vert="horz" wrap="square" lIns="91412" tIns="45706" rIns="91412" bIns="45706" numCol="1" anchor="t" anchorCtr="0" compatLnSpc="1"/>
          <a:lstStyle/>
          <a:p>
            <a:pPr marL="0" marR="0" lvl="0" indent="0" defTabSz="914126" eaLnBrk="1" fontAlgn="auto" latinLnBrk="0" hangingPunct="1">
              <a:lnSpc>
                <a:spcPct val="100000"/>
              </a:lnSpc>
              <a:spcBef>
                <a:spcPts val="0"/>
              </a:spcBef>
              <a:spcAft>
                <a:spcPts val="0"/>
              </a:spcAft>
              <a:buClrTx/>
              <a:buSzTx/>
              <a:buFontTx/>
              <a:buNone/>
              <a:tabLst/>
              <a:defRPr/>
            </a:pPr>
            <a:endParaRPr kumimoji="0" lang="en-US" sz="1799" b="0" i="0" u="none" strike="noStrike" kern="0" cap="none" spc="0" normalizeH="0" baseline="0" noProof="0" dirty="0">
              <a:ln>
                <a:noFill/>
              </a:ln>
              <a:solidFill>
                <a:prstClr val="black"/>
              </a:solidFill>
              <a:effectLst/>
              <a:uLnTx/>
              <a:uFillTx/>
              <a:latin typeface="微软雅黑"/>
              <a:cs typeface="+mn-ea"/>
              <a:sym typeface="+mn-lt"/>
            </a:endParaRPr>
          </a:p>
        </p:txBody>
      </p:sp>
      <p:sp>
        <p:nvSpPr>
          <p:cNvPr id="33" name="形状">
            <a:extLst>
              <a:ext uri="{FF2B5EF4-FFF2-40B4-BE49-F238E27FC236}">
                <a16:creationId xmlns:a16="http://schemas.microsoft.com/office/drawing/2014/main" id="{70E2FEF2-8ED7-B1EB-A7F0-462B54BD1FBE}"/>
              </a:ext>
            </a:extLst>
          </p:cNvPr>
          <p:cNvSpPr/>
          <p:nvPr/>
        </p:nvSpPr>
        <p:spPr bwMode="auto">
          <a:xfrm>
            <a:off x="3765808" y="2085696"/>
            <a:ext cx="728003" cy="1026300"/>
          </a:xfrm>
          <a:custGeom>
            <a:avLst/>
            <a:gdLst>
              <a:gd name="T0" fmla="*/ 281 w 313"/>
              <a:gd name="T1" fmla="*/ 381 h 381"/>
              <a:gd name="T2" fmla="*/ 95 w 313"/>
              <a:gd name="T3" fmla="*/ 280 h 381"/>
              <a:gd name="T4" fmla="*/ 15 w 313"/>
              <a:gd name="T5" fmla="*/ 0 h 381"/>
              <a:gd name="T6" fmla="*/ 112 w 313"/>
              <a:gd name="T7" fmla="*/ 67 h 381"/>
              <a:gd name="T8" fmla="*/ 313 w 313"/>
              <a:gd name="T9" fmla="*/ 355 h 381"/>
              <a:gd name="T10" fmla="*/ 108 w 313"/>
              <a:gd name="T11" fmla="*/ 157 h 381"/>
              <a:gd name="T12" fmla="*/ 281 w 313"/>
              <a:gd name="T13" fmla="*/ 381 h 381"/>
            </a:gdLst>
            <a:ahLst/>
            <a:cxnLst>
              <a:cxn ang="0">
                <a:pos x="T0" y="T1"/>
              </a:cxn>
              <a:cxn ang="0">
                <a:pos x="T2" y="T3"/>
              </a:cxn>
              <a:cxn ang="0">
                <a:pos x="T4" y="T5"/>
              </a:cxn>
              <a:cxn ang="0">
                <a:pos x="T6" y="T7"/>
              </a:cxn>
              <a:cxn ang="0">
                <a:pos x="T8" y="T9"/>
              </a:cxn>
              <a:cxn ang="0">
                <a:pos x="T10" y="T11"/>
              </a:cxn>
              <a:cxn ang="0">
                <a:pos x="T12" y="T13"/>
              </a:cxn>
            </a:cxnLst>
            <a:rect l="0" t="0" r="r" b="b"/>
            <a:pathLst>
              <a:path w="313" h="381">
                <a:moveTo>
                  <a:pt x="281" y="381"/>
                </a:moveTo>
                <a:cubicBezTo>
                  <a:pt x="281" y="381"/>
                  <a:pt x="164" y="378"/>
                  <a:pt x="95" y="280"/>
                </a:cubicBezTo>
                <a:cubicBezTo>
                  <a:pt x="26" y="182"/>
                  <a:pt x="0" y="110"/>
                  <a:pt x="15" y="0"/>
                </a:cubicBezTo>
                <a:cubicBezTo>
                  <a:pt x="15" y="0"/>
                  <a:pt x="36" y="43"/>
                  <a:pt x="112" y="67"/>
                </a:cubicBezTo>
                <a:cubicBezTo>
                  <a:pt x="188" y="90"/>
                  <a:pt x="291" y="146"/>
                  <a:pt x="313" y="355"/>
                </a:cubicBezTo>
                <a:cubicBezTo>
                  <a:pt x="313" y="355"/>
                  <a:pt x="171" y="253"/>
                  <a:pt x="108" y="157"/>
                </a:cubicBezTo>
                <a:cubicBezTo>
                  <a:pt x="108" y="157"/>
                  <a:pt x="154" y="276"/>
                  <a:pt x="281" y="381"/>
                </a:cubicBezTo>
                <a:close/>
              </a:path>
            </a:pathLst>
          </a:custGeom>
          <a:solidFill>
            <a:srgbClr val="0F7895"/>
          </a:solidFill>
          <a:ln>
            <a:noFill/>
          </a:ln>
        </p:spPr>
        <p:txBody>
          <a:bodyPr vert="horz" wrap="square" lIns="91412" tIns="45706" rIns="91412" bIns="45706" numCol="1" anchor="t" anchorCtr="0" compatLnSpc="1"/>
          <a:lstStyle/>
          <a:p>
            <a:pPr marL="0" marR="0" lvl="0" indent="0" defTabSz="914126" eaLnBrk="1" fontAlgn="auto" latinLnBrk="0" hangingPunct="1">
              <a:lnSpc>
                <a:spcPct val="100000"/>
              </a:lnSpc>
              <a:spcBef>
                <a:spcPts val="0"/>
              </a:spcBef>
              <a:spcAft>
                <a:spcPts val="0"/>
              </a:spcAft>
              <a:buClrTx/>
              <a:buSzTx/>
              <a:buFontTx/>
              <a:buNone/>
              <a:tabLst/>
              <a:defRPr/>
            </a:pPr>
            <a:endParaRPr kumimoji="0" lang="en-US" sz="1799" b="0" i="0" u="none" strike="noStrike" kern="0" cap="none" spc="0" normalizeH="0" baseline="0" noProof="0" dirty="0">
              <a:ln>
                <a:noFill/>
              </a:ln>
              <a:solidFill>
                <a:prstClr val="black"/>
              </a:solidFill>
              <a:effectLst/>
              <a:uLnTx/>
              <a:uFillTx/>
              <a:latin typeface="微软雅黑"/>
              <a:cs typeface="+mn-ea"/>
              <a:sym typeface="+mn-lt"/>
            </a:endParaRPr>
          </a:p>
        </p:txBody>
      </p:sp>
      <p:sp>
        <p:nvSpPr>
          <p:cNvPr id="34" name="形状">
            <a:extLst>
              <a:ext uri="{FF2B5EF4-FFF2-40B4-BE49-F238E27FC236}">
                <a16:creationId xmlns:a16="http://schemas.microsoft.com/office/drawing/2014/main" id="{89D1FD76-7B5F-15F8-B702-05256ACBFF75}"/>
              </a:ext>
            </a:extLst>
          </p:cNvPr>
          <p:cNvSpPr/>
          <p:nvPr/>
        </p:nvSpPr>
        <p:spPr bwMode="auto">
          <a:xfrm>
            <a:off x="4712444" y="1867506"/>
            <a:ext cx="574495" cy="573758"/>
          </a:xfrm>
          <a:custGeom>
            <a:avLst/>
            <a:gdLst>
              <a:gd name="T0" fmla="*/ 3 w 247"/>
              <a:gd name="T1" fmla="*/ 196 h 213"/>
              <a:gd name="T2" fmla="*/ 54 w 247"/>
              <a:gd name="T3" fmla="*/ 52 h 213"/>
              <a:gd name="T4" fmla="*/ 223 w 247"/>
              <a:gd name="T5" fmla="*/ 3 h 213"/>
              <a:gd name="T6" fmla="*/ 21 w 247"/>
              <a:gd name="T7" fmla="*/ 213 h 213"/>
              <a:gd name="T8" fmla="*/ 147 w 247"/>
              <a:gd name="T9" fmla="*/ 87 h 213"/>
              <a:gd name="T10" fmla="*/ 3 w 247"/>
              <a:gd name="T11" fmla="*/ 196 h 213"/>
            </a:gdLst>
            <a:ahLst/>
            <a:cxnLst>
              <a:cxn ang="0">
                <a:pos x="T0" y="T1"/>
              </a:cxn>
              <a:cxn ang="0">
                <a:pos x="T2" y="T3"/>
              </a:cxn>
              <a:cxn ang="0">
                <a:pos x="T4" y="T5"/>
              </a:cxn>
              <a:cxn ang="0">
                <a:pos x="T6" y="T7"/>
              </a:cxn>
              <a:cxn ang="0">
                <a:pos x="T8" y="T9"/>
              </a:cxn>
              <a:cxn ang="0">
                <a:pos x="T10" y="T11"/>
              </a:cxn>
            </a:cxnLst>
            <a:rect l="0" t="0" r="r" b="b"/>
            <a:pathLst>
              <a:path w="247" h="213">
                <a:moveTo>
                  <a:pt x="3" y="196"/>
                </a:moveTo>
                <a:cubicBezTo>
                  <a:pt x="3" y="196"/>
                  <a:pt x="0" y="105"/>
                  <a:pt x="54" y="52"/>
                </a:cubicBezTo>
                <a:cubicBezTo>
                  <a:pt x="108" y="0"/>
                  <a:pt x="150" y="42"/>
                  <a:pt x="223" y="3"/>
                </a:cubicBezTo>
                <a:cubicBezTo>
                  <a:pt x="223" y="3"/>
                  <a:pt x="247" y="200"/>
                  <a:pt x="21" y="213"/>
                </a:cubicBezTo>
                <a:cubicBezTo>
                  <a:pt x="21" y="213"/>
                  <a:pt x="125" y="149"/>
                  <a:pt x="147" y="87"/>
                </a:cubicBezTo>
                <a:cubicBezTo>
                  <a:pt x="147" y="87"/>
                  <a:pt x="105" y="151"/>
                  <a:pt x="3" y="196"/>
                </a:cubicBezTo>
                <a:close/>
              </a:path>
            </a:pathLst>
          </a:custGeom>
          <a:solidFill>
            <a:srgbClr val="0F7895"/>
          </a:solidFill>
          <a:ln>
            <a:noFill/>
          </a:ln>
        </p:spPr>
        <p:txBody>
          <a:bodyPr vert="horz" wrap="square" lIns="91412" tIns="45706" rIns="91412" bIns="45706" numCol="1" anchor="t" anchorCtr="0" compatLnSpc="1"/>
          <a:lstStyle/>
          <a:p>
            <a:pPr marL="0" marR="0" lvl="0" indent="0" defTabSz="914126" eaLnBrk="1" fontAlgn="auto" latinLnBrk="0" hangingPunct="1">
              <a:lnSpc>
                <a:spcPct val="100000"/>
              </a:lnSpc>
              <a:spcBef>
                <a:spcPts val="0"/>
              </a:spcBef>
              <a:spcAft>
                <a:spcPts val="0"/>
              </a:spcAft>
              <a:buClrTx/>
              <a:buSzTx/>
              <a:buFontTx/>
              <a:buNone/>
              <a:tabLst/>
              <a:defRPr/>
            </a:pPr>
            <a:endParaRPr kumimoji="0" lang="en-US" sz="1799" b="0" i="0" u="none" strike="noStrike" kern="0" cap="none" spc="0" normalizeH="0" baseline="0" noProof="0" dirty="0">
              <a:ln>
                <a:noFill/>
              </a:ln>
              <a:solidFill>
                <a:prstClr val="black"/>
              </a:solidFill>
              <a:effectLst/>
              <a:uLnTx/>
              <a:uFillTx/>
              <a:latin typeface="微软雅黑"/>
              <a:cs typeface="+mn-ea"/>
              <a:sym typeface="+mn-lt"/>
            </a:endParaRPr>
          </a:p>
        </p:txBody>
      </p:sp>
      <p:sp>
        <p:nvSpPr>
          <p:cNvPr id="35" name="形状">
            <a:extLst>
              <a:ext uri="{FF2B5EF4-FFF2-40B4-BE49-F238E27FC236}">
                <a16:creationId xmlns:a16="http://schemas.microsoft.com/office/drawing/2014/main" id="{0FC688CF-EC54-3792-8E75-B77CB68E47F0}"/>
              </a:ext>
            </a:extLst>
          </p:cNvPr>
          <p:cNvSpPr/>
          <p:nvPr/>
        </p:nvSpPr>
        <p:spPr bwMode="auto">
          <a:xfrm>
            <a:off x="4610107" y="1183305"/>
            <a:ext cx="616361" cy="738074"/>
          </a:xfrm>
          <a:custGeom>
            <a:avLst/>
            <a:gdLst>
              <a:gd name="T0" fmla="*/ 40 w 265"/>
              <a:gd name="T1" fmla="*/ 266 h 274"/>
              <a:gd name="T2" fmla="*/ 28 w 265"/>
              <a:gd name="T3" fmla="*/ 114 h 274"/>
              <a:gd name="T4" fmla="*/ 162 w 265"/>
              <a:gd name="T5" fmla="*/ 0 h 274"/>
              <a:gd name="T6" fmla="*/ 63 w 265"/>
              <a:gd name="T7" fmla="*/ 274 h 274"/>
              <a:gd name="T8" fmla="*/ 127 w 265"/>
              <a:gd name="T9" fmla="*/ 108 h 274"/>
              <a:gd name="T10" fmla="*/ 40 w 265"/>
              <a:gd name="T11" fmla="*/ 266 h 274"/>
            </a:gdLst>
            <a:ahLst/>
            <a:cxnLst>
              <a:cxn ang="0">
                <a:pos x="T0" y="T1"/>
              </a:cxn>
              <a:cxn ang="0">
                <a:pos x="T2" y="T3"/>
              </a:cxn>
              <a:cxn ang="0">
                <a:pos x="T4" y="T5"/>
              </a:cxn>
              <a:cxn ang="0">
                <a:pos x="T6" y="T7"/>
              </a:cxn>
              <a:cxn ang="0">
                <a:pos x="T8" y="T9"/>
              </a:cxn>
              <a:cxn ang="0">
                <a:pos x="T10" y="T11"/>
              </a:cxn>
            </a:cxnLst>
            <a:rect l="0" t="0" r="r" b="b"/>
            <a:pathLst>
              <a:path w="265" h="274">
                <a:moveTo>
                  <a:pt x="40" y="266"/>
                </a:moveTo>
                <a:cubicBezTo>
                  <a:pt x="40" y="266"/>
                  <a:pt x="0" y="184"/>
                  <a:pt x="28" y="114"/>
                </a:cubicBezTo>
                <a:cubicBezTo>
                  <a:pt x="56" y="44"/>
                  <a:pt x="112" y="65"/>
                  <a:pt x="162" y="0"/>
                </a:cubicBezTo>
                <a:cubicBezTo>
                  <a:pt x="162" y="0"/>
                  <a:pt x="265" y="170"/>
                  <a:pt x="63" y="274"/>
                </a:cubicBezTo>
                <a:cubicBezTo>
                  <a:pt x="63" y="274"/>
                  <a:pt x="132" y="173"/>
                  <a:pt x="127" y="108"/>
                </a:cubicBezTo>
                <a:cubicBezTo>
                  <a:pt x="127" y="108"/>
                  <a:pt x="115" y="183"/>
                  <a:pt x="40" y="266"/>
                </a:cubicBezTo>
                <a:close/>
              </a:path>
            </a:pathLst>
          </a:custGeom>
          <a:solidFill>
            <a:srgbClr val="0F7895"/>
          </a:solidFill>
          <a:ln>
            <a:noFill/>
          </a:ln>
        </p:spPr>
        <p:txBody>
          <a:bodyPr vert="horz" wrap="square" lIns="91412" tIns="45706" rIns="91412" bIns="45706" numCol="1" anchor="t" anchorCtr="0" compatLnSpc="1"/>
          <a:lstStyle/>
          <a:p>
            <a:pPr marL="0" marR="0" lvl="0" indent="0" defTabSz="914126" eaLnBrk="1" fontAlgn="auto" latinLnBrk="0" hangingPunct="1">
              <a:lnSpc>
                <a:spcPct val="100000"/>
              </a:lnSpc>
              <a:spcBef>
                <a:spcPts val="0"/>
              </a:spcBef>
              <a:spcAft>
                <a:spcPts val="0"/>
              </a:spcAft>
              <a:buClrTx/>
              <a:buSzTx/>
              <a:buFontTx/>
              <a:buNone/>
              <a:tabLst/>
              <a:defRPr/>
            </a:pPr>
            <a:endParaRPr kumimoji="0" lang="en-US" sz="1799" b="0" i="0" u="none" strike="noStrike" kern="0" cap="none" spc="0" normalizeH="0" baseline="0" noProof="0" dirty="0">
              <a:ln>
                <a:noFill/>
              </a:ln>
              <a:solidFill>
                <a:prstClr val="black"/>
              </a:solidFill>
              <a:effectLst/>
              <a:uLnTx/>
              <a:uFillTx/>
              <a:latin typeface="微软雅黑"/>
              <a:cs typeface="+mn-ea"/>
              <a:sym typeface="+mn-lt"/>
            </a:endParaRPr>
          </a:p>
        </p:txBody>
      </p:sp>
      <p:sp>
        <p:nvSpPr>
          <p:cNvPr id="36" name="形状">
            <a:extLst>
              <a:ext uri="{FF2B5EF4-FFF2-40B4-BE49-F238E27FC236}">
                <a16:creationId xmlns:a16="http://schemas.microsoft.com/office/drawing/2014/main" id="{1E8C8D63-F961-33E9-3860-604FB8B1AFFB}"/>
              </a:ext>
            </a:extLst>
          </p:cNvPr>
          <p:cNvSpPr/>
          <p:nvPr/>
        </p:nvSpPr>
        <p:spPr bwMode="auto">
          <a:xfrm>
            <a:off x="4256571" y="1619685"/>
            <a:ext cx="446571" cy="929327"/>
          </a:xfrm>
          <a:custGeom>
            <a:avLst/>
            <a:gdLst>
              <a:gd name="T0" fmla="*/ 109 w 192"/>
              <a:gd name="T1" fmla="*/ 345 h 345"/>
              <a:gd name="T2" fmla="*/ 15 w 192"/>
              <a:gd name="T3" fmla="*/ 217 h 345"/>
              <a:gd name="T4" fmla="*/ 51 w 192"/>
              <a:gd name="T5" fmla="*/ 0 h 345"/>
              <a:gd name="T6" fmla="*/ 95 w 192"/>
              <a:gd name="T7" fmla="*/ 77 h 345"/>
              <a:gd name="T8" fmla="*/ 139 w 192"/>
              <a:gd name="T9" fmla="*/ 338 h 345"/>
              <a:gd name="T10" fmla="*/ 64 w 192"/>
              <a:gd name="T11" fmla="*/ 137 h 345"/>
              <a:gd name="T12" fmla="*/ 109 w 192"/>
              <a:gd name="T13" fmla="*/ 345 h 345"/>
            </a:gdLst>
            <a:ahLst/>
            <a:cxnLst>
              <a:cxn ang="0">
                <a:pos x="T0" y="T1"/>
              </a:cxn>
              <a:cxn ang="0">
                <a:pos x="T2" y="T3"/>
              </a:cxn>
              <a:cxn ang="0">
                <a:pos x="T4" y="T5"/>
              </a:cxn>
              <a:cxn ang="0">
                <a:pos x="T6" y="T7"/>
              </a:cxn>
              <a:cxn ang="0">
                <a:pos x="T8" y="T9"/>
              </a:cxn>
              <a:cxn ang="0">
                <a:pos x="T10" y="T11"/>
              </a:cxn>
              <a:cxn ang="0">
                <a:pos x="T12" y="T13"/>
              </a:cxn>
            </a:cxnLst>
            <a:rect l="0" t="0" r="r" b="b"/>
            <a:pathLst>
              <a:path w="192" h="345">
                <a:moveTo>
                  <a:pt x="109" y="345"/>
                </a:moveTo>
                <a:cubicBezTo>
                  <a:pt x="109" y="345"/>
                  <a:pt x="31" y="306"/>
                  <a:pt x="15" y="217"/>
                </a:cubicBezTo>
                <a:cubicBezTo>
                  <a:pt x="0" y="128"/>
                  <a:pt x="5" y="71"/>
                  <a:pt x="51" y="0"/>
                </a:cubicBezTo>
                <a:cubicBezTo>
                  <a:pt x="51" y="0"/>
                  <a:pt x="51" y="36"/>
                  <a:pt x="95" y="77"/>
                </a:cubicBezTo>
                <a:cubicBezTo>
                  <a:pt x="139" y="117"/>
                  <a:pt x="192" y="188"/>
                  <a:pt x="139" y="338"/>
                </a:cubicBezTo>
                <a:cubicBezTo>
                  <a:pt x="139" y="338"/>
                  <a:pt x="76" y="222"/>
                  <a:pt x="64" y="137"/>
                </a:cubicBezTo>
                <a:cubicBezTo>
                  <a:pt x="64" y="137"/>
                  <a:pt x="56" y="233"/>
                  <a:pt x="109" y="345"/>
                </a:cubicBezTo>
                <a:close/>
              </a:path>
            </a:pathLst>
          </a:custGeom>
          <a:solidFill>
            <a:srgbClr val="0F7895"/>
          </a:solidFill>
          <a:ln>
            <a:noFill/>
          </a:ln>
        </p:spPr>
        <p:txBody>
          <a:bodyPr vert="horz" wrap="square" lIns="91412" tIns="45706" rIns="91412" bIns="45706" numCol="1" anchor="t" anchorCtr="0" compatLnSpc="1"/>
          <a:lstStyle/>
          <a:p>
            <a:pPr marL="0" marR="0" lvl="0" indent="0" defTabSz="914126" eaLnBrk="1" fontAlgn="auto" latinLnBrk="0" hangingPunct="1">
              <a:lnSpc>
                <a:spcPct val="100000"/>
              </a:lnSpc>
              <a:spcBef>
                <a:spcPts val="0"/>
              </a:spcBef>
              <a:spcAft>
                <a:spcPts val="0"/>
              </a:spcAft>
              <a:buClrTx/>
              <a:buSzTx/>
              <a:buFontTx/>
              <a:buNone/>
              <a:tabLst/>
              <a:defRPr/>
            </a:pPr>
            <a:endParaRPr kumimoji="0" lang="en-US" sz="1799" b="0" i="0" u="none" strike="noStrike" kern="0" cap="none" spc="0" normalizeH="0" baseline="0" noProof="0" dirty="0">
              <a:ln>
                <a:noFill/>
              </a:ln>
              <a:solidFill>
                <a:prstClr val="black"/>
              </a:solidFill>
              <a:effectLst/>
              <a:uLnTx/>
              <a:uFillTx/>
              <a:latin typeface="微软雅黑"/>
              <a:cs typeface="+mn-ea"/>
              <a:sym typeface="+mn-lt"/>
            </a:endParaRPr>
          </a:p>
        </p:txBody>
      </p:sp>
      <p:sp>
        <p:nvSpPr>
          <p:cNvPr id="37" name="形状">
            <a:extLst>
              <a:ext uri="{FF2B5EF4-FFF2-40B4-BE49-F238E27FC236}">
                <a16:creationId xmlns:a16="http://schemas.microsoft.com/office/drawing/2014/main" id="{A6BFAF94-FCC0-1E3D-7826-02E8C1F6A6BA}"/>
              </a:ext>
            </a:extLst>
          </p:cNvPr>
          <p:cNvSpPr/>
          <p:nvPr/>
        </p:nvSpPr>
        <p:spPr bwMode="auto">
          <a:xfrm>
            <a:off x="3526241" y="3292473"/>
            <a:ext cx="1516480" cy="1395337"/>
          </a:xfrm>
          <a:custGeom>
            <a:avLst/>
            <a:gdLst>
              <a:gd name="T0" fmla="*/ 222 w 652"/>
              <a:gd name="T1" fmla="*/ 0 h 518"/>
              <a:gd name="T2" fmla="*/ 170 w 652"/>
              <a:gd name="T3" fmla="*/ 67 h 518"/>
              <a:gd name="T4" fmla="*/ 13 w 652"/>
              <a:gd name="T5" fmla="*/ 278 h 518"/>
              <a:gd name="T6" fmla="*/ 117 w 652"/>
              <a:gd name="T7" fmla="*/ 518 h 518"/>
              <a:gd name="T8" fmla="*/ 233 w 652"/>
              <a:gd name="T9" fmla="*/ 347 h 518"/>
              <a:gd name="T10" fmla="*/ 497 w 652"/>
              <a:gd name="T11" fmla="*/ 231 h 518"/>
              <a:gd name="T12" fmla="*/ 637 w 652"/>
              <a:gd name="T13" fmla="*/ 40 h 518"/>
              <a:gd name="T14" fmla="*/ 608 w 652"/>
              <a:gd name="T15" fmla="*/ 30 h 518"/>
              <a:gd name="T16" fmla="*/ 539 w 652"/>
              <a:gd name="T17" fmla="*/ 116 h 518"/>
              <a:gd name="T18" fmla="*/ 387 w 652"/>
              <a:gd name="T19" fmla="*/ 223 h 518"/>
              <a:gd name="T20" fmla="*/ 195 w 652"/>
              <a:gd name="T21" fmla="*/ 213 h 518"/>
              <a:gd name="T22" fmla="*/ 210 w 652"/>
              <a:gd name="T23" fmla="*/ 118 h 518"/>
              <a:gd name="T24" fmla="*/ 222 w 652"/>
              <a:gd name="T25" fmla="*/ 0 h 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2" h="518">
                <a:moveTo>
                  <a:pt x="222" y="0"/>
                </a:moveTo>
                <a:cubicBezTo>
                  <a:pt x="222" y="0"/>
                  <a:pt x="226" y="20"/>
                  <a:pt x="170" y="67"/>
                </a:cubicBezTo>
                <a:cubicBezTo>
                  <a:pt x="113" y="114"/>
                  <a:pt x="26" y="197"/>
                  <a:pt x="13" y="278"/>
                </a:cubicBezTo>
                <a:cubicBezTo>
                  <a:pt x="0" y="359"/>
                  <a:pt x="35" y="430"/>
                  <a:pt x="117" y="518"/>
                </a:cubicBezTo>
                <a:cubicBezTo>
                  <a:pt x="117" y="518"/>
                  <a:pt x="116" y="391"/>
                  <a:pt x="233" y="347"/>
                </a:cubicBezTo>
                <a:cubicBezTo>
                  <a:pt x="350" y="303"/>
                  <a:pt x="427" y="295"/>
                  <a:pt x="497" y="231"/>
                </a:cubicBezTo>
                <a:cubicBezTo>
                  <a:pt x="568" y="167"/>
                  <a:pt x="623" y="55"/>
                  <a:pt x="637" y="40"/>
                </a:cubicBezTo>
                <a:cubicBezTo>
                  <a:pt x="652" y="25"/>
                  <a:pt x="628" y="23"/>
                  <a:pt x="608" y="30"/>
                </a:cubicBezTo>
                <a:cubicBezTo>
                  <a:pt x="588" y="37"/>
                  <a:pt x="561" y="83"/>
                  <a:pt x="539" y="116"/>
                </a:cubicBezTo>
                <a:cubicBezTo>
                  <a:pt x="516" y="149"/>
                  <a:pt x="477" y="190"/>
                  <a:pt x="387" y="223"/>
                </a:cubicBezTo>
                <a:cubicBezTo>
                  <a:pt x="297" y="256"/>
                  <a:pt x="240" y="244"/>
                  <a:pt x="195" y="213"/>
                </a:cubicBezTo>
                <a:cubicBezTo>
                  <a:pt x="150" y="182"/>
                  <a:pt x="193" y="135"/>
                  <a:pt x="210" y="118"/>
                </a:cubicBezTo>
                <a:cubicBezTo>
                  <a:pt x="227" y="100"/>
                  <a:pt x="279" y="56"/>
                  <a:pt x="222" y="0"/>
                </a:cubicBezTo>
                <a:close/>
              </a:path>
            </a:pathLst>
          </a:custGeom>
          <a:solidFill>
            <a:srgbClr val="0F7895"/>
          </a:solidFill>
          <a:ln>
            <a:noFill/>
          </a:ln>
        </p:spPr>
        <p:txBody>
          <a:bodyPr vert="horz" wrap="square" lIns="91412" tIns="45706" rIns="91412" bIns="45706" numCol="1" anchor="t" anchorCtr="0" compatLnSpc="1"/>
          <a:lstStyle/>
          <a:p>
            <a:pPr marL="0" marR="0" lvl="0" indent="0" defTabSz="914126" eaLnBrk="1" fontAlgn="auto" latinLnBrk="0" hangingPunct="1">
              <a:lnSpc>
                <a:spcPct val="100000"/>
              </a:lnSpc>
              <a:spcBef>
                <a:spcPts val="0"/>
              </a:spcBef>
              <a:spcAft>
                <a:spcPts val="0"/>
              </a:spcAft>
              <a:buClrTx/>
              <a:buSzTx/>
              <a:buFontTx/>
              <a:buNone/>
              <a:tabLst/>
              <a:defRPr/>
            </a:pPr>
            <a:endParaRPr kumimoji="0" lang="en-US" sz="1799" b="0" i="0" u="none" strike="noStrike" kern="0" cap="none" spc="0" normalizeH="0" baseline="0" noProof="0" dirty="0">
              <a:ln>
                <a:noFill/>
              </a:ln>
              <a:solidFill>
                <a:prstClr val="black"/>
              </a:solidFill>
              <a:effectLst/>
              <a:uLnTx/>
              <a:uFillTx/>
              <a:latin typeface="微软雅黑"/>
              <a:cs typeface="+mn-ea"/>
              <a:sym typeface="+mn-lt"/>
            </a:endParaRPr>
          </a:p>
        </p:txBody>
      </p:sp>
      <p:sp>
        <p:nvSpPr>
          <p:cNvPr id="38" name="形状">
            <a:extLst>
              <a:ext uri="{FF2B5EF4-FFF2-40B4-BE49-F238E27FC236}">
                <a16:creationId xmlns:a16="http://schemas.microsoft.com/office/drawing/2014/main" id="{9788A4C9-1E4C-AD3A-ACC0-1035EDF5FF41}"/>
              </a:ext>
            </a:extLst>
          </p:cNvPr>
          <p:cNvSpPr/>
          <p:nvPr/>
        </p:nvSpPr>
        <p:spPr bwMode="auto">
          <a:xfrm>
            <a:off x="4089106" y="3308636"/>
            <a:ext cx="725678" cy="606083"/>
          </a:xfrm>
          <a:custGeom>
            <a:avLst/>
            <a:gdLst>
              <a:gd name="T0" fmla="*/ 0 w 312"/>
              <a:gd name="T1" fmla="*/ 196 h 225"/>
              <a:gd name="T2" fmla="*/ 92 w 312"/>
              <a:gd name="T3" fmla="*/ 93 h 225"/>
              <a:gd name="T4" fmla="*/ 173 w 312"/>
              <a:gd name="T5" fmla="*/ 31 h 225"/>
              <a:gd name="T6" fmla="*/ 133 w 312"/>
              <a:gd name="T7" fmla="*/ 96 h 225"/>
              <a:gd name="T8" fmla="*/ 74 w 312"/>
              <a:gd name="T9" fmla="*/ 177 h 225"/>
              <a:gd name="T10" fmla="*/ 137 w 312"/>
              <a:gd name="T11" fmla="*/ 117 h 225"/>
              <a:gd name="T12" fmla="*/ 207 w 312"/>
              <a:gd name="T13" fmla="*/ 10 h 225"/>
              <a:gd name="T14" fmla="*/ 246 w 312"/>
              <a:gd name="T15" fmla="*/ 14 h 225"/>
              <a:gd name="T16" fmla="*/ 207 w 312"/>
              <a:gd name="T17" fmla="*/ 74 h 225"/>
              <a:gd name="T18" fmla="*/ 132 w 312"/>
              <a:gd name="T19" fmla="*/ 179 h 225"/>
              <a:gd name="T20" fmla="*/ 200 w 312"/>
              <a:gd name="T21" fmla="*/ 123 h 225"/>
              <a:gd name="T22" fmla="*/ 270 w 312"/>
              <a:gd name="T23" fmla="*/ 10 h 225"/>
              <a:gd name="T24" fmla="*/ 312 w 312"/>
              <a:gd name="T25" fmla="*/ 15 h 225"/>
              <a:gd name="T26" fmla="*/ 274 w 312"/>
              <a:gd name="T27" fmla="*/ 72 h 225"/>
              <a:gd name="T28" fmla="*/ 182 w 312"/>
              <a:gd name="T29" fmla="*/ 192 h 225"/>
              <a:gd name="T30" fmla="*/ 0 w 312"/>
              <a:gd name="T31" fmla="*/ 196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2" h="225">
                <a:moveTo>
                  <a:pt x="0" y="196"/>
                </a:moveTo>
                <a:cubicBezTo>
                  <a:pt x="0" y="196"/>
                  <a:pt x="54" y="175"/>
                  <a:pt x="92" y="93"/>
                </a:cubicBezTo>
                <a:cubicBezTo>
                  <a:pt x="130" y="11"/>
                  <a:pt x="164" y="25"/>
                  <a:pt x="173" y="31"/>
                </a:cubicBezTo>
                <a:cubicBezTo>
                  <a:pt x="173" y="31"/>
                  <a:pt x="148" y="65"/>
                  <a:pt x="133" y="96"/>
                </a:cubicBezTo>
                <a:cubicBezTo>
                  <a:pt x="119" y="128"/>
                  <a:pt x="96" y="162"/>
                  <a:pt x="74" y="177"/>
                </a:cubicBezTo>
                <a:cubicBezTo>
                  <a:pt x="74" y="177"/>
                  <a:pt x="109" y="165"/>
                  <a:pt x="137" y="117"/>
                </a:cubicBezTo>
                <a:cubicBezTo>
                  <a:pt x="166" y="69"/>
                  <a:pt x="193" y="18"/>
                  <a:pt x="207" y="10"/>
                </a:cubicBezTo>
                <a:cubicBezTo>
                  <a:pt x="222" y="1"/>
                  <a:pt x="244" y="9"/>
                  <a:pt x="246" y="14"/>
                </a:cubicBezTo>
                <a:cubicBezTo>
                  <a:pt x="246" y="14"/>
                  <a:pt x="220" y="40"/>
                  <a:pt x="207" y="74"/>
                </a:cubicBezTo>
                <a:cubicBezTo>
                  <a:pt x="193" y="107"/>
                  <a:pt x="166" y="158"/>
                  <a:pt x="132" y="179"/>
                </a:cubicBezTo>
                <a:cubicBezTo>
                  <a:pt x="132" y="179"/>
                  <a:pt x="176" y="158"/>
                  <a:pt x="200" y="123"/>
                </a:cubicBezTo>
                <a:cubicBezTo>
                  <a:pt x="223" y="87"/>
                  <a:pt x="250" y="19"/>
                  <a:pt x="270" y="10"/>
                </a:cubicBezTo>
                <a:cubicBezTo>
                  <a:pt x="289" y="0"/>
                  <a:pt x="307" y="7"/>
                  <a:pt x="312" y="15"/>
                </a:cubicBezTo>
                <a:cubicBezTo>
                  <a:pt x="312" y="15"/>
                  <a:pt x="286" y="42"/>
                  <a:pt x="274" y="72"/>
                </a:cubicBezTo>
                <a:cubicBezTo>
                  <a:pt x="262" y="101"/>
                  <a:pt x="228" y="171"/>
                  <a:pt x="182" y="192"/>
                </a:cubicBezTo>
                <a:cubicBezTo>
                  <a:pt x="137" y="214"/>
                  <a:pt x="59" y="225"/>
                  <a:pt x="0" y="196"/>
                </a:cubicBezTo>
                <a:close/>
              </a:path>
            </a:pathLst>
          </a:custGeom>
          <a:solidFill>
            <a:srgbClr val="0F7895"/>
          </a:solidFill>
          <a:ln>
            <a:noFill/>
          </a:ln>
        </p:spPr>
        <p:txBody>
          <a:bodyPr vert="horz" wrap="square" lIns="91412" tIns="45706" rIns="91412" bIns="45706" numCol="1" anchor="t" anchorCtr="0" compatLnSpc="1"/>
          <a:lstStyle/>
          <a:p>
            <a:pPr marL="0" marR="0" lvl="0" indent="0" defTabSz="914126" eaLnBrk="1" fontAlgn="auto" latinLnBrk="0" hangingPunct="1">
              <a:lnSpc>
                <a:spcPct val="100000"/>
              </a:lnSpc>
              <a:spcBef>
                <a:spcPts val="0"/>
              </a:spcBef>
              <a:spcAft>
                <a:spcPts val="0"/>
              </a:spcAft>
              <a:buClrTx/>
              <a:buSzTx/>
              <a:buFontTx/>
              <a:buNone/>
              <a:tabLst/>
              <a:defRPr/>
            </a:pPr>
            <a:endParaRPr kumimoji="0" lang="en-US" sz="1799" b="0" i="0" u="none" strike="noStrike" kern="0" cap="none" spc="0" normalizeH="0" baseline="0" noProof="0" dirty="0">
              <a:ln>
                <a:noFill/>
              </a:ln>
              <a:solidFill>
                <a:prstClr val="black"/>
              </a:solidFill>
              <a:effectLst/>
              <a:uLnTx/>
              <a:uFillTx/>
              <a:latin typeface="微软雅黑"/>
              <a:cs typeface="+mn-ea"/>
              <a:sym typeface="+mn-lt"/>
            </a:endParaRPr>
          </a:p>
        </p:txBody>
      </p:sp>
      <p:sp>
        <p:nvSpPr>
          <p:cNvPr id="39" name="矩形 38">
            <a:extLst>
              <a:ext uri="{FF2B5EF4-FFF2-40B4-BE49-F238E27FC236}">
                <a16:creationId xmlns:a16="http://schemas.microsoft.com/office/drawing/2014/main" id="{227E9372-C860-5978-593C-23827EFC0F95}"/>
              </a:ext>
            </a:extLst>
          </p:cNvPr>
          <p:cNvSpPr/>
          <p:nvPr/>
        </p:nvSpPr>
        <p:spPr>
          <a:xfrm>
            <a:off x="491152" y="1023727"/>
            <a:ext cx="2678214" cy="1685270"/>
          </a:xfrm>
          <a:prstGeom prst="rect">
            <a:avLst/>
          </a:prstGeom>
        </p:spPr>
        <p:txBody>
          <a:bodyPr wrap="square">
            <a:spAutoFit/>
          </a:bodyPr>
          <a:lstStyle/>
          <a:p>
            <a:pPr algn="r" defTabSz="685685">
              <a:lnSpc>
                <a:spcPct val="150000"/>
              </a:lnSpc>
              <a:defRPr/>
            </a:pPr>
            <a:r>
              <a:rPr lang="en-US" altLang="zh-CN" sz="1999" b="1" kern="0" dirty="0">
                <a:solidFill>
                  <a:srgbClr val="5C5C5C">
                    <a:lumMod val="75000"/>
                    <a:lumOff val="25000"/>
                  </a:srgbClr>
                </a:solidFill>
                <a:latin typeface="微软雅黑"/>
                <a:cs typeface="+mn-ea"/>
                <a:sym typeface="+mn-lt"/>
              </a:rPr>
              <a:t>01</a:t>
            </a:r>
          </a:p>
          <a:p>
            <a:pPr algn="r" defTabSz="685685">
              <a:lnSpc>
                <a:spcPct val="150000"/>
              </a:lnSpc>
              <a:spcAft>
                <a:spcPts val="600"/>
              </a:spcAft>
              <a:defRPr/>
            </a:pPr>
            <a:r>
              <a:rPr lang="zh-CN" altLang="en-US" sz="1600" b="1" kern="0" dirty="0">
                <a:solidFill>
                  <a:srgbClr val="FCFCFC">
                    <a:lumMod val="10000"/>
                  </a:srgbClr>
                </a:solidFill>
                <a:latin typeface="微软雅黑"/>
                <a:cs typeface="+mn-ea"/>
                <a:sym typeface="+mn-lt"/>
              </a:rPr>
              <a:t>进度计划编制</a:t>
            </a:r>
            <a:endParaRPr lang="en-US" altLang="zh-CN" sz="1600" b="1" kern="0" dirty="0">
              <a:solidFill>
                <a:srgbClr val="FCFCFC">
                  <a:lumMod val="10000"/>
                </a:srgbClr>
              </a:solidFill>
              <a:latin typeface="微软雅黑"/>
              <a:cs typeface="+mn-ea"/>
              <a:sym typeface="+mn-lt"/>
            </a:endParaRPr>
          </a:p>
          <a:p>
            <a:pPr algn="r" defTabSz="685685">
              <a:lnSpc>
                <a:spcPct val="150000"/>
              </a:lnSpc>
              <a:spcAft>
                <a:spcPts val="600"/>
              </a:spcAft>
              <a:defRPr/>
            </a:pPr>
            <a:r>
              <a:rPr lang="zh-CN" altLang="en-US" sz="1400" kern="0" dirty="0">
                <a:solidFill>
                  <a:srgbClr val="FCFCFC">
                    <a:lumMod val="10000"/>
                  </a:srgbClr>
                </a:solidFill>
                <a:latin typeface="微软雅黑"/>
                <a:cs typeface="+mn-ea"/>
                <a:sym typeface="+mn-lt"/>
              </a:rPr>
              <a:t>工具：双代号网络图</a:t>
            </a:r>
            <a:endParaRPr lang="en-US" altLang="zh-CN" sz="1400" kern="0" dirty="0">
              <a:solidFill>
                <a:srgbClr val="FCFCFC">
                  <a:lumMod val="10000"/>
                </a:srgbClr>
              </a:solidFill>
              <a:latin typeface="微软雅黑"/>
              <a:cs typeface="+mn-ea"/>
              <a:sym typeface="+mn-lt"/>
            </a:endParaRPr>
          </a:p>
          <a:p>
            <a:pPr algn="r" defTabSz="685685">
              <a:lnSpc>
                <a:spcPct val="150000"/>
              </a:lnSpc>
              <a:spcAft>
                <a:spcPts val="600"/>
              </a:spcAft>
              <a:defRPr/>
            </a:pPr>
            <a:r>
              <a:rPr lang="zh-CN" altLang="en-US" sz="1400" kern="0" dirty="0">
                <a:solidFill>
                  <a:srgbClr val="FCFCFC">
                    <a:lumMod val="10000"/>
                  </a:srgbClr>
                </a:solidFill>
                <a:latin typeface="微软雅黑"/>
                <a:cs typeface="+mn-ea"/>
                <a:sym typeface="+mn-lt"/>
              </a:rPr>
              <a:t>时间参数：</a:t>
            </a:r>
            <a:r>
              <a:rPr lang="en-US" altLang="zh-CN" sz="1400" kern="0" dirty="0">
                <a:solidFill>
                  <a:srgbClr val="FCFCFC">
                    <a:lumMod val="10000"/>
                  </a:srgbClr>
                </a:solidFill>
                <a:latin typeface="微软雅黑"/>
                <a:cs typeface="+mn-ea"/>
                <a:sym typeface="+mn-lt"/>
              </a:rPr>
              <a:t>ES</a:t>
            </a:r>
            <a:r>
              <a:rPr lang="zh-CN" altLang="en-US" sz="1400" kern="0" dirty="0">
                <a:solidFill>
                  <a:srgbClr val="FCFCFC">
                    <a:lumMod val="10000"/>
                  </a:srgbClr>
                </a:solidFill>
                <a:latin typeface="微软雅黑"/>
                <a:cs typeface="+mn-ea"/>
                <a:sym typeface="+mn-lt"/>
              </a:rPr>
              <a:t>、</a:t>
            </a:r>
            <a:r>
              <a:rPr lang="en-US" altLang="zh-CN" sz="1400" kern="0" dirty="0">
                <a:solidFill>
                  <a:srgbClr val="FCFCFC">
                    <a:lumMod val="10000"/>
                  </a:srgbClr>
                </a:solidFill>
                <a:latin typeface="微软雅黑"/>
                <a:cs typeface="+mn-ea"/>
                <a:sym typeface="+mn-lt"/>
              </a:rPr>
              <a:t>EF</a:t>
            </a:r>
            <a:r>
              <a:rPr lang="zh-CN" altLang="en-US" sz="1400" kern="0" dirty="0">
                <a:solidFill>
                  <a:srgbClr val="FCFCFC">
                    <a:lumMod val="10000"/>
                  </a:srgbClr>
                </a:solidFill>
                <a:latin typeface="微软雅黑"/>
                <a:cs typeface="+mn-ea"/>
                <a:sym typeface="+mn-lt"/>
              </a:rPr>
              <a:t>、</a:t>
            </a:r>
            <a:r>
              <a:rPr lang="en-US" altLang="zh-CN" sz="1400" kern="0" dirty="0">
                <a:solidFill>
                  <a:srgbClr val="FCFCFC">
                    <a:lumMod val="10000"/>
                  </a:srgbClr>
                </a:solidFill>
                <a:latin typeface="微软雅黑"/>
                <a:cs typeface="+mn-ea"/>
                <a:sym typeface="+mn-lt"/>
              </a:rPr>
              <a:t>LS</a:t>
            </a:r>
            <a:r>
              <a:rPr lang="zh-CN" altLang="en-US" sz="1400" kern="0" dirty="0">
                <a:solidFill>
                  <a:srgbClr val="FCFCFC">
                    <a:lumMod val="10000"/>
                  </a:srgbClr>
                </a:solidFill>
                <a:latin typeface="微软雅黑"/>
                <a:cs typeface="+mn-ea"/>
                <a:sym typeface="+mn-lt"/>
              </a:rPr>
              <a:t>、</a:t>
            </a:r>
            <a:r>
              <a:rPr lang="en-US" altLang="zh-CN" sz="1400" kern="0" dirty="0">
                <a:solidFill>
                  <a:srgbClr val="FCFCFC">
                    <a:lumMod val="10000"/>
                  </a:srgbClr>
                </a:solidFill>
                <a:latin typeface="微软雅黑"/>
                <a:cs typeface="+mn-ea"/>
                <a:sym typeface="+mn-lt"/>
              </a:rPr>
              <a:t>LF</a:t>
            </a:r>
            <a:endParaRPr lang="zh-CN" altLang="en-US" sz="1400" kern="0" dirty="0">
              <a:solidFill>
                <a:srgbClr val="FCFCFC">
                  <a:lumMod val="10000"/>
                </a:srgbClr>
              </a:solidFill>
              <a:latin typeface="微软雅黑"/>
              <a:cs typeface="+mn-ea"/>
              <a:sym typeface="+mn-lt"/>
            </a:endParaRPr>
          </a:p>
        </p:txBody>
      </p:sp>
      <p:sp>
        <p:nvSpPr>
          <p:cNvPr id="40" name="矩形 39">
            <a:extLst>
              <a:ext uri="{FF2B5EF4-FFF2-40B4-BE49-F238E27FC236}">
                <a16:creationId xmlns:a16="http://schemas.microsoft.com/office/drawing/2014/main" id="{7499B27F-723B-FC2C-2298-15874724253D}"/>
              </a:ext>
            </a:extLst>
          </p:cNvPr>
          <p:cNvSpPr/>
          <p:nvPr/>
        </p:nvSpPr>
        <p:spPr>
          <a:xfrm>
            <a:off x="5909101" y="1053989"/>
            <a:ext cx="3049162" cy="1521442"/>
          </a:xfrm>
          <a:prstGeom prst="rect">
            <a:avLst/>
          </a:prstGeom>
        </p:spPr>
        <p:txBody>
          <a:bodyPr wrap="square">
            <a:spAutoFit/>
          </a:bodyPr>
          <a:lstStyle/>
          <a:p>
            <a:pPr defTabSz="685685">
              <a:lnSpc>
                <a:spcPct val="150000"/>
              </a:lnSpc>
              <a:defRPr/>
            </a:pPr>
            <a:r>
              <a:rPr lang="en-US" altLang="zh-CN" sz="1999" b="1" kern="0" dirty="0">
                <a:solidFill>
                  <a:srgbClr val="5C5C5C">
                    <a:lumMod val="75000"/>
                    <a:lumOff val="25000"/>
                  </a:srgbClr>
                </a:solidFill>
                <a:latin typeface="微软雅黑"/>
                <a:cs typeface="+mn-ea"/>
                <a:sym typeface="+mn-lt"/>
              </a:rPr>
              <a:t>02</a:t>
            </a:r>
          </a:p>
          <a:p>
            <a:pPr defTabSz="685685">
              <a:lnSpc>
                <a:spcPct val="150000"/>
              </a:lnSpc>
              <a:spcAft>
                <a:spcPts val="600"/>
              </a:spcAft>
              <a:defRPr/>
            </a:pPr>
            <a:r>
              <a:rPr lang="zh-CN" altLang="en-US" sz="1600" b="1" kern="0" dirty="0">
                <a:solidFill>
                  <a:srgbClr val="FCFCFC">
                    <a:lumMod val="10000"/>
                  </a:srgbClr>
                </a:solidFill>
                <a:latin typeface="微软雅黑"/>
                <a:cs typeface="+mn-ea"/>
                <a:sym typeface="+mn-lt"/>
              </a:rPr>
              <a:t>挣值分析法</a:t>
            </a:r>
            <a:endParaRPr lang="en-US" altLang="zh-CN" sz="1600" b="1" kern="0" dirty="0">
              <a:solidFill>
                <a:srgbClr val="FCFCFC">
                  <a:lumMod val="10000"/>
                </a:srgbClr>
              </a:solidFill>
              <a:latin typeface="微软雅黑"/>
              <a:cs typeface="+mn-ea"/>
              <a:sym typeface="+mn-lt"/>
            </a:endParaRPr>
          </a:p>
          <a:p>
            <a:pPr defTabSz="685685">
              <a:lnSpc>
                <a:spcPct val="150000"/>
              </a:lnSpc>
              <a:defRPr/>
            </a:pPr>
            <a:r>
              <a:rPr lang="en-US" altLang="zh-CN" sz="1200" kern="0" dirty="0">
                <a:latin typeface="微软雅黑"/>
                <a:cs typeface="+mn-ea"/>
                <a:sym typeface="+mn-lt"/>
              </a:rPr>
              <a:t>3</a:t>
            </a:r>
            <a:r>
              <a:rPr lang="zh-CN" altLang="en-US" sz="1200" kern="0" dirty="0">
                <a:latin typeface="微软雅黑"/>
                <a:cs typeface="+mn-ea"/>
                <a:sym typeface="+mn-lt"/>
              </a:rPr>
              <a:t>个关键变量：</a:t>
            </a:r>
            <a:r>
              <a:rPr lang="en-US" altLang="zh-CN" sz="1200" kern="0" dirty="0">
                <a:latin typeface="微软雅黑"/>
                <a:cs typeface="+mn-ea"/>
                <a:sym typeface="+mn-lt"/>
              </a:rPr>
              <a:t>BCWS</a:t>
            </a:r>
            <a:r>
              <a:rPr lang="zh-CN" altLang="en-US" sz="1200" kern="0" dirty="0">
                <a:latin typeface="微软雅黑"/>
                <a:cs typeface="+mn-ea"/>
                <a:sym typeface="+mn-lt"/>
              </a:rPr>
              <a:t>、</a:t>
            </a:r>
            <a:r>
              <a:rPr lang="en-US" altLang="zh-CN" sz="1200" kern="0" dirty="0">
                <a:latin typeface="微软雅黑"/>
                <a:cs typeface="+mn-ea"/>
                <a:sym typeface="+mn-lt"/>
              </a:rPr>
              <a:t>ACWP</a:t>
            </a:r>
            <a:r>
              <a:rPr lang="zh-CN" altLang="en-US" sz="1200" kern="0" dirty="0">
                <a:latin typeface="微软雅黑"/>
                <a:cs typeface="+mn-ea"/>
                <a:sym typeface="+mn-lt"/>
              </a:rPr>
              <a:t>、</a:t>
            </a:r>
            <a:r>
              <a:rPr lang="en-US" altLang="zh-CN" sz="1200" kern="0" dirty="0">
                <a:latin typeface="微软雅黑"/>
                <a:cs typeface="+mn-ea"/>
                <a:sym typeface="+mn-lt"/>
              </a:rPr>
              <a:t>BCWP</a:t>
            </a:r>
          </a:p>
          <a:p>
            <a:pPr defTabSz="685685">
              <a:lnSpc>
                <a:spcPct val="150000"/>
              </a:lnSpc>
              <a:defRPr/>
            </a:pPr>
            <a:r>
              <a:rPr lang="en-US" altLang="zh-CN" sz="1200" kern="0" dirty="0">
                <a:latin typeface="微软雅黑"/>
                <a:cs typeface="+mn-ea"/>
                <a:sym typeface="+mn-lt"/>
              </a:rPr>
              <a:t>4</a:t>
            </a:r>
            <a:r>
              <a:rPr lang="zh-CN" altLang="en-US" sz="1200" kern="0" dirty="0">
                <a:latin typeface="微软雅黑"/>
                <a:cs typeface="+mn-ea"/>
                <a:sym typeface="+mn-lt"/>
              </a:rPr>
              <a:t>个差异性分析变量：</a:t>
            </a:r>
            <a:r>
              <a:rPr lang="en-US" altLang="zh-CN" sz="1200" kern="0" dirty="0">
                <a:latin typeface="微软雅黑"/>
                <a:cs typeface="+mn-ea"/>
                <a:sym typeface="+mn-lt"/>
              </a:rPr>
              <a:t>CV</a:t>
            </a:r>
            <a:r>
              <a:rPr lang="zh-CN" altLang="en-US" sz="1200" kern="0" dirty="0">
                <a:latin typeface="微软雅黑"/>
                <a:cs typeface="+mn-ea"/>
                <a:sym typeface="+mn-lt"/>
              </a:rPr>
              <a:t>、</a:t>
            </a:r>
            <a:r>
              <a:rPr lang="en-US" altLang="zh-CN" sz="1200" kern="0" dirty="0">
                <a:latin typeface="微软雅黑"/>
                <a:cs typeface="+mn-ea"/>
                <a:sym typeface="+mn-lt"/>
              </a:rPr>
              <a:t>SV</a:t>
            </a:r>
            <a:r>
              <a:rPr lang="zh-CN" altLang="en-US" sz="1200" kern="0" dirty="0">
                <a:latin typeface="微软雅黑"/>
                <a:cs typeface="+mn-ea"/>
                <a:sym typeface="+mn-lt"/>
              </a:rPr>
              <a:t>、</a:t>
            </a:r>
            <a:r>
              <a:rPr lang="en-US" altLang="zh-CN" sz="1200" kern="0" dirty="0">
                <a:latin typeface="微软雅黑"/>
                <a:cs typeface="+mn-ea"/>
                <a:sym typeface="+mn-lt"/>
              </a:rPr>
              <a:t>CPI</a:t>
            </a:r>
            <a:r>
              <a:rPr lang="zh-CN" altLang="en-US" sz="1200" kern="0" dirty="0">
                <a:latin typeface="微软雅黑"/>
                <a:cs typeface="+mn-ea"/>
                <a:sym typeface="+mn-lt"/>
              </a:rPr>
              <a:t>、</a:t>
            </a:r>
            <a:r>
              <a:rPr lang="en-US" altLang="zh-CN" sz="1200" kern="0" dirty="0">
                <a:latin typeface="微软雅黑"/>
                <a:cs typeface="+mn-ea"/>
                <a:sym typeface="+mn-lt"/>
              </a:rPr>
              <a:t>SPI</a:t>
            </a:r>
          </a:p>
        </p:txBody>
      </p:sp>
      <p:sp>
        <p:nvSpPr>
          <p:cNvPr id="41" name="矩形 40">
            <a:extLst>
              <a:ext uri="{FF2B5EF4-FFF2-40B4-BE49-F238E27FC236}">
                <a16:creationId xmlns:a16="http://schemas.microsoft.com/office/drawing/2014/main" id="{F88951C1-9175-1570-5593-51A14BD139FD}"/>
              </a:ext>
            </a:extLst>
          </p:cNvPr>
          <p:cNvSpPr/>
          <p:nvPr/>
        </p:nvSpPr>
        <p:spPr>
          <a:xfrm>
            <a:off x="5909102" y="3095530"/>
            <a:ext cx="2818151" cy="1798441"/>
          </a:xfrm>
          <a:prstGeom prst="rect">
            <a:avLst/>
          </a:prstGeom>
        </p:spPr>
        <p:txBody>
          <a:bodyPr wrap="square">
            <a:spAutoFit/>
          </a:bodyPr>
          <a:lstStyle/>
          <a:p>
            <a:pPr defTabSz="685685">
              <a:lnSpc>
                <a:spcPct val="150000"/>
              </a:lnSpc>
              <a:defRPr/>
            </a:pPr>
            <a:r>
              <a:rPr lang="en-US" altLang="zh-CN" sz="1999" b="1" kern="0" dirty="0">
                <a:solidFill>
                  <a:srgbClr val="5C5C5C">
                    <a:lumMod val="75000"/>
                    <a:lumOff val="25000"/>
                  </a:srgbClr>
                </a:solidFill>
                <a:latin typeface="微软雅黑"/>
                <a:cs typeface="+mn-ea"/>
                <a:sym typeface="+mn-lt"/>
              </a:rPr>
              <a:t>04</a:t>
            </a:r>
          </a:p>
          <a:p>
            <a:pPr defTabSz="685685">
              <a:lnSpc>
                <a:spcPct val="150000"/>
              </a:lnSpc>
              <a:spcAft>
                <a:spcPts val="600"/>
              </a:spcAft>
              <a:defRPr/>
            </a:pPr>
            <a:r>
              <a:rPr lang="zh-CN" altLang="en-US" sz="1600" b="1" kern="0" dirty="0">
                <a:solidFill>
                  <a:srgbClr val="FCFCFC">
                    <a:lumMod val="10000"/>
                  </a:srgbClr>
                </a:solidFill>
                <a:latin typeface="微软雅黑"/>
                <a:cs typeface="+mn-ea"/>
                <a:sym typeface="+mn-lt"/>
              </a:rPr>
              <a:t>纠偏措施制定</a:t>
            </a:r>
            <a:endParaRPr lang="en-US" altLang="zh-CN" sz="1600" b="1" kern="0" dirty="0">
              <a:solidFill>
                <a:srgbClr val="FCFCFC">
                  <a:lumMod val="10000"/>
                </a:srgbClr>
              </a:solidFill>
              <a:latin typeface="微软雅黑"/>
              <a:cs typeface="+mn-ea"/>
              <a:sym typeface="+mn-lt"/>
            </a:endParaRPr>
          </a:p>
          <a:p>
            <a:pPr defTabSz="685685">
              <a:lnSpc>
                <a:spcPct val="150000"/>
              </a:lnSpc>
              <a:spcAft>
                <a:spcPts val="600"/>
              </a:spcAft>
              <a:defRPr/>
            </a:pPr>
            <a:r>
              <a:rPr lang="zh-CN" altLang="en-US" sz="1200" kern="0" dirty="0">
                <a:solidFill>
                  <a:srgbClr val="FCFCFC">
                    <a:lumMod val="10000"/>
                  </a:srgbClr>
                </a:solidFill>
                <a:latin typeface="微软雅黑"/>
                <a:cs typeface="+mn-ea"/>
                <a:sym typeface="+mn-lt"/>
              </a:rPr>
              <a:t>设计项目成本与进度控制方案，统筹规划约束性资源投入量，保证项目保质保量完成。</a:t>
            </a:r>
            <a:endParaRPr lang="zh-CN" altLang="en-US" sz="1200" kern="0" dirty="0">
              <a:solidFill>
                <a:srgbClr val="C00000"/>
              </a:solidFill>
              <a:latin typeface="微软雅黑"/>
              <a:cs typeface="+mn-ea"/>
              <a:sym typeface="+mn-lt"/>
            </a:endParaRPr>
          </a:p>
        </p:txBody>
      </p:sp>
      <p:sp>
        <p:nvSpPr>
          <p:cNvPr id="42" name="矩形 41">
            <a:extLst>
              <a:ext uri="{FF2B5EF4-FFF2-40B4-BE49-F238E27FC236}">
                <a16:creationId xmlns:a16="http://schemas.microsoft.com/office/drawing/2014/main" id="{8A0FF8AD-E2FD-C8B0-BB7C-8500A9C242C4}"/>
              </a:ext>
            </a:extLst>
          </p:cNvPr>
          <p:cNvSpPr/>
          <p:nvPr/>
        </p:nvSpPr>
        <p:spPr>
          <a:xfrm>
            <a:off x="247813" y="3095530"/>
            <a:ext cx="2921553" cy="1598386"/>
          </a:xfrm>
          <a:prstGeom prst="rect">
            <a:avLst/>
          </a:prstGeom>
        </p:spPr>
        <p:txBody>
          <a:bodyPr wrap="square">
            <a:spAutoFit/>
          </a:bodyPr>
          <a:lstStyle/>
          <a:p>
            <a:pPr algn="r" defTabSz="685685">
              <a:lnSpc>
                <a:spcPct val="150000"/>
              </a:lnSpc>
              <a:defRPr/>
            </a:pPr>
            <a:r>
              <a:rPr lang="en-US" altLang="zh-CN" sz="1999" b="1" kern="0" dirty="0">
                <a:solidFill>
                  <a:srgbClr val="5C5C5C">
                    <a:lumMod val="75000"/>
                    <a:lumOff val="25000"/>
                  </a:srgbClr>
                </a:solidFill>
                <a:latin typeface="微软雅黑"/>
                <a:cs typeface="+mn-ea"/>
                <a:sym typeface="+mn-lt"/>
              </a:rPr>
              <a:t>03</a:t>
            </a:r>
          </a:p>
          <a:p>
            <a:pPr algn="r" defTabSz="685685">
              <a:lnSpc>
                <a:spcPct val="150000"/>
              </a:lnSpc>
              <a:spcAft>
                <a:spcPts val="600"/>
              </a:spcAft>
              <a:defRPr/>
            </a:pPr>
            <a:r>
              <a:rPr lang="zh-CN" altLang="en-US" sz="1600" b="1" kern="0" dirty="0">
                <a:solidFill>
                  <a:srgbClr val="FCFCFC">
                    <a:lumMod val="10000"/>
                  </a:srgbClr>
                </a:solidFill>
                <a:latin typeface="微软雅黑"/>
                <a:cs typeface="+mn-ea"/>
                <a:sym typeface="+mn-lt"/>
              </a:rPr>
              <a:t>偏差分析</a:t>
            </a:r>
            <a:endParaRPr lang="en-US" altLang="zh-CN" sz="1600" b="1" kern="0" dirty="0">
              <a:solidFill>
                <a:srgbClr val="FCFCFC">
                  <a:lumMod val="10000"/>
                </a:srgbClr>
              </a:solidFill>
              <a:latin typeface="微软雅黑"/>
              <a:cs typeface="+mn-ea"/>
              <a:sym typeface="+mn-lt"/>
            </a:endParaRPr>
          </a:p>
          <a:p>
            <a:pPr algn="r" defTabSz="685685">
              <a:lnSpc>
                <a:spcPct val="150000"/>
              </a:lnSpc>
              <a:spcAft>
                <a:spcPts val="600"/>
              </a:spcAft>
              <a:defRPr/>
            </a:pPr>
            <a:r>
              <a:rPr lang="en-US" altLang="zh-CN" sz="1200" kern="0" dirty="0">
                <a:solidFill>
                  <a:prstClr val="black"/>
                </a:solidFill>
                <a:latin typeface="微软雅黑" pitchFamily="34" charset="-122"/>
                <a:ea typeface="微软雅黑" pitchFamily="34" charset="-122"/>
              </a:rPr>
              <a:t>CV</a:t>
            </a:r>
            <a:r>
              <a:rPr lang="zh-CN" altLang="en-US" sz="1200" kern="0" dirty="0">
                <a:solidFill>
                  <a:prstClr val="black"/>
                </a:solidFill>
                <a:latin typeface="微软雅黑" pitchFamily="34" charset="-122"/>
                <a:ea typeface="微软雅黑" pitchFamily="34" charset="-122"/>
              </a:rPr>
              <a:t>为正值，节约；</a:t>
            </a:r>
            <a:r>
              <a:rPr lang="en-US" altLang="zh-CN" sz="1200" kern="0" dirty="0">
                <a:solidFill>
                  <a:prstClr val="black"/>
                </a:solidFill>
                <a:latin typeface="微软雅黑" pitchFamily="34" charset="-122"/>
                <a:ea typeface="微软雅黑" pitchFamily="34" charset="-122"/>
              </a:rPr>
              <a:t>CV</a:t>
            </a:r>
            <a:r>
              <a:rPr lang="zh-CN" altLang="en-US" sz="1200" kern="0" dirty="0">
                <a:solidFill>
                  <a:prstClr val="black"/>
                </a:solidFill>
                <a:latin typeface="微软雅黑" pitchFamily="34" charset="-122"/>
                <a:ea typeface="微软雅黑" pitchFamily="34" charset="-122"/>
              </a:rPr>
              <a:t>为负，超支</a:t>
            </a:r>
            <a:endParaRPr lang="en-US" altLang="zh-CN" sz="1200" kern="0" dirty="0">
              <a:solidFill>
                <a:prstClr val="black"/>
              </a:solidFill>
              <a:latin typeface="微软雅黑" pitchFamily="34" charset="-122"/>
              <a:ea typeface="微软雅黑" pitchFamily="34" charset="-122"/>
            </a:endParaRPr>
          </a:p>
          <a:p>
            <a:pPr algn="r" defTabSz="685685">
              <a:lnSpc>
                <a:spcPct val="150000"/>
              </a:lnSpc>
              <a:spcAft>
                <a:spcPts val="600"/>
              </a:spcAft>
              <a:defRPr/>
            </a:pPr>
            <a:r>
              <a:rPr lang="en-US" altLang="zh-CN" sz="1200" kern="0" dirty="0">
                <a:solidFill>
                  <a:prstClr val="black"/>
                </a:solidFill>
                <a:latin typeface="微软雅黑" pitchFamily="34" charset="-122"/>
                <a:ea typeface="微软雅黑" pitchFamily="34" charset="-122"/>
                <a:cs typeface="+mn-ea"/>
                <a:sym typeface="+mn-lt"/>
              </a:rPr>
              <a:t>SV</a:t>
            </a:r>
            <a:r>
              <a:rPr lang="zh-CN" altLang="en-US" sz="1200" kern="0" dirty="0">
                <a:solidFill>
                  <a:prstClr val="black"/>
                </a:solidFill>
                <a:latin typeface="微软雅黑" pitchFamily="34" charset="-122"/>
                <a:ea typeface="微软雅黑" pitchFamily="34" charset="-122"/>
                <a:cs typeface="+mn-ea"/>
                <a:sym typeface="+mn-lt"/>
              </a:rPr>
              <a:t>为正，进度提前；</a:t>
            </a:r>
            <a:r>
              <a:rPr lang="en-US" altLang="zh-CN" sz="1200" kern="0" dirty="0">
                <a:solidFill>
                  <a:prstClr val="black"/>
                </a:solidFill>
                <a:latin typeface="微软雅黑" pitchFamily="34" charset="-122"/>
                <a:ea typeface="微软雅黑" pitchFamily="34" charset="-122"/>
                <a:cs typeface="+mn-ea"/>
                <a:sym typeface="+mn-lt"/>
              </a:rPr>
              <a:t>SV</a:t>
            </a:r>
            <a:r>
              <a:rPr lang="zh-CN" altLang="en-US" sz="1200" kern="0" dirty="0">
                <a:solidFill>
                  <a:prstClr val="black"/>
                </a:solidFill>
                <a:latin typeface="微软雅黑" pitchFamily="34" charset="-122"/>
                <a:ea typeface="微软雅黑" pitchFamily="34" charset="-122"/>
                <a:cs typeface="+mn-ea"/>
                <a:sym typeface="+mn-lt"/>
              </a:rPr>
              <a:t>为负，进度延误</a:t>
            </a:r>
            <a:endParaRPr lang="en-US" altLang="zh-CN" sz="1200" kern="0" dirty="0">
              <a:solidFill>
                <a:srgbClr val="C00000"/>
              </a:solidFill>
              <a:latin typeface="微软雅黑"/>
              <a:cs typeface="+mn-ea"/>
              <a:sym typeface="+mn-lt"/>
            </a:endParaRPr>
          </a:p>
        </p:txBody>
      </p:sp>
    </p:spTree>
    <p:extLst>
      <p:ext uri="{BB962C8B-B14F-4D97-AF65-F5344CB8AC3E}">
        <p14:creationId xmlns:p14="http://schemas.microsoft.com/office/powerpoint/2010/main" val="3753504628"/>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666FA-CDD2-8A4E-3489-2AB146063DF1}"/>
            </a:ext>
          </a:extLst>
        </p:cNvPr>
        <p:cNvGrpSpPr/>
        <p:nvPr/>
      </p:nvGrpSpPr>
      <p:grpSpPr>
        <a:xfrm>
          <a:off x="0" y="0"/>
          <a:ext cx="0" cy="0"/>
          <a:chOff x="0" y="0"/>
          <a:chExt cx="0" cy="0"/>
        </a:xfrm>
      </p:grpSpPr>
      <p:sp>
        <p:nvSpPr>
          <p:cNvPr id="4" name="文本框 3">
            <a:extLst>
              <a:ext uri="{FF2B5EF4-FFF2-40B4-BE49-F238E27FC236}">
                <a16:creationId xmlns:a16="http://schemas.microsoft.com/office/drawing/2014/main" id="{D29A90D1-6274-4D29-12E4-2B5EEC5EA54F}"/>
              </a:ext>
            </a:extLst>
          </p:cNvPr>
          <p:cNvSpPr txBox="1"/>
          <p:nvPr/>
        </p:nvSpPr>
        <p:spPr>
          <a:xfrm>
            <a:off x="685800" y="629203"/>
            <a:ext cx="7772399" cy="523220"/>
          </a:xfrm>
          <a:prstGeom prst="rect">
            <a:avLst/>
          </a:prstGeom>
          <a:noFill/>
        </p:spPr>
        <p:txBody>
          <a:bodyPr wrap="square">
            <a:spAutoFit/>
          </a:bodyPr>
          <a:lstStyle/>
          <a:p>
            <a:r>
              <a:rPr lang="zh-CN" altLang="en-US" sz="2800" b="1" dirty="0">
                <a:solidFill>
                  <a:srgbClr val="FF0000"/>
                </a:solidFill>
                <a:effectLst/>
                <a:latin typeface="+mn-ea"/>
                <a:cs typeface="Times New Roman" panose="02020603050405020304" pitchFamily="18" charset="0"/>
              </a:rPr>
              <a:t>下次实验：</a:t>
            </a:r>
            <a:r>
              <a:rPr lang="zh-CN" altLang="zh-CN" sz="2400" dirty="0">
                <a:effectLst/>
                <a:latin typeface="+mn-ea"/>
                <a:cs typeface="Times New Roman" panose="02020603050405020304" pitchFamily="18" charset="0"/>
              </a:rPr>
              <a:t>国际工程风险智能预警与应对虚拟仿真实验</a:t>
            </a:r>
            <a:r>
              <a:rPr lang="zh-CN" altLang="zh-CN" sz="2000" dirty="0">
                <a:effectLst/>
                <a:latin typeface="+mn-ea"/>
              </a:rPr>
              <a:t> </a:t>
            </a:r>
            <a:endParaRPr lang="zh-CN" altLang="en-US" sz="2000" dirty="0">
              <a:latin typeface="+mn-ea"/>
            </a:endParaRPr>
          </a:p>
        </p:txBody>
      </p:sp>
      <p:pic>
        <p:nvPicPr>
          <p:cNvPr id="5" name="图片 4">
            <a:extLst>
              <a:ext uri="{FF2B5EF4-FFF2-40B4-BE49-F238E27FC236}">
                <a16:creationId xmlns:a16="http://schemas.microsoft.com/office/drawing/2014/main" id="{8A713055-9B6E-0CDB-4BAC-7052A65F636A}"/>
              </a:ext>
            </a:extLst>
          </p:cNvPr>
          <p:cNvPicPr>
            <a:picLocks noChangeAspect="1"/>
          </p:cNvPicPr>
          <p:nvPr/>
        </p:nvPicPr>
        <p:blipFill>
          <a:blip r:embed="rId2"/>
          <a:stretch>
            <a:fillRect/>
          </a:stretch>
        </p:blipFill>
        <p:spPr>
          <a:xfrm>
            <a:off x="685800" y="1600754"/>
            <a:ext cx="7772400" cy="3056418"/>
          </a:xfrm>
          <a:prstGeom prst="rect">
            <a:avLst/>
          </a:prstGeom>
        </p:spPr>
      </p:pic>
    </p:spTree>
    <p:extLst>
      <p:ext uri="{BB962C8B-B14F-4D97-AF65-F5344CB8AC3E}">
        <p14:creationId xmlns:p14="http://schemas.microsoft.com/office/powerpoint/2010/main" val="1382776955"/>
      </p:ext>
    </p:extLst>
  </p:cSld>
  <p:clrMapOvr>
    <a:masterClrMapping/>
  </p:clrMapOvr>
  <p:transition spd="slow">
    <p:push dir="u"/>
  </p:transition>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第一PPT，www.1ppt.com">
  <a:themeElements>
    <a:clrScheme name="Custom 50">
      <a:dk1>
        <a:srgbClr val="5C5C5C"/>
      </a:dk1>
      <a:lt1>
        <a:srgbClr val="FFFFFF"/>
      </a:lt1>
      <a:dk2>
        <a:srgbClr val="3F3F3F"/>
      </a:dk2>
      <a:lt2>
        <a:srgbClr val="FCFCFC"/>
      </a:lt2>
      <a:accent1>
        <a:srgbClr val="0A5064"/>
      </a:accent1>
      <a:accent2>
        <a:srgbClr val="0F7895"/>
      </a:accent2>
      <a:accent3>
        <a:srgbClr val="15A1C8"/>
      </a:accent3>
      <a:accent4>
        <a:srgbClr val="62CFEE"/>
      </a:accent4>
      <a:accent5>
        <a:srgbClr val="96DFF4"/>
      </a:accent5>
      <a:accent6>
        <a:srgbClr val="CAEFF9"/>
      </a:accent6>
      <a:hlink>
        <a:srgbClr val="0563C1"/>
      </a:hlink>
      <a:folHlink>
        <a:srgbClr val="954F72"/>
      </a:folHlink>
    </a:clrScheme>
    <a:fontScheme name="dktretd0">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451</TotalTime>
  <Words>1385</Words>
  <Application>Microsoft Macintosh PowerPoint</Application>
  <PresentationFormat>全屏显示(16:9)</PresentationFormat>
  <Paragraphs>157</Paragraphs>
  <Slides>25</Slides>
  <Notes>13</Notes>
  <HiddenSlides>0</HiddenSlides>
  <MMClips>1</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25</vt:i4>
      </vt:variant>
    </vt:vector>
  </HeadingPairs>
  <TitlesOfParts>
    <vt:vector size="34" baseType="lpstr">
      <vt:lpstr>等线</vt:lpstr>
      <vt:lpstr>等线 Light</vt:lpstr>
      <vt:lpstr>宋体</vt:lpstr>
      <vt:lpstr>微软雅黑</vt:lpstr>
      <vt:lpstr>Arial</vt:lpstr>
      <vt:lpstr>Calibri</vt:lpstr>
      <vt:lpstr>Times New Roman</vt:lpstr>
      <vt:lpstr>第一PPT，www.1ppt.com</vt:lpstr>
      <vt:lpstr>1_第一PPT，www.1ppt.com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三个关键变量</vt:lpstr>
      <vt:lpstr>两个绝对差异分析变量</vt:lpstr>
      <vt:lpstr>两个相对差异分析变量</vt:lpstr>
      <vt:lpstr>练 习</vt:lpstr>
      <vt:lpstr>PowerPoint 演示文稿</vt:lpstr>
      <vt:lpstr>虚拟仿真实验</vt:lpstr>
      <vt:lpstr>虚拟仿真实验</vt:lpstr>
      <vt:lpstr>虚拟仿真实验</vt:lpstr>
      <vt:lpstr>虚拟仿真实验</vt:lpstr>
      <vt:lpstr>虚拟仿真实验</vt:lpstr>
      <vt:lpstr>虚拟仿真实验</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企业介绍</dc:title>
  <dc:creator>第一PPT</dc:creator>
  <cp:keywords>www.1ppt.com</cp:keywords>
  <dc:description>www.1ppt.com</dc:description>
  <cp:lastModifiedBy>M13314</cp:lastModifiedBy>
  <cp:revision>185</cp:revision>
  <dcterms:created xsi:type="dcterms:W3CDTF">2016-12-25T02:27:00Z</dcterms:created>
  <dcterms:modified xsi:type="dcterms:W3CDTF">2026-03-20T01:53:52Z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BAF4887685E0458E9762963BE34A9C0C_12</vt:lpwstr>
  </property>
  <property fmtid="{D5CDD505-2E9C-101B-9397-08002B2CF9AE}" pid="3" name="KSOProductBuildVer">
    <vt:lpwstr>2052-12.1.0.20305</vt:lpwstr>
  </property>
</Properties>
</file>