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6" r:id="rId1"/>
  </p:sldMasterIdLst>
  <p:notesMasterIdLst>
    <p:notesMasterId r:id="rId263"/>
  </p:notesMasterIdLst>
  <p:handoutMasterIdLst>
    <p:handoutMasterId r:id="rId264"/>
  </p:handoutMasterIdLst>
  <p:sldIdLst>
    <p:sldId id="407" r:id="rId2"/>
    <p:sldId id="404" r:id="rId3"/>
    <p:sldId id="352" r:id="rId4"/>
    <p:sldId id="412" r:id="rId5"/>
    <p:sldId id="311" r:id="rId6"/>
    <p:sldId id="414" r:id="rId7"/>
    <p:sldId id="415" r:id="rId8"/>
    <p:sldId id="416" r:id="rId9"/>
    <p:sldId id="366" r:id="rId10"/>
    <p:sldId id="367" r:id="rId11"/>
    <p:sldId id="368" r:id="rId12"/>
    <p:sldId id="417" r:id="rId13"/>
    <p:sldId id="410" r:id="rId14"/>
    <p:sldId id="409" r:id="rId15"/>
    <p:sldId id="423" r:id="rId16"/>
    <p:sldId id="418" r:id="rId17"/>
    <p:sldId id="419" r:id="rId18"/>
    <p:sldId id="420" r:id="rId19"/>
    <p:sldId id="421" r:id="rId20"/>
    <p:sldId id="422" r:id="rId21"/>
    <p:sldId id="428" r:id="rId22"/>
    <p:sldId id="499" r:id="rId23"/>
    <p:sldId id="405" r:id="rId24"/>
    <p:sldId id="436" r:id="rId25"/>
    <p:sldId id="429" r:id="rId26"/>
    <p:sldId id="430" r:id="rId27"/>
    <p:sldId id="431" r:id="rId28"/>
    <p:sldId id="434" r:id="rId29"/>
    <p:sldId id="441" r:id="rId30"/>
    <p:sldId id="442" r:id="rId31"/>
    <p:sldId id="370" r:id="rId32"/>
    <p:sldId id="357" r:id="rId33"/>
    <p:sldId id="372" r:id="rId34"/>
    <p:sldId id="374" r:id="rId35"/>
    <p:sldId id="375" r:id="rId36"/>
    <p:sldId id="411" r:id="rId37"/>
    <p:sldId id="440" r:id="rId38"/>
    <p:sldId id="376" r:id="rId39"/>
    <p:sldId id="377" r:id="rId40"/>
    <p:sldId id="391" r:id="rId41"/>
    <p:sldId id="392" r:id="rId42"/>
    <p:sldId id="406" r:id="rId43"/>
    <p:sldId id="380" r:id="rId44"/>
    <p:sldId id="408" r:id="rId45"/>
    <p:sldId id="384" r:id="rId46"/>
    <p:sldId id="443" r:id="rId47"/>
    <p:sldId id="445" r:id="rId48"/>
    <p:sldId id="444" r:id="rId49"/>
    <p:sldId id="446" r:id="rId50"/>
    <p:sldId id="447" r:id="rId51"/>
    <p:sldId id="448" r:id="rId52"/>
    <p:sldId id="449" r:id="rId53"/>
    <p:sldId id="450" r:id="rId54"/>
    <p:sldId id="451" r:id="rId55"/>
    <p:sldId id="452" r:id="rId56"/>
    <p:sldId id="453" r:id="rId57"/>
    <p:sldId id="454" r:id="rId58"/>
    <p:sldId id="455" r:id="rId59"/>
    <p:sldId id="456" r:id="rId60"/>
    <p:sldId id="457" r:id="rId61"/>
    <p:sldId id="458" r:id="rId62"/>
    <p:sldId id="459" r:id="rId63"/>
    <p:sldId id="460" r:id="rId64"/>
    <p:sldId id="461" r:id="rId65"/>
    <p:sldId id="462" r:id="rId66"/>
    <p:sldId id="463" r:id="rId67"/>
    <p:sldId id="464" r:id="rId68"/>
    <p:sldId id="465" r:id="rId69"/>
    <p:sldId id="466" r:id="rId70"/>
    <p:sldId id="467" r:id="rId71"/>
    <p:sldId id="468" r:id="rId72"/>
    <p:sldId id="469" r:id="rId73"/>
    <p:sldId id="470" r:id="rId74"/>
    <p:sldId id="471" r:id="rId75"/>
    <p:sldId id="472" r:id="rId76"/>
    <p:sldId id="473" r:id="rId77"/>
    <p:sldId id="474" r:id="rId78"/>
    <p:sldId id="475" r:id="rId79"/>
    <p:sldId id="476" r:id="rId80"/>
    <p:sldId id="477" r:id="rId81"/>
    <p:sldId id="478" r:id="rId82"/>
    <p:sldId id="479" r:id="rId83"/>
    <p:sldId id="480" r:id="rId84"/>
    <p:sldId id="481" r:id="rId85"/>
    <p:sldId id="360" r:id="rId86"/>
    <p:sldId id="393" r:id="rId87"/>
    <p:sldId id="394" r:id="rId88"/>
    <p:sldId id="361" r:id="rId89"/>
    <p:sldId id="362" r:id="rId90"/>
    <p:sldId id="363" r:id="rId91"/>
    <p:sldId id="364" r:id="rId92"/>
    <p:sldId id="365" r:id="rId93"/>
    <p:sldId id="501" r:id="rId94"/>
    <p:sldId id="502" r:id="rId95"/>
    <p:sldId id="503" r:id="rId96"/>
    <p:sldId id="504" r:id="rId97"/>
    <p:sldId id="371" r:id="rId98"/>
    <p:sldId id="389" r:id="rId99"/>
    <p:sldId id="505" r:id="rId100"/>
    <p:sldId id="373" r:id="rId101"/>
    <p:sldId id="506" r:id="rId102"/>
    <p:sldId id="507" r:id="rId103"/>
    <p:sldId id="508" r:id="rId104"/>
    <p:sldId id="509" r:id="rId105"/>
    <p:sldId id="529" r:id="rId106"/>
    <p:sldId id="379" r:id="rId107"/>
    <p:sldId id="530" r:id="rId108"/>
    <p:sldId id="381" r:id="rId109"/>
    <p:sldId id="382" r:id="rId110"/>
    <p:sldId id="383" r:id="rId111"/>
    <p:sldId id="531" r:id="rId112"/>
    <p:sldId id="385" r:id="rId113"/>
    <p:sldId id="386" r:id="rId114"/>
    <p:sldId id="388" r:id="rId115"/>
    <p:sldId id="532" r:id="rId116"/>
    <p:sldId id="533" r:id="rId117"/>
    <p:sldId id="534" r:id="rId118"/>
    <p:sldId id="535" r:id="rId119"/>
    <p:sldId id="536" r:id="rId120"/>
    <p:sldId id="537" r:id="rId121"/>
    <p:sldId id="538" r:id="rId122"/>
    <p:sldId id="539" r:id="rId123"/>
    <p:sldId id="540" r:id="rId124"/>
    <p:sldId id="541" r:id="rId125"/>
    <p:sldId id="542" r:id="rId126"/>
    <p:sldId id="543" r:id="rId127"/>
    <p:sldId id="544" r:id="rId128"/>
    <p:sldId id="545" r:id="rId129"/>
    <p:sldId id="546" r:id="rId130"/>
    <p:sldId id="547" r:id="rId131"/>
    <p:sldId id="548" r:id="rId132"/>
    <p:sldId id="549" r:id="rId133"/>
    <p:sldId id="413" r:id="rId134"/>
    <p:sldId id="550" r:id="rId135"/>
    <p:sldId id="551" r:id="rId136"/>
    <p:sldId id="552" r:id="rId137"/>
    <p:sldId id="553" r:id="rId138"/>
    <p:sldId id="554" r:id="rId139"/>
    <p:sldId id="555" r:id="rId140"/>
    <p:sldId id="556" r:id="rId141"/>
    <p:sldId id="557" r:id="rId142"/>
    <p:sldId id="558" r:id="rId143"/>
    <p:sldId id="559" r:id="rId144"/>
    <p:sldId id="424" r:id="rId145"/>
    <p:sldId id="425" r:id="rId146"/>
    <p:sldId id="426" r:id="rId147"/>
    <p:sldId id="427" r:id="rId148"/>
    <p:sldId id="560" r:id="rId149"/>
    <p:sldId id="561" r:id="rId150"/>
    <p:sldId id="562" r:id="rId151"/>
    <p:sldId id="563" r:id="rId152"/>
    <p:sldId id="432" r:id="rId153"/>
    <p:sldId id="433" r:id="rId154"/>
    <p:sldId id="564" r:id="rId155"/>
    <p:sldId id="435" r:id="rId156"/>
    <p:sldId id="565" r:id="rId157"/>
    <p:sldId id="437" r:id="rId158"/>
    <p:sldId id="438" r:id="rId159"/>
    <p:sldId id="439" r:id="rId160"/>
    <p:sldId id="566" r:id="rId161"/>
    <p:sldId id="567" r:id="rId162"/>
    <p:sldId id="568" r:id="rId163"/>
    <p:sldId id="569" r:id="rId164"/>
    <p:sldId id="570" r:id="rId165"/>
    <p:sldId id="571" r:id="rId166"/>
    <p:sldId id="572" r:id="rId167"/>
    <p:sldId id="573" r:id="rId168"/>
    <p:sldId id="574" r:id="rId169"/>
    <p:sldId id="575" r:id="rId170"/>
    <p:sldId id="576" r:id="rId171"/>
    <p:sldId id="577" r:id="rId172"/>
    <p:sldId id="578" r:id="rId173"/>
    <p:sldId id="579" r:id="rId174"/>
    <p:sldId id="580" r:id="rId175"/>
    <p:sldId id="581" r:id="rId176"/>
    <p:sldId id="582" r:id="rId177"/>
    <p:sldId id="583" r:id="rId178"/>
    <p:sldId id="584" r:id="rId179"/>
    <p:sldId id="585" r:id="rId180"/>
    <p:sldId id="586" r:id="rId181"/>
    <p:sldId id="587" r:id="rId182"/>
    <p:sldId id="588" r:id="rId183"/>
    <p:sldId id="589" r:id="rId184"/>
    <p:sldId id="590" r:id="rId185"/>
    <p:sldId id="591" r:id="rId186"/>
    <p:sldId id="592" r:id="rId187"/>
    <p:sldId id="593" r:id="rId188"/>
    <p:sldId id="594" r:id="rId189"/>
    <p:sldId id="595" r:id="rId190"/>
    <p:sldId id="596" r:id="rId191"/>
    <p:sldId id="597" r:id="rId192"/>
    <p:sldId id="598" r:id="rId193"/>
    <p:sldId id="599" r:id="rId194"/>
    <p:sldId id="600" r:id="rId195"/>
    <p:sldId id="601" r:id="rId196"/>
    <p:sldId id="602" r:id="rId197"/>
    <p:sldId id="603" r:id="rId198"/>
    <p:sldId id="604" r:id="rId199"/>
    <p:sldId id="605" r:id="rId200"/>
    <p:sldId id="606" r:id="rId201"/>
    <p:sldId id="607" r:id="rId202"/>
    <p:sldId id="608" r:id="rId203"/>
    <p:sldId id="609" r:id="rId204"/>
    <p:sldId id="610" r:id="rId205"/>
    <p:sldId id="611" r:id="rId206"/>
    <p:sldId id="612" r:id="rId207"/>
    <p:sldId id="613" r:id="rId208"/>
    <p:sldId id="614" r:id="rId209"/>
    <p:sldId id="615" r:id="rId210"/>
    <p:sldId id="616" r:id="rId211"/>
    <p:sldId id="617" r:id="rId212"/>
    <p:sldId id="618" r:id="rId213"/>
    <p:sldId id="619" r:id="rId214"/>
    <p:sldId id="620" r:id="rId215"/>
    <p:sldId id="621" r:id="rId216"/>
    <p:sldId id="622" r:id="rId217"/>
    <p:sldId id="623" r:id="rId218"/>
    <p:sldId id="486" r:id="rId219"/>
    <p:sldId id="487" r:id="rId220"/>
    <p:sldId id="488" r:id="rId221"/>
    <p:sldId id="489" r:id="rId222"/>
    <p:sldId id="490" r:id="rId223"/>
    <p:sldId id="491" r:id="rId224"/>
    <p:sldId id="492" r:id="rId225"/>
    <p:sldId id="493" r:id="rId226"/>
    <p:sldId id="494" r:id="rId227"/>
    <p:sldId id="495" r:id="rId228"/>
    <p:sldId id="496" r:id="rId229"/>
    <p:sldId id="497" r:id="rId230"/>
    <p:sldId id="498" r:id="rId231"/>
    <p:sldId id="624" r:id="rId232"/>
    <p:sldId id="625" r:id="rId233"/>
    <p:sldId id="626" r:id="rId234"/>
    <p:sldId id="627" r:id="rId235"/>
    <p:sldId id="628" r:id="rId236"/>
    <p:sldId id="629" r:id="rId237"/>
    <p:sldId id="630" r:id="rId238"/>
    <p:sldId id="631" r:id="rId239"/>
    <p:sldId id="632" r:id="rId240"/>
    <p:sldId id="633" r:id="rId241"/>
    <p:sldId id="634" r:id="rId242"/>
    <p:sldId id="635" r:id="rId243"/>
    <p:sldId id="636" r:id="rId244"/>
    <p:sldId id="637" r:id="rId245"/>
    <p:sldId id="638" r:id="rId246"/>
    <p:sldId id="639" r:id="rId247"/>
    <p:sldId id="640" r:id="rId248"/>
    <p:sldId id="641" r:id="rId249"/>
    <p:sldId id="642" r:id="rId250"/>
    <p:sldId id="643" r:id="rId251"/>
    <p:sldId id="644" r:id="rId252"/>
    <p:sldId id="519" r:id="rId253"/>
    <p:sldId id="520" r:id="rId254"/>
    <p:sldId id="521" r:id="rId255"/>
    <p:sldId id="522" r:id="rId256"/>
    <p:sldId id="523" r:id="rId257"/>
    <p:sldId id="524" r:id="rId258"/>
    <p:sldId id="525" r:id="rId259"/>
    <p:sldId id="526" r:id="rId260"/>
    <p:sldId id="527" r:id="rId261"/>
    <p:sldId id="528" r:id="rId262"/>
  </p:sldIdLst>
  <p:sldSz cx="9144000" cy="6858000" type="screen4x3"/>
  <p:notesSz cx="6858000" cy="9144000"/>
  <p:defaultTextStyle>
    <a:defPPr>
      <a:defRPr lang="zh-CN"/>
    </a:defPPr>
    <a:lvl1pPr algn="l" rtl="0" eaLnBrk="0" fontAlgn="base" hangingPunct="0">
      <a:spcBef>
        <a:spcPct val="0"/>
      </a:spcBef>
      <a:spcAft>
        <a:spcPct val="0"/>
      </a:spcAft>
      <a:defRPr sz="2400" kern="1200">
        <a:solidFill>
          <a:schemeClr val="tx1"/>
        </a:solidFill>
        <a:latin typeface="Times"/>
        <a:ea typeface="宋体" pitchFamily="2" charset="-122"/>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66"/>
    <a:srgbClr val="0066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9" autoAdjust="0"/>
    <p:restoredTop sz="94669" autoAdjust="0"/>
  </p:normalViewPr>
  <p:slideViewPr>
    <p:cSldViewPr>
      <p:cViewPr varScale="1">
        <p:scale>
          <a:sx n="104" d="100"/>
          <a:sy n="104" d="100"/>
        </p:scale>
        <p:origin x="182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65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107" Type="http://schemas.openxmlformats.org/officeDocument/2006/relationships/slide" Target="slides/slide106.xml"/><Relationship Id="rId268"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notesMaster" Target="notesMasters/notes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handoutMaster" Target="handoutMasters/handout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presProps" Target="presProps.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viewProps" Target="view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theme" Target="theme/theme1.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pitchFamily="18" charset="0"/>
              </a:defRPr>
            </a:lvl1pPr>
          </a:lstStyle>
          <a:p>
            <a:endParaRPr lang="en-US" altLang="zh-CN"/>
          </a:p>
        </p:txBody>
      </p:sp>
      <p:sp>
        <p:nvSpPr>
          <p:cNvPr id="6451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pitchFamily="18" charset="0"/>
              </a:defRPr>
            </a:lvl1pPr>
          </a:lstStyle>
          <a:p>
            <a:fld id="{825C1D32-6D24-423C-889A-AF3B345BDD16}" type="datetime2">
              <a:rPr lang="zh-CN" altLang="en-US"/>
              <a:pPr/>
              <a:t>2025年4月16日</a:t>
            </a:fld>
            <a:endParaRPr lang="en-US" altLang="zh-CN"/>
          </a:p>
        </p:txBody>
      </p:sp>
      <p:sp>
        <p:nvSpPr>
          <p:cNvPr id="6451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pitchFamily="18" charset="0"/>
              </a:defRPr>
            </a:lvl1pPr>
          </a:lstStyle>
          <a:p>
            <a:endParaRPr lang="en-US" altLang="zh-CN"/>
          </a:p>
        </p:txBody>
      </p:sp>
      <p:sp>
        <p:nvSpPr>
          <p:cNvPr id="6451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1" sz="1200">
                <a:latin typeface="Times New Roman" pitchFamily="18" charset="0"/>
              </a:defRPr>
            </a:lvl1pPr>
          </a:lstStyle>
          <a:p>
            <a:fld id="{FC3A702C-8726-4E09-8F87-829E33F76D28}" type="slidenum">
              <a:rPr lang="en-US" altLang="zh-CN"/>
              <a:pPr/>
              <a:t>‹#›</a:t>
            </a:fld>
            <a:endParaRPr lang="en-US" altLang="zh-CN"/>
          </a:p>
        </p:txBody>
      </p:sp>
    </p:spTree>
    <p:extLst>
      <p:ext uri="{BB962C8B-B14F-4D97-AF65-F5344CB8AC3E}">
        <p14:creationId xmlns:p14="http://schemas.microsoft.com/office/powerpoint/2010/main" val="3997442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1" sz="1200">
                <a:latin typeface="Times New Roman" pitchFamily="18" charset="0"/>
              </a:defRPr>
            </a:lvl1pPr>
          </a:lstStyle>
          <a:p>
            <a:endParaRPr lang="en-US" altLang="zh-CN"/>
          </a:p>
        </p:txBody>
      </p:sp>
      <p:sp>
        <p:nvSpPr>
          <p:cNvPr id="6349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1" sz="1200">
                <a:latin typeface="Times New Roman" pitchFamily="18" charset="0"/>
              </a:defRPr>
            </a:lvl1pPr>
          </a:lstStyle>
          <a:p>
            <a:fld id="{B6B7A4FA-CE55-4C83-93D7-5B126531D1D4}" type="datetime2">
              <a:rPr lang="zh-CN" altLang="en-US"/>
              <a:pPr/>
              <a:t>2025年4月16日</a:t>
            </a:fld>
            <a:endParaRPr lang="en-US" altLang="zh-CN"/>
          </a:p>
        </p:txBody>
      </p:sp>
      <p:sp>
        <p:nvSpPr>
          <p:cNvPr id="634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349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kumimoji="1" sz="1200">
                <a:latin typeface="Times New Roman" pitchFamily="18" charset="0"/>
              </a:defRPr>
            </a:lvl1pPr>
          </a:lstStyle>
          <a:p>
            <a:endParaRPr lang="en-US" altLang="zh-CN"/>
          </a:p>
        </p:txBody>
      </p:sp>
      <p:sp>
        <p:nvSpPr>
          <p:cNvPr id="6349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kumimoji="1" sz="1200">
                <a:latin typeface="Times New Roman" pitchFamily="18" charset="0"/>
              </a:defRPr>
            </a:lvl1pPr>
          </a:lstStyle>
          <a:p>
            <a:fld id="{9B52D835-8CBD-4BEC-9DB0-AFD0AEB81A5C}" type="slidenum">
              <a:rPr lang="en-US" altLang="zh-CN"/>
              <a:pPr/>
              <a:t>‹#›</a:t>
            </a:fld>
            <a:endParaRPr lang="en-US" altLang="zh-CN"/>
          </a:p>
        </p:txBody>
      </p:sp>
    </p:spTree>
    <p:extLst>
      <p:ext uri="{BB962C8B-B14F-4D97-AF65-F5344CB8AC3E}">
        <p14:creationId xmlns:p14="http://schemas.microsoft.com/office/powerpoint/2010/main" val="3154364082"/>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kumimoji="1" sz="1200" kern="1200">
        <a:solidFill>
          <a:schemeClr val="tx1"/>
        </a:solidFill>
        <a:latin typeface="Times New Roman" pitchFamily="18" charset="0"/>
        <a:ea typeface="宋体" pitchFamily="2" charset="-122"/>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宋体" pitchFamily="2" charset="-122"/>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宋体" pitchFamily="2" charset="-122"/>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宋体" pitchFamily="2" charset="-122"/>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1916CA08-C133-4451-B4F4-1A8F91030DAB}"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71375D36-9CD3-449C-BBFD-4C7BAAA428CC}" type="slidenum">
              <a:rPr lang="en-US" altLang="zh-CN"/>
              <a:pPr/>
              <a:t>1</a:t>
            </a:fld>
            <a:endParaRPr lang="en-US" altLang="zh-CN"/>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FB2C6E06-FE63-4892-A889-E5D9649D04A8}"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989712E1-D114-40CE-AC66-41A032BD31C5}" type="slidenum">
              <a:rPr lang="en-US" altLang="zh-CN"/>
              <a:pPr/>
              <a:t>2</a:t>
            </a:fld>
            <a:endParaRPr lang="en-US" altLang="zh-CN"/>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1D2EAF98-4D95-4092-83C9-FF1EF3E1CD48}"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A5933136-A8F1-4D74-B8B5-61410D556CFA}" type="slidenum">
              <a:rPr lang="en-US" altLang="zh-CN"/>
              <a:pPr/>
              <a:t>3</a:t>
            </a:fld>
            <a:endParaRPr lang="en-US" altLang="zh-CN"/>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4A47AEF8-F0A0-4833-A456-B30B107CCCAC}"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2E9C0EBD-C9C4-4D61-9F70-495368864E8A}" type="slidenum">
              <a:rPr lang="en-US" altLang="zh-CN"/>
              <a:pPr/>
              <a:t>5</a:t>
            </a:fld>
            <a:endParaRPr lang="en-US" altLang="zh-CN"/>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8B0E950C-17D2-47A3-A709-BF2AE140B23A}"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571E8486-FC57-41CD-B012-261622DB4596}" type="slidenum">
              <a:rPr lang="en-US" altLang="zh-CN"/>
              <a:pPr/>
              <a:t>9</a:t>
            </a:fld>
            <a:endParaRPr lang="en-US" altLang="zh-CN"/>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09318E8E-7F5A-4AE3-8BAA-E4A01AFEDF06}"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F05FCEC5-8281-4CD3-A4F3-50E6EABFC9A4}" type="slidenum">
              <a:rPr lang="en-US" altLang="zh-CN"/>
              <a:pPr/>
              <a:t>10</a:t>
            </a:fld>
            <a:endParaRPr lang="en-US" altLang="zh-CN"/>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AE4720CD-E0E2-4FE7-B954-642238CEA78D}"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AC6ED872-A5E3-43E1-93C7-23D3B270B66A}" type="slidenum">
              <a:rPr lang="en-US" altLang="zh-CN"/>
              <a:pPr/>
              <a:t>11</a:t>
            </a:fld>
            <a:endParaRPr lang="en-US" altLang="zh-CN"/>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594D14E9-F1AB-4298-8E73-E4F8D5F3C54D}"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0E9E494B-37C6-42A5-ADA7-1176BB25F875}" type="slidenum">
              <a:rPr lang="en-US" altLang="zh-CN"/>
              <a:pPr/>
              <a:t>12</a:t>
            </a:fld>
            <a:endParaRPr lang="en-US" altLang="zh-CN"/>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8E9126BA-ABF4-4A80-B2E4-AC0B1E5BF685}"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4436D6DE-A86D-487B-84D4-9D33B7528CF3}" type="slidenum">
              <a:rPr lang="en-US" altLang="zh-CN"/>
              <a:pPr/>
              <a:t>13</a:t>
            </a:fld>
            <a:endParaRPr lang="en-US" altLang="zh-CN"/>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B28CBA4D-FC59-42BA-9DFD-A9E4D55395D7}"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97E06D1E-EA82-40FE-95F8-FAE974DC753B}" type="slidenum">
              <a:rPr lang="en-US" altLang="zh-CN"/>
              <a:pPr/>
              <a:t>14</a:t>
            </a:fld>
            <a:endParaRPr lang="en-US" altLang="zh-CN"/>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84A08E00-AA45-47C1-A100-16CE6C731E51}"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47C905B9-80AE-4C48-BA17-8280E1F4C3FB}" type="slidenum">
              <a:rPr lang="en-US" altLang="zh-CN"/>
              <a:pPr/>
              <a:t>16</a:t>
            </a:fld>
            <a:endParaRPr lang="en-US" altLang="zh-CN"/>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AD8442CC-A1B1-4B61-AD6A-9B52462146BB}"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F7C2EECA-46BD-418E-89B2-07971D0F6050}" type="slidenum">
              <a:rPr lang="en-US" altLang="zh-CN"/>
              <a:pPr/>
              <a:t>17</a:t>
            </a:fld>
            <a:endParaRPr lang="en-US" altLang="zh-CN"/>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85F07589-7143-4B42-AA62-E4E8A86B0ED9}"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C8EB3B7B-9ADD-447F-B2C5-E2FF0165250E}" type="slidenum">
              <a:rPr lang="en-US" altLang="zh-CN"/>
              <a:pPr/>
              <a:t>18</a:t>
            </a:fld>
            <a:endParaRPr lang="en-US" altLang="zh-CN"/>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D8FDA245-A1C7-4BE6-AB34-6593A4CCB766}"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D891944C-A1EF-4E98-B467-494D3D9852C9}" type="slidenum">
              <a:rPr lang="en-US" altLang="zh-CN"/>
              <a:pPr/>
              <a:t>19</a:t>
            </a:fld>
            <a:endParaRPr lang="en-US" altLang="zh-CN"/>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p:txBody>
          <a:bodyPr/>
          <a:lstStyle/>
          <a:p>
            <a:r>
              <a:rPr lang="zh-CN" altLang="en-US"/>
              <a:t>正常速度的话，在这里第二节课结束</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DF8F7F6C-510D-4ADA-A0DB-5F0CACB1EB34}"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B9309FFD-1567-40E5-8EA0-82CFC676A8D7}" type="slidenum">
              <a:rPr lang="en-US" altLang="zh-CN"/>
              <a:pPr/>
              <a:t>20</a:t>
            </a:fld>
            <a:endParaRPr lang="en-US" altLang="zh-CN"/>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24A09FCC-BCBA-458A-8F1D-05474F8D50F2}"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18B0EB1B-B60F-4990-B61A-CAB6CE0E3B48}" type="slidenum">
              <a:rPr lang="en-US" altLang="zh-CN"/>
              <a:pPr/>
              <a:t>23</a:t>
            </a:fld>
            <a:endParaRPr lang="en-US" altLang="zh-CN"/>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55675" eaLnBrk="0" hangingPunct="0">
              <a:defRPr kumimoji="1" sz="2400">
                <a:solidFill>
                  <a:schemeClr val="tx1"/>
                </a:solidFill>
                <a:latin typeface="Times New Roman" pitchFamily="18" charset="0"/>
                <a:ea typeface="宋体" charset="-122"/>
              </a:defRPr>
            </a:lvl1pPr>
            <a:lvl2pPr marL="742950" indent="-285750" defTabSz="955675" eaLnBrk="0" hangingPunct="0">
              <a:defRPr kumimoji="1" sz="2400">
                <a:solidFill>
                  <a:schemeClr val="tx1"/>
                </a:solidFill>
                <a:latin typeface="Times New Roman" pitchFamily="18" charset="0"/>
                <a:ea typeface="宋体" charset="-122"/>
              </a:defRPr>
            </a:lvl2pPr>
            <a:lvl3pPr marL="1143000" indent="-228600" defTabSz="955675" eaLnBrk="0" hangingPunct="0">
              <a:defRPr kumimoji="1" sz="2400">
                <a:solidFill>
                  <a:schemeClr val="tx1"/>
                </a:solidFill>
                <a:latin typeface="Times New Roman" pitchFamily="18" charset="0"/>
                <a:ea typeface="宋体" charset="-122"/>
              </a:defRPr>
            </a:lvl3pPr>
            <a:lvl4pPr marL="1600200" indent="-228600" defTabSz="955675" eaLnBrk="0" hangingPunct="0">
              <a:defRPr kumimoji="1" sz="2400">
                <a:solidFill>
                  <a:schemeClr val="tx1"/>
                </a:solidFill>
                <a:latin typeface="Times New Roman" pitchFamily="18" charset="0"/>
                <a:ea typeface="宋体" charset="-122"/>
              </a:defRPr>
            </a:lvl4pPr>
            <a:lvl5pPr marL="2057400" indent="-228600" defTabSz="955675" eaLnBrk="0" hangingPunct="0">
              <a:defRPr kumimoji="1" sz="2400">
                <a:solidFill>
                  <a:schemeClr val="tx1"/>
                </a:solidFill>
                <a:latin typeface="Times New Roman" pitchFamily="18" charset="0"/>
                <a:ea typeface="宋体" charset="-122"/>
              </a:defRPr>
            </a:lvl5pPr>
            <a:lvl6pPr marL="25146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fld id="{BC872660-7041-42F3-9977-EE798A4D6456}" type="slidenum">
              <a:rPr lang="en-US" altLang="zh-CN" sz="1300" smtClean="0"/>
              <a:pPr eaLnBrk="1" hangingPunct="1"/>
              <a:t>24</a:t>
            </a:fld>
            <a:endParaRPr lang="en-US" altLang="zh-CN" sz="13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zh-CN" altLang="zh-CN">
              <a:ea typeface="宋体"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55675" eaLnBrk="0" hangingPunct="0">
              <a:defRPr kumimoji="1" sz="2400">
                <a:solidFill>
                  <a:schemeClr val="tx1"/>
                </a:solidFill>
                <a:latin typeface="Times New Roman" pitchFamily="18" charset="0"/>
                <a:ea typeface="宋体" charset="-122"/>
              </a:defRPr>
            </a:lvl1pPr>
            <a:lvl2pPr marL="742950" indent="-285750" defTabSz="955675" eaLnBrk="0" hangingPunct="0">
              <a:defRPr kumimoji="1" sz="2400">
                <a:solidFill>
                  <a:schemeClr val="tx1"/>
                </a:solidFill>
                <a:latin typeface="Times New Roman" pitchFamily="18" charset="0"/>
                <a:ea typeface="宋体" charset="-122"/>
              </a:defRPr>
            </a:lvl2pPr>
            <a:lvl3pPr marL="1143000" indent="-228600" defTabSz="955675" eaLnBrk="0" hangingPunct="0">
              <a:defRPr kumimoji="1" sz="2400">
                <a:solidFill>
                  <a:schemeClr val="tx1"/>
                </a:solidFill>
                <a:latin typeface="Times New Roman" pitchFamily="18" charset="0"/>
                <a:ea typeface="宋体" charset="-122"/>
              </a:defRPr>
            </a:lvl3pPr>
            <a:lvl4pPr marL="1600200" indent="-228600" defTabSz="955675" eaLnBrk="0" hangingPunct="0">
              <a:defRPr kumimoji="1" sz="2400">
                <a:solidFill>
                  <a:schemeClr val="tx1"/>
                </a:solidFill>
                <a:latin typeface="Times New Roman" pitchFamily="18" charset="0"/>
                <a:ea typeface="宋体" charset="-122"/>
              </a:defRPr>
            </a:lvl4pPr>
            <a:lvl5pPr marL="2057400" indent="-228600" defTabSz="955675" eaLnBrk="0" hangingPunct="0">
              <a:defRPr kumimoji="1" sz="2400">
                <a:solidFill>
                  <a:schemeClr val="tx1"/>
                </a:solidFill>
                <a:latin typeface="Times New Roman" pitchFamily="18" charset="0"/>
                <a:ea typeface="宋体" charset="-122"/>
              </a:defRPr>
            </a:lvl5pPr>
            <a:lvl6pPr marL="25146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fld id="{94023066-75A3-4661-A08C-A30913D0A6BB}" type="slidenum">
              <a:rPr lang="en-US" altLang="zh-CN" sz="1300" smtClean="0"/>
              <a:pPr eaLnBrk="1" hangingPunct="1"/>
              <a:t>25</a:t>
            </a:fld>
            <a:endParaRPr lang="en-US" altLang="zh-CN" sz="13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zh-CN" altLang="zh-CN">
              <a:ea typeface="宋体"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55675" eaLnBrk="0" hangingPunct="0">
              <a:defRPr kumimoji="1" sz="2400">
                <a:solidFill>
                  <a:schemeClr val="tx1"/>
                </a:solidFill>
                <a:latin typeface="Times New Roman" pitchFamily="18" charset="0"/>
                <a:ea typeface="宋体" charset="-122"/>
              </a:defRPr>
            </a:lvl1pPr>
            <a:lvl2pPr marL="742950" indent="-285750" defTabSz="955675" eaLnBrk="0" hangingPunct="0">
              <a:defRPr kumimoji="1" sz="2400">
                <a:solidFill>
                  <a:schemeClr val="tx1"/>
                </a:solidFill>
                <a:latin typeface="Times New Roman" pitchFamily="18" charset="0"/>
                <a:ea typeface="宋体" charset="-122"/>
              </a:defRPr>
            </a:lvl2pPr>
            <a:lvl3pPr marL="1143000" indent="-228600" defTabSz="955675" eaLnBrk="0" hangingPunct="0">
              <a:defRPr kumimoji="1" sz="2400">
                <a:solidFill>
                  <a:schemeClr val="tx1"/>
                </a:solidFill>
                <a:latin typeface="Times New Roman" pitchFamily="18" charset="0"/>
                <a:ea typeface="宋体" charset="-122"/>
              </a:defRPr>
            </a:lvl3pPr>
            <a:lvl4pPr marL="1600200" indent="-228600" defTabSz="955675" eaLnBrk="0" hangingPunct="0">
              <a:defRPr kumimoji="1" sz="2400">
                <a:solidFill>
                  <a:schemeClr val="tx1"/>
                </a:solidFill>
                <a:latin typeface="Times New Roman" pitchFamily="18" charset="0"/>
                <a:ea typeface="宋体" charset="-122"/>
              </a:defRPr>
            </a:lvl4pPr>
            <a:lvl5pPr marL="2057400" indent="-228600" defTabSz="955675" eaLnBrk="0" hangingPunct="0">
              <a:defRPr kumimoji="1" sz="2400">
                <a:solidFill>
                  <a:schemeClr val="tx1"/>
                </a:solidFill>
                <a:latin typeface="Times New Roman" pitchFamily="18" charset="0"/>
                <a:ea typeface="宋体" charset="-122"/>
              </a:defRPr>
            </a:lvl5pPr>
            <a:lvl6pPr marL="25146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fld id="{DDD458C5-98A6-40BD-BE86-4F1B2657E06F}" type="slidenum">
              <a:rPr lang="en-US" altLang="zh-CN" sz="1300" smtClean="0"/>
              <a:pPr eaLnBrk="1" hangingPunct="1"/>
              <a:t>26</a:t>
            </a:fld>
            <a:endParaRPr lang="en-US" altLang="zh-CN" sz="13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zh-CN" altLang="zh-CN">
              <a:ea typeface="宋体"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55675" eaLnBrk="0" hangingPunct="0">
              <a:defRPr kumimoji="1" sz="2400">
                <a:solidFill>
                  <a:schemeClr val="tx1"/>
                </a:solidFill>
                <a:latin typeface="Times New Roman" pitchFamily="18" charset="0"/>
                <a:ea typeface="宋体" charset="-122"/>
              </a:defRPr>
            </a:lvl1pPr>
            <a:lvl2pPr marL="742950" indent="-285750" defTabSz="955675" eaLnBrk="0" hangingPunct="0">
              <a:defRPr kumimoji="1" sz="2400">
                <a:solidFill>
                  <a:schemeClr val="tx1"/>
                </a:solidFill>
                <a:latin typeface="Times New Roman" pitchFamily="18" charset="0"/>
                <a:ea typeface="宋体" charset="-122"/>
              </a:defRPr>
            </a:lvl2pPr>
            <a:lvl3pPr marL="1143000" indent="-228600" defTabSz="955675" eaLnBrk="0" hangingPunct="0">
              <a:defRPr kumimoji="1" sz="2400">
                <a:solidFill>
                  <a:schemeClr val="tx1"/>
                </a:solidFill>
                <a:latin typeface="Times New Roman" pitchFamily="18" charset="0"/>
                <a:ea typeface="宋体" charset="-122"/>
              </a:defRPr>
            </a:lvl3pPr>
            <a:lvl4pPr marL="1600200" indent="-228600" defTabSz="955675" eaLnBrk="0" hangingPunct="0">
              <a:defRPr kumimoji="1" sz="2400">
                <a:solidFill>
                  <a:schemeClr val="tx1"/>
                </a:solidFill>
                <a:latin typeface="Times New Roman" pitchFamily="18" charset="0"/>
                <a:ea typeface="宋体" charset="-122"/>
              </a:defRPr>
            </a:lvl4pPr>
            <a:lvl5pPr marL="2057400" indent="-228600" defTabSz="955675" eaLnBrk="0" hangingPunct="0">
              <a:defRPr kumimoji="1" sz="2400">
                <a:solidFill>
                  <a:schemeClr val="tx1"/>
                </a:solidFill>
                <a:latin typeface="Times New Roman" pitchFamily="18" charset="0"/>
                <a:ea typeface="宋体" charset="-122"/>
              </a:defRPr>
            </a:lvl5pPr>
            <a:lvl6pPr marL="25146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fld id="{4805CC2D-588D-4B0B-B3CD-28141A932C73}" type="slidenum">
              <a:rPr lang="en-US" altLang="zh-CN" sz="1300" smtClean="0"/>
              <a:pPr eaLnBrk="1" hangingPunct="1"/>
              <a:t>27</a:t>
            </a:fld>
            <a:endParaRPr lang="en-US" altLang="zh-CN" sz="13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zh-CN" altLang="zh-CN">
              <a:ea typeface="宋体"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55675" eaLnBrk="0" hangingPunct="0">
              <a:defRPr kumimoji="1" sz="2400">
                <a:solidFill>
                  <a:schemeClr val="tx1"/>
                </a:solidFill>
                <a:latin typeface="Times New Roman" pitchFamily="18" charset="0"/>
                <a:ea typeface="宋体" charset="-122"/>
              </a:defRPr>
            </a:lvl1pPr>
            <a:lvl2pPr marL="742950" indent="-285750" defTabSz="955675" eaLnBrk="0" hangingPunct="0">
              <a:defRPr kumimoji="1" sz="2400">
                <a:solidFill>
                  <a:schemeClr val="tx1"/>
                </a:solidFill>
                <a:latin typeface="Times New Roman" pitchFamily="18" charset="0"/>
                <a:ea typeface="宋体" charset="-122"/>
              </a:defRPr>
            </a:lvl2pPr>
            <a:lvl3pPr marL="1143000" indent="-228600" defTabSz="955675" eaLnBrk="0" hangingPunct="0">
              <a:defRPr kumimoji="1" sz="2400">
                <a:solidFill>
                  <a:schemeClr val="tx1"/>
                </a:solidFill>
                <a:latin typeface="Times New Roman" pitchFamily="18" charset="0"/>
                <a:ea typeface="宋体" charset="-122"/>
              </a:defRPr>
            </a:lvl3pPr>
            <a:lvl4pPr marL="1600200" indent="-228600" defTabSz="955675" eaLnBrk="0" hangingPunct="0">
              <a:defRPr kumimoji="1" sz="2400">
                <a:solidFill>
                  <a:schemeClr val="tx1"/>
                </a:solidFill>
                <a:latin typeface="Times New Roman" pitchFamily="18" charset="0"/>
                <a:ea typeface="宋体" charset="-122"/>
              </a:defRPr>
            </a:lvl4pPr>
            <a:lvl5pPr marL="2057400" indent="-228600" defTabSz="955675" eaLnBrk="0" hangingPunct="0">
              <a:defRPr kumimoji="1" sz="2400">
                <a:solidFill>
                  <a:schemeClr val="tx1"/>
                </a:solidFill>
                <a:latin typeface="Times New Roman" pitchFamily="18" charset="0"/>
                <a:ea typeface="宋体" charset="-122"/>
              </a:defRPr>
            </a:lvl5pPr>
            <a:lvl6pPr marL="25146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defTabSz="955675"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fld id="{6860260B-E7AF-47EC-AC25-939041A04DB4}" type="slidenum">
              <a:rPr lang="en-US" altLang="zh-CN" sz="1300" smtClean="0"/>
              <a:pPr eaLnBrk="1" hangingPunct="1"/>
              <a:t>28</a:t>
            </a:fld>
            <a:endParaRPr lang="en-US" altLang="zh-CN" sz="13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zh-CN" altLang="zh-CN">
              <a:ea typeface="宋体"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00DA04AE-1ECC-499C-A79E-C15572E2973A}"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9819C400-A297-49EE-ACFC-DA84F0D043DC}" type="slidenum">
              <a:rPr lang="en-US" altLang="zh-CN"/>
              <a:pPr/>
              <a:t>31</a:t>
            </a:fld>
            <a:endParaRPr lang="en-US" altLang="zh-CN"/>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5C8712E3-4A61-4F1E-B216-21CFF09F6F9A}"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F281BBFB-8BAA-4BAA-96A7-0FAF962C593A}" type="slidenum">
              <a:rPr lang="en-US" altLang="zh-CN"/>
              <a:pPr/>
              <a:t>32</a:t>
            </a:fld>
            <a:endParaRPr lang="en-US" altLang="zh-CN"/>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36C7EE09-FFD0-4936-AEB6-41FBA6A632FA}"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A76E4378-D90D-438E-83F4-B3C12275A66C}" type="slidenum">
              <a:rPr lang="en-US" altLang="zh-CN"/>
              <a:pPr/>
              <a:t>33</a:t>
            </a:fld>
            <a:endParaRPr lang="en-US" altLang="zh-CN"/>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0D2DB671-0D3E-4CD0-8CBE-0DCAB4BF2DAB}"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0052A18E-E743-4AE5-AC65-F931B30B6074}" type="slidenum">
              <a:rPr lang="en-US" altLang="zh-CN"/>
              <a:pPr/>
              <a:t>34</a:t>
            </a:fld>
            <a:endParaRPr lang="en-US" altLang="zh-CN"/>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F22E188E-3FBB-4126-99F7-65C573CF6EF0}"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3904C7B2-B482-427B-9DEA-16B2BFA67DB1}" type="slidenum">
              <a:rPr lang="en-US" altLang="zh-CN"/>
              <a:pPr/>
              <a:t>35</a:t>
            </a:fld>
            <a:endParaRPr lang="en-US" altLang="zh-CN"/>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B2A630E7-5B2A-4EA7-9A58-B3CD7BE3521A}"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A0F08F71-ED08-498E-9966-C68F3A3AF83B}" type="slidenum">
              <a:rPr lang="en-US" altLang="zh-CN"/>
              <a:pPr/>
              <a:t>36</a:t>
            </a:fld>
            <a:endParaRPr lang="en-US" altLang="zh-CN"/>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2ECB63CA-AC85-4A25-B25A-F5DF9A427D6E}"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02A5FBA1-A42F-4F6C-9D5A-AB7BF30368C6}" type="slidenum">
              <a:rPr lang="en-US" altLang="zh-CN"/>
              <a:pPr/>
              <a:t>38</a:t>
            </a:fld>
            <a:endParaRPr lang="en-US" altLang="zh-CN"/>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7A0376B5-D866-461E-80FB-581A80BBC319}"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8914A700-6E00-4C3F-A8B2-F58F6A6CD874}" type="slidenum">
              <a:rPr lang="en-US" altLang="zh-CN"/>
              <a:pPr/>
              <a:t>39</a:t>
            </a:fld>
            <a:endParaRPr lang="en-US" altLang="zh-CN"/>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7D45C8A8-B778-4DE6-95E1-2B052A15E862}"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BC051FF3-6B9A-4A71-87B0-C12B6ED15C02}" type="slidenum">
              <a:rPr lang="en-US" altLang="zh-CN"/>
              <a:pPr/>
              <a:t>40</a:t>
            </a:fld>
            <a:endParaRPr lang="en-US" altLang="zh-CN"/>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86AC6F74-9BA6-4FC2-98DD-B4AF70A0051D}"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80E63B0D-C480-46B7-B77E-CFCB019DBBFF}" type="slidenum">
              <a:rPr lang="en-US" altLang="zh-CN"/>
              <a:pPr/>
              <a:t>41</a:t>
            </a:fld>
            <a:endParaRPr lang="en-US" altLang="zh-CN"/>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0FAF3D59-69C0-4F87-9E4F-A6A8CA24CEC5}"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A07F1B86-680A-410F-88C9-13DE3053F0F3}" type="slidenum">
              <a:rPr lang="en-US" altLang="zh-CN"/>
              <a:pPr/>
              <a:t>42</a:t>
            </a:fld>
            <a:endParaRPr lang="en-US" altLang="zh-CN"/>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C9F22BA1-CD14-4239-A842-02112BED1EAB}"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B8CA01D4-C8F5-4D15-883F-ABF9FA7AE9F6}" type="slidenum">
              <a:rPr lang="en-US" altLang="zh-CN"/>
              <a:pPr/>
              <a:t>43</a:t>
            </a:fld>
            <a:endParaRPr lang="en-US" altLang="zh-CN"/>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72451AC3-B027-4F23-8CC3-3A68075D959A}"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7EE1EFC7-0FC8-47C9-A6E2-FBCCC64DA7B5}" type="slidenum">
              <a:rPr lang="en-US" altLang="zh-CN"/>
              <a:pPr/>
              <a:t>44</a:t>
            </a:fld>
            <a:endParaRPr lang="en-US" altLang="zh-CN"/>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0553D8E3-41EB-436C-BC48-DF7AD766174F}" type="datetime2">
              <a:rPr lang="zh-CN" altLang="en-US"/>
              <a:pPr/>
              <a:t>2025年4月16日</a:t>
            </a:fld>
            <a:endParaRPr lang="en-US" altLang="zh-CN"/>
          </a:p>
        </p:txBody>
      </p:sp>
      <p:sp>
        <p:nvSpPr>
          <p:cNvPr id="5" name="Rectangle 7"/>
          <p:cNvSpPr>
            <a:spLocks noGrp="1" noChangeArrowheads="1"/>
          </p:cNvSpPr>
          <p:nvPr>
            <p:ph type="sldNum" sz="quarter" idx="5"/>
          </p:nvPr>
        </p:nvSpPr>
        <p:spPr>
          <a:ln/>
        </p:spPr>
        <p:txBody>
          <a:bodyPr/>
          <a:lstStyle/>
          <a:p>
            <a:fld id="{C8529855-309C-468D-AF60-5C59B465306A}" type="slidenum">
              <a:rPr lang="en-US" altLang="zh-CN"/>
              <a:pPr/>
              <a:t>45</a:t>
            </a:fld>
            <a:endParaRPr lang="en-US" altLang="zh-CN"/>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42D074-7974-4DFA-AADB-85EF94DCEFE9}" type="slidenum">
              <a:rPr lang="en-US" altLang="zh-CN"/>
              <a:pPr/>
              <a:t>85</a:t>
            </a:fld>
            <a:endParaRPr lang="en-US" altLang="zh-CN"/>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DFF10F-8514-4837-850F-BA3D2EABB1C7}" type="slidenum">
              <a:rPr lang="en-US" altLang="zh-CN"/>
              <a:pPr/>
              <a:t>86</a:t>
            </a:fld>
            <a:endParaRPr lang="en-US" altLang="zh-CN"/>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DD2198-2E08-45BE-B02A-27210144CA01}" type="slidenum">
              <a:rPr lang="en-US" altLang="zh-CN"/>
              <a:pPr/>
              <a:t>87</a:t>
            </a:fld>
            <a:endParaRPr lang="en-US" altLang="zh-CN"/>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2C4759-6848-4E74-B35C-71FAC0B82D3E}" type="slidenum">
              <a:rPr lang="en-US" altLang="zh-CN"/>
              <a:pPr/>
              <a:t>88</a:t>
            </a:fld>
            <a:endParaRPr lang="en-US" altLang="zh-CN"/>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D93915-B950-47D0-9B30-FEB85E88BCB8}" type="slidenum">
              <a:rPr lang="en-US" altLang="zh-CN"/>
              <a:pPr/>
              <a:t>89</a:t>
            </a:fld>
            <a:endParaRPr lang="en-US" altLang="zh-CN"/>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5D7963-AF2C-4702-8EB9-EF58CC006258}" type="slidenum">
              <a:rPr lang="en-US" altLang="zh-CN"/>
              <a:pPr/>
              <a:t>90</a:t>
            </a:fld>
            <a:endParaRPr lang="en-US" altLang="zh-CN"/>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44AAAB-5BD3-4115-AE96-0159799C22FA}" type="slidenum">
              <a:rPr lang="en-US" altLang="zh-CN"/>
              <a:pPr/>
              <a:t>91</a:t>
            </a:fld>
            <a:endParaRPr lang="en-US" altLang="zh-CN"/>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A75A2F-9353-49B4-911B-D0E5DEE46A9A}" type="slidenum">
              <a:rPr lang="en-US" altLang="zh-CN"/>
              <a:pPr/>
              <a:t>92</a:t>
            </a:fld>
            <a:endParaRPr lang="en-US" altLang="zh-CN"/>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10572B-A775-42C7-929B-EE74E8F92F2D}" type="slidenum">
              <a:rPr lang="en-US" altLang="zh-CN"/>
              <a:pPr/>
              <a:t>93</a:t>
            </a:fld>
            <a:endParaRPr lang="en-US" altLang="zh-CN"/>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2A4092-AB77-46A0-A4C5-673AB1F3DB99}" type="slidenum">
              <a:rPr lang="en-US" altLang="zh-CN"/>
              <a:pPr/>
              <a:t>94</a:t>
            </a:fld>
            <a:endParaRPr lang="en-US" altLang="zh-CN"/>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1296A2-F391-43D4-8DAA-240FEAF74057}" type="slidenum">
              <a:rPr lang="en-US" altLang="zh-CN"/>
              <a:pPr/>
              <a:t>97</a:t>
            </a:fld>
            <a:endParaRPr lang="en-US" altLang="zh-CN"/>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8E7EDC-6B1D-4535-9870-1163B74CD199}" type="slidenum">
              <a:rPr lang="en-US" altLang="zh-CN"/>
              <a:pPr/>
              <a:t>99</a:t>
            </a:fld>
            <a:endParaRPr lang="en-US" altLang="zh-CN"/>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553879-70D3-425E-B393-9CF099E72C3C}" type="slidenum">
              <a:rPr lang="en-US" altLang="zh-CN"/>
              <a:pPr/>
              <a:t>100</a:t>
            </a:fld>
            <a:endParaRPr lang="en-US" altLang="zh-CN"/>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EC8C90-A04E-4B70-B236-C8DC137DF246}" type="slidenum">
              <a:rPr lang="en-US" altLang="zh-CN"/>
              <a:pPr/>
              <a:t>101</a:t>
            </a:fld>
            <a:endParaRPr lang="en-US" altLang="zh-CN"/>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73C377-D315-4769-993B-BF00F7E3D48B}" type="slidenum">
              <a:rPr lang="en-US" altLang="zh-CN"/>
              <a:pPr/>
              <a:t>102</a:t>
            </a:fld>
            <a:endParaRPr lang="en-US" altLang="zh-CN"/>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81E1B6-1708-438B-9021-F8F4E4E62CB6}" type="slidenum">
              <a:rPr lang="en-US" altLang="zh-CN"/>
              <a:pPr/>
              <a:t>103</a:t>
            </a:fld>
            <a:endParaRPr lang="en-US" altLang="zh-CN"/>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A8F8A0-544F-4586-8B33-4DB7A852380E}" type="slidenum">
              <a:rPr lang="en-US" altLang="zh-CN"/>
              <a:pPr/>
              <a:t>104</a:t>
            </a:fld>
            <a:endParaRPr lang="en-US" altLang="zh-CN"/>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A8F8A0-544F-4586-8B33-4DB7A852380E}" type="slidenum">
              <a:rPr lang="en-US" altLang="zh-CN"/>
              <a:pPr/>
              <a:t>105</a:t>
            </a:fld>
            <a:endParaRPr lang="en-US" altLang="zh-CN"/>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FA40F6-0E0A-4117-A5BC-88F9333C1F8D}" type="slidenum">
              <a:rPr lang="en-US" altLang="zh-CN"/>
              <a:pPr/>
              <a:t>106</a:t>
            </a:fld>
            <a:endParaRPr lang="en-US" altLang="zh-CN"/>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8093D0-9D4D-4D0E-982F-3A45201D4E82}" type="slidenum">
              <a:rPr lang="en-US" altLang="zh-CN"/>
              <a:pPr/>
              <a:t>107</a:t>
            </a:fld>
            <a:endParaRPr lang="en-US" altLang="zh-CN"/>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C3C3EA-D4C2-4EEC-8043-40B7A07A6115}" type="slidenum">
              <a:rPr lang="en-US" altLang="zh-CN"/>
              <a:pPr/>
              <a:t>108</a:t>
            </a:fld>
            <a:endParaRPr lang="en-US" altLang="zh-CN"/>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F7A1C7-3D05-408B-A4B8-2B369596F3F2}" type="slidenum">
              <a:rPr lang="en-US" altLang="zh-CN"/>
              <a:pPr/>
              <a:t>109</a:t>
            </a:fld>
            <a:endParaRPr lang="en-US" altLang="zh-CN"/>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2CBA9-4D98-4A23-92F5-A8C2F16E279A}" type="slidenum">
              <a:rPr lang="en-US" altLang="zh-CN"/>
              <a:pPr/>
              <a:t>110</a:t>
            </a:fld>
            <a:endParaRPr lang="en-US" altLang="zh-CN"/>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82CAD6-76D2-4923-BC3C-CACE949EDD79}" type="slidenum">
              <a:rPr lang="en-US" altLang="zh-CN"/>
              <a:pPr/>
              <a:t>111</a:t>
            </a:fld>
            <a:endParaRPr lang="en-US" altLang="zh-CN"/>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6EA004-614A-4AD1-A8AB-90E7534F6462}" type="slidenum">
              <a:rPr lang="en-US" altLang="zh-CN"/>
              <a:pPr/>
              <a:t>112</a:t>
            </a:fld>
            <a:endParaRPr lang="en-US" altLang="zh-CN"/>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A5881E-53FB-4DD6-BAA9-840955960A9F}" type="slidenum">
              <a:rPr lang="en-US" altLang="zh-CN"/>
              <a:pPr/>
              <a:t>113</a:t>
            </a:fld>
            <a:endParaRPr lang="en-US" altLang="zh-CN"/>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16DE42-9D62-491D-9C0E-7F96E872CF49}" type="slidenum">
              <a:rPr lang="en-US" altLang="zh-CN"/>
              <a:pPr/>
              <a:t>114</a:t>
            </a:fld>
            <a:endParaRPr lang="en-US" altLang="zh-CN"/>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99CAF9-53EE-4E82-8801-84A6026AC2F9}" type="slidenum">
              <a:rPr lang="en-US" altLang="zh-CN"/>
              <a:pPr/>
              <a:t>115</a:t>
            </a:fld>
            <a:endParaRPr lang="en-US" altLang="zh-CN"/>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F06675-9095-449B-B727-DEDC9A05B869}" type="slidenum">
              <a:rPr lang="en-US" altLang="zh-CN"/>
              <a:pPr/>
              <a:t>116</a:t>
            </a:fld>
            <a:endParaRPr lang="en-US" altLang="zh-CN"/>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470B3E-4F05-4FFD-AB5F-7AAE2C9CEA7B}" type="slidenum">
              <a:rPr lang="en-US" altLang="zh-CN"/>
              <a:pPr/>
              <a:t>117</a:t>
            </a:fld>
            <a:endParaRPr lang="en-US" altLang="zh-CN"/>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5F5069-EBE6-4DE4-9E9E-DB8140483588}" type="slidenum">
              <a:rPr lang="en-US" altLang="zh-CN"/>
              <a:pPr/>
              <a:t>118</a:t>
            </a:fld>
            <a:endParaRPr lang="en-US" altLang="zh-CN"/>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598F0-0236-4C7F-83CE-DEAD831EB01F}" type="slidenum">
              <a:rPr lang="en-US" altLang="zh-CN"/>
              <a:pPr/>
              <a:t>119</a:t>
            </a:fld>
            <a:endParaRPr lang="en-US" altLang="zh-CN"/>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7251E0-F69B-41FA-AB3E-42288D5B6527}" type="slidenum">
              <a:rPr lang="en-US" altLang="zh-CN"/>
              <a:pPr/>
              <a:t>120</a:t>
            </a:fld>
            <a:endParaRPr lang="en-US" altLang="zh-CN"/>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303606-C727-4683-92AF-4D7F926B24D3}" type="slidenum">
              <a:rPr lang="en-US" altLang="zh-CN"/>
              <a:pPr/>
              <a:t>121</a:t>
            </a:fld>
            <a:endParaRPr lang="en-US" altLang="zh-CN"/>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A3CFE5-5A91-4631-995E-4DAFB75D5324}" type="slidenum">
              <a:rPr lang="en-US" altLang="zh-CN"/>
              <a:pPr/>
              <a:t>122</a:t>
            </a:fld>
            <a:endParaRPr lang="en-US" altLang="zh-CN"/>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C68852-CF32-4554-87E8-7FB45BCBCF84}" type="slidenum">
              <a:rPr lang="en-US" altLang="zh-CN"/>
              <a:pPr/>
              <a:t>123</a:t>
            </a:fld>
            <a:endParaRPr lang="en-US" altLang="zh-CN"/>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BB08B4-8164-496F-9630-3F15494C672B}" type="slidenum">
              <a:rPr lang="en-US" altLang="zh-CN"/>
              <a:pPr/>
              <a:t>124</a:t>
            </a:fld>
            <a:endParaRPr lang="en-US" altLang="zh-CN"/>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BA04A4-FD6A-4F5B-B792-D7E89FA71BFD}" type="slidenum">
              <a:rPr lang="en-US" altLang="zh-CN"/>
              <a:pPr/>
              <a:t>125</a:t>
            </a:fld>
            <a:endParaRPr lang="en-US" altLang="zh-CN"/>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DAF818-B8CD-4A91-AA6F-406276F0BFB4}" type="slidenum">
              <a:rPr lang="en-US" altLang="zh-CN"/>
              <a:pPr/>
              <a:t>132</a:t>
            </a:fld>
            <a:endParaRPr lang="en-US" altLang="zh-CN"/>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3A1511-2D6A-497F-99D6-716D675D2E66}" type="slidenum">
              <a:rPr lang="en-US" altLang="zh-CN"/>
              <a:pPr/>
              <a:t>133</a:t>
            </a:fld>
            <a:endParaRPr lang="en-US" altLang="zh-CN"/>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13D781-074C-4592-AD8E-253F85A662B2}" type="slidenum">
              <a:rPr lang="en-US" altLang="zh-CN"/>
              <a:pPr/>
              <a:t>134</a:t>
            </a:fld>
            <a:endParaRPr lang="en-US" altLang="zh-CN"/>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C8FBAE-3FC3-42D0-8D99-0FAF5AF01F39}" type="slidenum">
              <a:rPr lang="en-US" altLang="zh-CN"/>
              <a:pPr/>
              <a:t>135</a:t>
            </a:fld>
            <a:endParaRPr lang="en-US" altLang="zh-CN"/>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5A242C-C567-468A-821E-D206F51CD194}" type="slidenum">
              <a:rPr lang="en-US" altLang="zh-CN"/>
              <a:pPr/>
              <a:t>136</a:t>
            </a:fld>
            <a:endParaRPr lang="en-US" altLang="zh-CN"/>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291183-463A-4E4A-AB8D-ED79311228B6}" type="slidenum">
              <a:rPr lang="en-US" altLang="zh-CN"/>
              <a:pPr/>
              <a:t>137</a:t>
            </a:fld>
            <a:endParaRPr lang="en-US" altLang="zh-CN"/>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DB37B0-5006-4068-843F-42566E59D140}" type="slidenum">
              <a:rPr lang="en-US" altLang="zh-CN"/>
              <a:pPr/>
              <a:t>138</a:t>
            </a:fld>
            <a:endParaRPr lang="en-US" altLang="zh-CN"/>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D04841-C325-461B-A819-052B6C828386}" type="slidenum">
              <a:rPr lang="en-US" altLang="zh-CN"/>
              <a:pPr/>
              <a:t>139</a:t>
            </a:fld>
            <a:endParaRPr lang="en-US" altLang="zh-CN"/>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030691-108C-4DDD-8169-8FD35657A2D0}" type="slidenum">
              <a:rPr lang="en-US" altLang="zh-CN"/>
              <a:pPr/>
              <a:t>140</a:t>
            </a:fld>
            <a:endParaRPr lang="en-US" altLang="zh-CN"/>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778EC6-7CAE-472E-9302-C83A2C2CD90C}" type="slidenum">
              <a:rPr lang="en-US" altLang="zh-CN"/>
              <a:pPr/>
              <a:t>141</a:t>
            </a:fld>
            <a:endParaRPr lang="en-US" altLang="zh-CN"/>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B4B96-0972-4277-AA67-F25C388FFC88}" type="slidenum">
              <a:rPr lang="en-US" altLang="zh-CN"/>
              <a:pPr/>
              <a:t>142</a:t>
            </a:fld>
            <a:endParaRPr lang="en-US" altLang="zh-CN"/>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E681-C8C1-4D03-A9CF-745090B0EDA9}" type="slidenum">
              <a:rPr lang="en-US" altLang="zh-CN"/>
              <a:pPr/>
              <a:t>143</a:t>
            </a:fld>
            <a:endParaRPr lang="en-US" altLang="zh-CN"/>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799704-514C-4EAB-8C86-6340B59F27A3}" type="slidenum">
              <a:rPr lang="en-US" altLang="zh-CN"/>
              <a:pPr/>
              <a:t>144</a:t>
            </a:fld>
            <a:endParaRPr lang="en-US" altLang="zh-CN"/>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FA0957-6786-49EB-AB61-9AFBA264008E}" type="slidenum">
              <a:rPr lang="en-US" altLang="zh-CN"/>
              <a:pPr/>
              <a:t>145</a:t>
            </a:fld>
            <a:endParaRPr lang="en-US" altLang="zh-CN"/>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84034B-3AF6-4858-8C26-624A1AE5EB45}" type="slidenum">
              <a:rPr lang="en-US" altLang="zh-CN"/>
              <a:pPr/>
              <a:t>146</a:t>
            </a:fld>
            <a:endParaRPr lang="en-US" altLang="zh-CN"/>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0D3694-61CD-4CC1-8758-D3D83D2DAC7D}" type="slidenum">
              <a:rPr lang="en-US" altLang="zh-CN"/>
              <a:pPr/>
              <a:t>147</a:t>
            </a:fld>
            <a:endParaRPr lang="en-US" altLang="zh-CN"/>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9A7720-CA43-4C58-B30E-AFFFE6558105}" type="slidenum">
              <a:rPr lang="en-US" altLang="zh-CN"/>
              <a:pPr/>
              <a:t>155</a:t>
            </a:fld>
            <a:endParaRPr lang="en-US" altLang="zh-CN"/>
          </a:p>
        </p:txBody>
      </p:sp>
      <p:sp>
        <p:nvSpPr>
          <p:cNvPr id="185346" name="Rectangle 2"/>
          <p:cNvSpPr>
            <a:spLocks noGrp="1" noRot="1" noChangeAspect="1" noChangeArrowheads="1" noTextEdit="1"/>
          </p:cNvSpPr>
          <p:nvPr>
            <p:ph type="sldImg"/>
          </p:nvPr>
        </p:nvSpPr>
        <p:spPr>
          <a:xfrm>
            <a:off x="1143000" y="685800"/>
            <a:ext cx="4572000" cy="3429000"/>
          </a:xfrm>
          <a:ln/>
        </p:spPr>
      </p:sp>
      <p:sp>
        <p:nvSpPr>
          <p:cNvPr id="1853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81903A-3710-41A8-9EAE-130D10257965}" type="slidenum">
              <a:rPr lang="en-US" altLang="zh-CN"/>
              <a:pPr/>
              <a:t>156</a:t>
            </a:fld>
            <a:endParaRPr lang="en-US" altLang="zh-CN"/>
          </a:p>
        </p:txBody>
      </p:sp>
      <p:sp>
        <p:nvSpPr>
          <p:cNvPr id="186370" name="Rectangle 2"/>
          <p:cNvSpPr>
            <a:spLocks noGrp="1" noRot="1" noChangeAspect="1" noChangeArrowheads="1" noTextEdit="1"/>
          </p:cNvSpPr>
          <p:nvPr>
            <p:ph type="sldImg"/>
          </p:nvPr>
        </p:nvSpPr>
        <p:spPr>
          <a:xfrm>
            <a:off x="1143000" y="685800"/>
            <a:ext cx="4572000" cy="3429000"/>
          </a:xfrm>
          <a:ln/>
        </p:spPr>
      </p:sp>
      <p:sp>
        <p:nvSpPr>
          <p:cNvPr id="1863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221FE9-F96A-446F-A472-ADC9FC520DFC}" type="slidenum">
              <a:rPr lang="en-US" altLang="zh-CN"/>
              <a:pPr/>
              <a:t>157</a:t>
            </a:fld>
            <a:endParaRPr lang="en-US" altLang="zh-CN"/>
          </a:p>
        </p:txBody>
      </p:sp>
      <p:sp>
        <p:nvSpPr>
          <p:cNvPr id="187394" name="Rectangle 2"/>
          <p:cNvSpPr>
            <a:spLocks noGrp="1" noRot="1" noChangeAspect="1" noChangeArrowheads="1" noTextEdit="1"/>
          </p:cNvSpPr>
          <p:nvPr>
            <p:ph type="sldImg"/>
          </p:nvPr>
        </p:nvSpPr>
        <p:spPr>
          <a:xfrm>
            <a:off x="1143000" y="685800"/>
            <a:ext cx="4572000" cy="3429000"/>
          </a:xfrm>
          <a:ln/>
        </p:spPr>
      </p:sp>
      <p:sp>
        <p:nvSpPr>
          <p:cNvPr id="1873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F0565D-E2F5-440B-A677-4ABC20BBBC17}" type="slidenum">
              <a:rPr lang="en-US" altLang="zh-CN"/>
              <a:pPr/>
              <a:t>159</a:t>
            </a:fld>
            <a:endParaRPr lang="en-US" altLang="zh-CN"/>
          </a:p>
        </p:txBody>
      </p:sp>
      <p:sp>
        <p:nvSpPr>
          <p:cNvPr id="189442" name="Rectangle 2"/>
          <p:cNvSpPr>
            <a:spLocks noGrp="1" noRot="1" noChangeAspect="1" noChangeArrowheads="1" noTextEdit="1"/>
          </p:cNvSpPr>
          <p:nvPr>
            <p:ph type="sldImg"/>
          </p:nvPr>
        </p:nvSpPr>
        <p:spPr>
          <a:xfrm>
            <a:off x="1143000" y="685800"/>
            <a:ext cx="4572000" cy="3429000"/>
          </a:xfrm>
          <a:ln/>
        </p:spPr>
      </p:sp>
      <p:sp>
        <p:nvSpPr>
          <p:cNvPr id="1894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290BA1-A5A8-4638-8198-DF9BD7B60E8D}" type="slidenum">
              <a:rPr lang="en-US" altLang="zh-CN"/>
              <a:pPr/>
              <a:t>160</a:t>
            </a:fld>
            <a:endParaRPr lang="en-US" altLang="zh-CN"/>
          </a:p>
        </p:txBody>
      </p:sp>
      <p:sp>
        <p:nvSpPr>
          <p:cNvPr id="190466" name="Rectangle 2"/>
          <p:cNvSpPr>
            <a:spLocks noGrp="1" noRot="1" noChangeAspect="1" noChangeArrowheads="1" noTextEdit="1"/>
          </p:cNvSpPr>
          <p:nvPr>
            <p:ph type="sldImg"/>
          </p:nvPr>
        </p:nvSpPr>
        <p:spPr>
          <a:xfrm>
            <a:off x="1143000" y="685800"/>
            <a:ext cx="4572000" cy="3429000"/>
          </a:xfrm>
          <a:ln/>
        </p:spPr>
      </p:sp>
      <p:sp>
        <p:nvSpPr>
          <p:cNvPr id="1904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CDBCCA-CEF1-4245-8CC8-D2D158CACEB1}" type="slidenum">
              <a:rPr lang="en-US" altLang="zh-CN"/>
              <a:pPr/>
              <a:t>161</a:t>
            </a:fld>
            <a:endParaRPr lang="en-US" altLang="zh-CN"/>
          </a:p>
        </p:txBody>
      </p:sp>
      <p:sp>
        <p:nvSpPr>
          <p:cNvPr id="191490" name="Rectangle 2"/>
          <p:cNvSpPr>
            <a:spLocks noGrp="1" noRot="1" noChangeAspect="1" noChangeArrowheads="1" noTextEdit="1"/>
          </p:cNvSpPr>
          <p:nvPr>
            <p:ph type="sldImg"/>
          </p:nvPr>
        </p:nvSpPr>
        <p:spPr>
          <a:xfrm>
            <a:off x="1143000" y="685800"/>
            <a:ext cx="4572000" cy="3429000"/>
          </a:xfrm>
          <a:ln/>
        </p:spPr>
      </p:sp>
      <p:sp>
        <p:nvSpPr>
          <p:cNvPr id="1914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4E9039-9876-4564-A96D-1935686489EC}" type="slidenum">
              <a:rPr lang="en-US" altLang="zh-CN"/>
              <a:pPr/>
              <a:t>162</a:t>
            </a:fld>
            <a:endParaRPr lang="en-US" altLang="zh-CN"/>
          </a:p>
        </p:txBody>
      </p:sp>
      <p:sp>
        <p:nvSpPr>
          <p:cNvPr id="192514" name="Rectangle 2"/>
          <p:cNvSpPr>
            <a:spLocks noGrp="1" noRot="1" noChangeAspect="1" noChangeArrowheads="1" noTextEdit="1"/>
          </p:cNvSpPr>
          <p:nvPr>
            <p:ph type="sldImg"/>
          </p:nvPr>
        </p:nvSpPr>
        <p:spPr>
          <a:xfrm>
            <a:off x="1143000" y="685800"/>
            <a:ext cx="4572000" cy="3429000"/>
          </a:xfrm>
          <a:ln/>
        </p:spPr>
      </p:sp>
      <p:sp>
        <p:nvSpPr>
          <p:cNvPr id="1925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11BDE5-854E-4E9A-8C6E-E0657A64DFC4}" type="slidenum">
              <a:rPr lang="en-US" altLang="zh-CN"/>
              <a:pPr/>
              <a:t>163</a:t>
            </a:fld>
            <a:endParaRPr lang="en-US" altLang="zh-CN"/>
          </a:p>
        </p:txBody>
      </p:sp>
      <p:sp>
        <p:nvSpPr>
          <p:cNvPr id="193538" name="Rectangle 2"/>
          <p:cNvSpPr>
            <a:spLocks noGrp="1" noRot="1" noChangeAspect="1" noChangeArrowheads="1" noTextEdit="1"/>
          </p:cNvSpPr>
          <p:nvPr>
            <p:ph type="sldImg"/>
          </p:nvPr>
        </p:nvSpPr>
        <p:spPr>
          <a:xfrm>
            <a:off x="1143000" y="685800"/>
            <a:ext cx="4572000" cy="3429000"/>
          </a:xfrm>
          <a:ln/>
        </p:spPr>
      </p:sp>
      <p:sp>
        <p:nvSpPr>
          <p:cNvPr id="1935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7E2F8B-7402-451F-8492-926296BECA4C}" type="slidenum">
              <a:rPr lang="en-US" altLang="zh-CN"/>
              <a:pPr/>
              <a:t>164</a:t>
            </a:fld>
            <a:endParaRPr lang="en-US" altLang="zh-CN"/>
          </a:p>
        </p:txBody>
      </p:sp>
      <p:sp>
        <p:nvSpPr>
          <p:cNvPr id="194562" name="Rectangle 2"/>
          <p:cNvSpPr>
            <a:spLocks noGrp="1" noRot="1" noChangeAspect="1" noChangeArrowheads="1" noTextEdit="1"/>
          </p:cNvSpPr>
          <p:nvPr>
            <p:ph type="sldImg"/>
          </p:nvPr>
        </p:nvSpPr>
        <p:spPr>
          <a:xfrm>
            <a:off x="1143000" y="685800"/>
            <a:ext cx="4572000" cy="3429000"/>
          </a:xfrm>
          <a:ln/>
        </p:spPr>
      </p:sp>
      <p:sp>
        <p:nvSpPr>
          <p:cNvPr id="1945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F87290-9B18-4936-9F71-189195C5FF07}" type="slidenum">
              <a:rPr lang="en-US" altLang="zh-CN"/>
              <a:pPr/>
              <a:t>165</a:t>
            </a:fld>
            <a:endParaRPr lang="en-US" altLang="zh-CN"/>
          </a:p>
        </p:txBody>
      </p:sp>
      <p:sp>
        <p:nvSpPr>
          <p:cNvPr id="195586" name="Rectangle 2"/>
          <p:cNvSpPr>
            <a:spLocks noGrp="1" noRot="1" noChangeAspect="1" noChangeArrowheads="1" noTextEdit="1"/>
          </p:cNvSpPr>
          <p:nvPr>
            <p:ph type="sldImg"/>
          </p:nvPr>
        </p:nvSpPr>
        <p:spPr>
          <a:xfrm>
            <a:off x="1143000" y="685800"/>
            <a:ext cx="4572000" cy="3429000"/>
          </a:xfrm>
          <a:ln/>
        </p:spPr>
      </p:sp>
      <p:sp>
        <p:nvSpPr>
          <p:cNvPr id="195587"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353197-AD15-43AA-BA2D-C75639B612CF}" type="slidenum">
              <a:rPr lang="en-US" altLang="zh-CN"/>
              <a:pPr/>
              <a:t>166</a:t>
            </a:fld>
            <a:endParaRPr lang="en-US" altLang="zh-CN"/>
          </a:p>
        </p:txBody>
      </p:sp>
      <p:sp>
        <p:nvSpPr>
          <p:cNvPr id="196610" name="Rectangle 2"/>
          <p:cNvSpPr>
            <a:spLocks noGrp="1" noRot="1" noChangeAspect="1" noChangeArrowheads="1" noTextEdit="1"/>
          </p:cNvSpPr>
          <p:nvPr>
            <p:ph type="sldImg"/>
          </p:nvPr>
        </p:nvSpPr>
        <p:spPr>
          <a:xfrm>
            <a:off x="1143000" y="685800"/>
            <a:ext cx="4572000" cy="3429000"/>
          </a:xfrm>
          <a:ln/>
        </p:spPr>
      </p:sp>
      <p:sp>
        <p:nvSpPr>
          <p:cNvPr id="1966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A856C-F4EA-49A4-B44D-312392B1B507}" type="slidenum">
              <a:rPr lang="en-US" altLang="zh-CN"/>
              <a:pPr/>
              <a:t>167</a:t>
            </a:fld>
            <a:endParaRPr lang="en-US" altLang="zh-CN"/>
          </a:p>
        </p:txBody>
      </p:sp>
      <p:sp>
        <p:nvSpPr>
          <p:cNvPr id="197634" name="Rectangle 2"/>
          <p:cNvSpPr>
            <a:spLocks noGrp="1" noRot="1" noChangeAspect="1" noChangeArrowheads="1" noTextEdit="1"/>
          </p:cNvSpPr>
          <p:nvPr>
            <p:ph type="sldImg"/>
          </p:nvPr>
        </p:nvSpPr>
        <p:spPr>
          <a:xfrm>
            <a:off x="1143000" y="685800"/>
            <a:ext cx="4572000" cy="3429000"/>
          </a:xfrm>
          <a:ln/>
        </p:spPr>
      </p:sp>
      <p:sp>
        <p:nvSpPr>
          <p:cNvPr id="1976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8A0BB6-A5FD-4D5E-8B8B-AB25918AE59D}" type="slidenum">
              <a:rPr lang="en-US" altLang="zh-CN"/>
              <a:pPr/>
              <a:t>168</a:t>
            </a:fld>
            <a:endParaRPr lang="en-US" altLang="zh-CN"/>
          </a:p>
        </p:txBody>
      </p:sp>
      <p:sp>
        <p:nvSpPr>
          <p:cNvPr id="198658" name="Rectangle 2"/>
          <p:cNvSpPr>
            <a:spLocks noGrp="1" noRot="1" noChangeAspect="1" noChangeArrowheads="1" noTextEdit="1"/>
          </p:cNvSpPr>
          <p:nvPr>
            <p:ph type="sldImg"/>
          </p:nvPr>
        </p:nvSpPr>
        <p:spPr>
          <a:xfrm>
            <a:off x="1143000" y="685800"/>
            <a:ext cx="4572000" cy="3429000"/>
          </a:xfrm>
          <a:ln/>
        </p:spPr>
      </p:sp>
      <p:sp>
        <p:nvSpPr>
          <p:cNvPr id="198659"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746F61-780D-4349-B789-5CC4516CAA7F}" type="slidenum">
              <a:rPr lang="en-US" altLang="zh-CN"/>
              <a:pPr/>
              <a:t>169</a:t>
            </a:fld>
            <a:endParaRPr lang="en-US" altLang="zh-CN"/>
          </a:p>
        </p:txBody>
      </p:sp>
      <p:sp>
        <p:nvSpPr>
          <p:cNvPr id="199682" name="Rectangle 2"/>
          <p:cNvSpPr>
            <a:spLocks noGrp="1" noRot="1" noChangeAspect="1" noChangeArrowheads="1" noTextEdit="1"/>
          </p:cNvSpPr>
          <p:nvPr>
            <p:ph type="sldImg"/>
          </p:nvPr>
        </p:nvSpPr>
        <p:spPr>
          <a:xfrm>
            <a:off x="1143000" y="685800"/>
            <a:ext cx="4572000" cy="3429000"/>
          </a:xfrm>
          <a:ln/>
        </p:spPr>
      </p:sp>
      <p:sp>
        <p:nvSpPr>
          <p:cNvPr id="199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8AEF34-A417-437B-97EA-582F180D0B54}" type="slidenum">
              <a:rPr lang="en-US" altLang="zh-CN"/>
              <a:pPr/>
              <a:t>170</a:t>
            </a:fld>
            <a:endParaRPr lang="en-US" altLang="zh-CN"/>
          </a:p>
        </p:txBody>
      </p:sp>
      <p:sp>
        <p:nvSpPr>
          <p:cNvPr id="200706" name="Rectangle 2"/>
          <p:cNvSpPr>
            <a:spLocks noGrp="1" noRot="1" noChangeAspect="1" noChangeArrowheads="1" noTextEdit="1"/>
          </p:cNvSpPr>
          <p:nvPr>
            <p:ph type="sldImg"/>
          </p:nvPr>
        </p:nvSpPr>
        <p:spPr>
          <a:xfrm>
            <a:off x="1143000" y="685800"/>
            <a:ext cx="4572000" cy="3429000"/>
          </a:xfrm>
          <a:ln/>
        </p:spPr>
      </p:sp>
      <p:sp>
        <p:nvSpPr>
          <p:cNvPr id="200707"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5067FE-C1DB-4AE8-BA6C-6A7AE9C60AC7}" type="slidenum">
              <a:rPr lang="en-US" altLang="zh-CN"/>
              <a:pPr/>
              <a:t>171</a:t>
            </a:fld>
            <a:endParaRPr lang="en-US" altLang="zh-CN"/>
          </a:p>
        </p:txBody>
      </p:sp>
      <p:sp>
        <p:nvSpPr>
          <p:cNvPr id="203778" name="Rectangle 2"/>
          <p:cNvSpPr>
            <a:spLocks noGrp="1" noRot="1" noChangeAspect="1" noChangeArrowheads="1" noTextEdit="1"/>
          </p:cNvSpPr>
          <p:nvPr>
            <p:ph type="sldImg"/>
          </p:nvPr>
        </p:nvSpPr>
        <p:spPr>
          <a:xfrm>
            <a:off x="1143000" y="685800"/>
            <a:ext cx="4572000" cy="3429000"/>
          </a:xfrm>
          <a:ln/>
        </p:spPr>
      </p:sp>
      <p:sp>
        <p:nvSpPr>
          <p:cNvPr id="2037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C2EC76-2C69-4766-B247-6D88F189777D}" type="slidenum">
              <a:rPr lang="en-US" altLang="zh-CN"/>
              <a:pPr/>
              <a:t>172</a:t>
            </a:fld>
            <a:endParaRPr lang="en-US" altLang="zh-CN"/>
          </a:p>
        </p:txBody>
      </p:sp>
      <p:sp>
        <p:nvSpPr>
          <p:cNvPr id="204802" name="Rectangle 2"/>
          <p:cNvSpPr>
            <a:spLocks noGrp="1" noRot="1" noChangeAspect="1" noChangeArrowheads="1" noTextEdit="1"/>
          </p:cNvSpPr>
          <p:nvPr>
            <p:ph type="sldImg"/>
          </p:nvPr>
        </p:nvSpPr>
        <p:spPr>
          <a:xfrm>
            <a:off x="1143000" y="685800"/>
            <a:ext cx="4572000" cy="3429000"/>
          </a:xfrm>
          <a:ln/>
        </p:spPr>
      </p:sp>
      <p:sp>
        <p:nvSpPr>
          <p:cNvPr id="2048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2A53F1-B1CF-4639-9114-C1E43BBE21E0}" type="slidenum">
              <a:rPr lang="en-US" altLang="zh-CN"/>
              <a:pPr/>
              <a:t>173</a:t>
            </a:fld>
            <a:endParaRPr lang="en-US" altLang="zh-CN"/>
          </a:p>
        </p:txBody>
      </p:sp>
      <p:sp>
        <p:nvSpPr>
          <p:cNvPr id="205826" name="Rectangle 2"/>
          <p:cNvSpPr>
            <a:spLocks noGrp="1" noRot="1" noChangeAspect="1" noChangeArrowheads="1" noTextEdit="1"/>
          </p:cNvSpPr>
          <p:nvPr>
            <p:ph type="sldImg"/>
          </p:nvPr>
        </p:nvSpPr>
        <p:spPr>
          <a:xfrm>
            <a:off x="1143000" y="685800"/>
            <a:ext cx="4572000" cy="3429000"/>
          </a:xfrm>
          <a:ln/>
        </p:spPr>
      </p:sp>
      <p:sp>
        <p:nvSpPr>
          <p:cNvPr id="2058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B37A3F-7867-4B5E-9C91-EF01C2BB38B5}" type="slidenum">
              <a:rPr lang="en-US" altLang="zh-CN"/>
              <a:pPr/>
              <a:t>174</a:t>
            </a:fld>
            <a:endParaRPr lang="en-US" altLang="zh-CN"/>
          </a:p>
        </p:txBody>
      </p:sp>
      <p:sp>
        <p:nvSpPr>
          <p:cNvPr id="206850" name="Rectangle 2"/>
          <p:cNvSpPr>
            <a:spLocks noGrp="1" noRot="1" noChangeAspect="1" noChangeArrowheads="1" noTextEdit="1"/>
          </p:cNvSpPr>
          <p:nvPr>
            <p:ph type="sldImg"/>
          </p:nvPr>
        </p:nvSpPr>
        <p:spPr>
          <a:xfrm>
            <a:off x="1143000" y="685800"/>
            <a:ext cx="4572000" cy="3429000"/>
          </a:xfrm>
          <a:ln/>
        </p:spPr>
      </p:sp>
      <p:sp>
        <p:nvSpPr>
          <p:cNvPr id="2068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C3C78F-DF9B-4B24-AD05-FF465BCB12E0}" type="slidenum">
              <a:rPr lang="en-US" altLang="zh-CN"/>
              <a:pPr/>
              <a:t>175</a:t>
            </a:fld>
            <a:endParaRPr lang="en-US" altLang="zh-CN"/>
          </a:p>
        </p:txBody>
      </p:sp>
      <p:sp>
        <p:nvSpPr>
          <p:cNvPr id="207874" name="Rectangle 2"/>
          <p:cNvSpPr>
            <a:spLocks noGrp="1" noRot="1" noChangeAspect="1" noChangeArrowheads="1" noTextEdit="1"/>
          </p:cNvSpPr>
          <p:nvPr>
            <p:ph type="sldImg"/>
          </p:nvPr>
        </p:nvSpPr>
        <p:spPr>
          <a:xfrm>
            <a:off x="1143000" y="685800"/>
            <a:ext cx="4572000" cy="3429000"/>
          </a:xfrm>
          <a:ln/>
        </p:spPr>
      </p:sp>
      <p:sp>
        <p:nvSpPr>
          <p:cNvPr id="2078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8E221F-6677-44B0-B54E-E76AE5BEDA5F}" type="slidenum">
              <a:rPr lang="en-US" altLang="zh-CN"/>
              <a:pPr/>
              <a:t>176</a:t>
            </a:fld>
            <a:endParaRPr lang="en-US" altLang="zh-CN"/>
          </a:p>
        </p:txBody>
      </p:sp>
      <p:sp>
        <p:nvSpPr>
          <p:cNvPr id="208898" name="Rectangle 2"/>
          <p:cNvSpPr>
            <a:spLocks noGrp="1" noRot="1" noChangeAspect="1" noChangeArrowheads="1" noTextEdit="1"/>
          </p:cNvSpPr>
          <p:nvPr>
            <p:ph type="sldImg"/>
          </p:nvPr>
        </p:nvSpPr>
        <p:spPr>
          <a:xfrm>
            <a:off x="1143000" y="685800"/>
            <a:ext cx="4572000" cy="3429000"/>
          </a:xfrm>
          <a:ln/>
        </p:spPr>
      </p:sp>
      <p:sp>
        <p:nvSpPr>
          <p:cNvPr id="2088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F0125-EC15-418F-986E-CF8D872CD17B}" type="slidenum">
              <a:rPr lang="en-US" altLang="zh-CN"/>
              <a:pPr/>
              <a:t>177</a:t>
            </a:fld>
            <a:endParaRPr lang="en-US" altLang="zh-CN"/>
          </a:p>
        </p:txBody>
      </p:sp>
      <p:sp>
        <p:nvSpPr>
          <p:cNvPr id="209922" name="Rectangle 2"/>
          <p:cNvSpPr>
            <a:spLocks noGrp="1" noRot="1" noChangeAspect="1" noChangeArrowheads="1" noTextEdit="1"/>
          </p:cNvSpPr>
          <p:nvPr>
            <p:ph type="sldImg"/>
          </p:nvPr>
        </p:nvSpPr>
        <p:spPr>
          <a:xfrm>
            <a:off x="1143000" y="685800"/>
            <a:ext cx="4572000" cy="3429000"/>
          </a:xfrm>
          <a:ln/>
        </p:spPr>
      </p:sp>
      <p:sp>
        <p:nvSpPr>
          <p:cNvPr id="2099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6CD633-F052-4DCA-8CDE-C994A41814E6}" type="slidenum">
              <a:rPr lang="en-US" altLang="zh-CN"/>
              <a:pPr/>
              <a:t>178</a:t>
            </a:fld>
            <a:endParaRPr lang="en-US" altLang="zh-CN"/>
          </a:p>
        </p:txBody>
      </p:sp>
      <p:sp>
        <p:nvSpPr>
          <p:cNvPr id="214018" name="Rectangle 2"/>
          <p:cNvSpPr>
            <a:spLocks noGrp="1" noRot="1" noChangeAspect="1" noChangeArrowheads="1" noTextEdit="1"/>
          </p:cNvSpPr>
          <p:nvPr>
            <p:ph type="sldImg"/>
          </p:nvPr>
        </p:nvSpPr>
        <p:spPr>
          <a:xfrm>
            <a:off x="1143000" y="685800"/>
            <a:ext cx="4572000" cy="3429000"/>
          </a:xfrm>
          <a:ln/>
        </p:spPr>
      </p:sp>
      <p:sp>
        <p:nvSpPr>
          <p:cNvPr id="2140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FF0CD7-66D4-48AC-BB6E-EC06AC1832B2}" type="slidenum">
              <a:rPr lang="en-US" altLang="zh-CN"/>
              <a:pPr/>
              <a:t>179</a:t>
            </a:fld>
            <a:endParaRPr lang="en-US" altLang="zh-CN"/>
          </a:p>
        </p:txBody>
      </p:sp>
      <p:sp>
        <p:nvSpPr>
          <p:cNvPr id="215042" name="Rectangle 2"/>
          <p:cNvSpPr>
            <a:spLocks noGrp="1" noRot="1" noChangeAspect="1" noChangeArrowheads="1" noTextEdit="1"/>
          </p:cNvSpPr>
          <p:nvPr>
            <p:ph type="sldImg"/>
          </p:nvPr>
        </p:nvSpPr>
        <p:spPr>
          <a:xfrm>
            <a:off x="1143000" y="685800"/>
            <a:ext cx="4572000" cy="3429000"/>
          </a:xfrm>
          <a:ln/>
        </p:spPr>
      </p:sp>
      <p:sp>
        <p:nvSpPr>
          <p:cNvPr id="2150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73BBBD-BBE9-4652-8CDA-A622CAACCD69}" type="slidenum">
              <a:rPr lang="en-US" altLang="zh-CN"/>
              <a:pPr/>
              <a:t>180</a:t>
            </a:fld>
            <a:endParaRPr lang="en-US" altLang="zh-CN"/>
          </a:p>
        </p:txBody>
      </p:sp>
      <p:sp>
        <p:nvSpPr>
          <p:cNvPr id="216066" name="Rectangle 2"/>
          <p:cNvSpPr>
            <a:spLocks noGrp="1" noRot="1" noChangeAspect="1" noChangeArrowheads="1" noTextEdit="1"/>
          </p:cNvSpPr>
          <p:nvPr>
            <p:ph type="sldImg"/>
          </p:nvPr>
        </p:nvSpPr>
        <p:spPr>
          <a:xfrm>
            <a:off x="1143000" y="685800"/>
            <a:ext cx="4572000" cy="3429000"/>
          </a:xfrm>
          <a:ln/>
        </p:spPr>
      </p:sp>
      <p:sp>
        <p:nvSpPr>
          <p:cNvPr id="2160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CBA0BE-87CF-49AA-8F2C-B66AA8097115}" type="slidenum">
              <a:rPr lang="en-US" altLang="zh-CN"/>
              <a:pPr/>
              <a:t>181</a:t>
            </a:fld>
            <a:endParaRPr lang="en-US" altLang="zh-CN"/>
          </a:p>
        </p:txBody>
      </p:sp>
      <p:sp>
        <p:nvSpPr>
          <p:cNvPr id="217090" name="Rectangle 2"/>
          <p:cNvSpPr>
            <a:spLocks noGrp="1" noRot="1" noChangeAspect="1" noChangeArrowheads="1" noTextEdit="1"/>
          </p:cNvSpPr>
          <p:nvPr>
            <p:ph type="sldImg"/>
          </p:nvPr>
        </p:nvSpPr>
        <p:spPr>
          <a:xfrm>
            <a:off x="1143000" y="685800"/>
            <a:ext cx="4572000" cy="3429000"/>
          </a:xfrm>
          <a:ln/>
        </p:spPr>
      </p:sp>
      <p:sp>
        <p:nvSpPr>
          <p:cNvPr id="2170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DEBA95-D1EE-4C50-A18B-89AD1CCF1EC3}" type="slidenum">
              <a:rPr lang="en-US" altLang="zh-CN"/>
              <a:pPr/>
              <a:t>182</a:t>
            </a:fld>
            <a:endParaRPr lang="en-US" altLang="zh-CN"/>
          </a:p>
        </p:txBody>
      </p:sp>
      <p:sp>
        <p:nvSpPr>
          <p:cNvPr id="218114" name="Rectangle 2"/>
          <p:cNvSpPr>
            <a:spLocks noGrp="1" noRot="1" noChangeAspect="1" noChangeArrowheads="1" noTextEdit="1"/>
          </p:cNvSpPr>
          <p:nvPr>
            <p:ph type="sldImg"/>
          </p:nvPr>
        </p:nvSpPr>
        <p:spPr>
          <a:xfrm>
            <a:off x="1143000" y="685800"/>
            <a:ext cx="4572000" cy="3429000"/>
          </a:xfrm>
          <a:ln/>
        </p:spPr>
      </p:sp>
      <p:sp>
        <p:nvSpPr>
          <p:cNvPr id="2181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4285CC-3679-47B6-AB7A-542BB8265C57}" type="slidenum">
              <a:rPr lang="en-US" altLang="zh-CN"/>
              <a:pPr/>
              <a:t>183</a:t>
            </a:fld>
            <a:endParaRPr lang="en-US" altLang="zh-CN"/>
          </a:p>
        </p:txBody>
      </p:sp>
      <p:sp>
        <p:nvSpPr>
          <p:cNvPr id="219138" name="Rectangle 2"/>
          <p:cNvSpPr>
            <a:spLocks noGrp="1" noRot="1" noChangeAspect="1" noChangeArrowheads="1" noTextEdit="1"/>
          </p:cNvSpPr>
          <p:nvPr>
            <p:ph type="sldImg"/>
          </p:nvPr>
        </p:nvSpPr>
        <p:spPr>
          <a:xfrm>
            <a:off x="1143000" y="685800"/>
            <a:ext cx="4572000" cy="3429000"/>
          </a:xfrm>
          <a:ln/>
        </p:spPr>
      </p:sp>
      <p:sp>
        <p:nvSpPr>
          <p:cNvPr id="2191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BACD5F-153D-4813-AA27-BEE2602C6000}" type="slidenum">
              <a:rPr lang="en-US" altLang="zh-CN"/>
              <a:pPr/>
              <a:t>184</a:t>
            </a:fld>
            <a:endParaRPr lang="en-US" altLang="zh-CN"/>
          </a:p>
        </p:txBody>
      </p:sp>
      <p:sp>
        <p:nvSpPr>
          <p:cNvPr id="222210" name="Rectangle 2"/>
          <p:cNvSpPr>
            <a:spLocks noGrp="1" noRot="1" noChangeAspect="1" noChangeArrowheads="1" noTextEdit="1"/>
          </p:cNvSpPr>
          <p:nvPr>
            <p:ph type="sldImg"/>
          </p:nvPr>
        </p:nvSpPr>
        <p:spPr>
          <a:xfrm>
            <a:off x="1143000" y="685800"/>
            <a:ext cx="4572000" cy="3429000"/>
          </a:xfrm>
          <a:ln/>
        </p:spPr>
      </p:sp>
      <p:sp>
        <p:nvSpPr>
          <p:cNvPr id="222211"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347F4C-8C04-43CE-B157-478C98EB4713}" type="slidenum">
              <a:rPr lang="en-US" altLang="zh-CN"/>
              <a:pPr/>
              <a:t>185</a:t>
            </a:fld>
            <a:endParaRPr lang="en-US" altLang="zh-CN"/>
          </a:p>
        </p:txBody>
      </p:sp>
      <p:sp>
        <p:nvSpPr>
          <p:cNvPr id="223234" name="Rectangle 2"/>
          <p:cNvSpPr>
            <a:spLocks noGrp="1" noRot="1" noChangeAspect="1" noChangeArrowheads="1" noTextEdit="1"/>
          </p:cNvSpPr>
          <p:nvPr>
            <p:ph type="sldImg"/>
          </p:nvPr>
        </p:nvSpPr>
        <p:spPr>
          <a:xfrm>
            <a:off x="1143000" y="685800"/>
            <a:ext cx="4572000" cy="3429000"/>
          </a:xfrm>
          <a:ln/>
        </p:spPr>
      </p:sp>
      <p:sp>
        <p:nvSpPr>
          <p:cNvPr id="2232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AD9C3F-68E2-4FE4-92E1-ECC15177282E}" type="slidenum">
              <a:rPr lang="en-US" altLang="zh-CN"/>
              <a:pPr/>
              <a:t>186</a:t>
            </a:fld>
            <a:endParaRPr lang="en-US" altLang="zh-CN"/>
          </a:p>
        </p:txBody>
      </p:sp>
      <p:sp>
        <p:nvSpPr>
          <p:cNvPr id="224258" name="Rectangle 2"/>
          <p:cNvSpPr>
            <a:spLocks noGrp="1" noRot="1" noChangeAspect="1" noChangeArrowheads="1" noTextEdit="1"/>
          </p:cNvSpPr>
          <p:nvPr>
            <p:ph type="sldImg"/>
          </p:nvPr>
        </p:nvSpPr>
        <p:spPr>
          <a:xfrm>
            <a:off x="1143000" y="685800"/>
            <a:ext cx="4572000" cy="3429000"/>
          </a:xfrm>
          <a:ln/>
        </p:spPr>
      </p:sp>
      <p:sp>
        <p:nvSpPr>
          <p:cNvPr id="2242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6D8DA5-3FE6-41F8-B6ED-C0C50D277D61}" type="slidenum">
              <a:rPr lang="en-US" altLang="zh-CN"/>
              <a:pPr/>
              <a:t>187</a:t>
            </a:fld>
            <a:endParaRPr lang="en-US" altLang="zh-CN"/>
          </a:p>
        </p:txBody>
      </p:sp>
      <p:sp>
        <p:nvSpPr>
          <p:cNvPr id="225282" name="Rectangle 2"/>
          <p:cNvSpPr>
            <a:spLocks noGrp="1" noRot="1" noChangeAspect="1" noChangeArrowheads="1" noTextEdit="1"/>
          </p:cNvSpPr>
          <p:nvPr>
            <p:ph type="sldImg"/>
          </p:nvPr>
        </p:nvSpPr>
        <p:spPr>
          <a:xfrm>
            <a:off x="1143000" y="685800"/>
            <a:ext cx="4572000" cy="3429000"/>
          </a:xfrm>
          <a:ln/>
        </p:spPr>
      </p:sp>
      <p:sp>
        <p:nvSpPr>
          <p:cNvPr id="225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8ED56-DAC8-4638-A34B-D4604975243F}" type="slidenum">
              <a:rPr lang="en-US" altLang="zh-CN"/>
              <a:pPr/>
              <a:t>188</a:t>
            </a:fld>
            <a:endParaRPr lang="en-US" altLang="zh-CN"/>
          </a:p>
        </p:txBody>
      </p:sp>
      <p:sp>
        <p:nvSpPr>
          <p:cNvPr id="227330" name="Rectangle 2"/>
          <p:cNvSpPr>
            <a:spLocks noGrp="1" noRot="1" noChangeAspect="1" noChangeArrowheads="1" noTextEdit="1"/>
          </p:cNvSpPr>
          <p:nvPr>
            <p:ph type="sldImg"/>
          </p:nvPr>
        </p:nvSpPr>
        <p:spPr>
          <a:xfrm>
            <a:off x="1143000" y="685800"/>
            <a:ext cx="4572000" cy="3429000"/>
          </a:xfrm>
          <a:ln/>
        </p:spPr>
      </p:sp>
      <p:sp>
        <p:nvSpPr>
          <p:cNvPr id="227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7DB5EA-1E9D-4436-9F80-B245E7AC784C}" type="slidenum">
              <a:rPr lang="en-US" altLang="zh-CN"/>
              <a:pPr/>
              <a:t>189</a:t>
            </a:fld>
            <a:endParaRPr lang="en-US" altLang="zh-CN"/>
          </a:p>
        </p:txBody>
      </p:sp>
      <p:sp>
        <p:nvSpPr>
          <p:cNvPr id="228354" name="Rectangle 2"/>
          <p:cNvSpPr>
            <a:spLocks noGrp="1" noRot="1" noChangeAspect="1" noChangeArrowheads="1" noTextEdit="1"/>
          </p:cNvSpPr>
          <p:nvPr>
            <p:ph type="sldImg"/>
          </p:nvPr>
        </p:nvSpPr>
        <p:spPr>
          <a:xfrm>
            <a:off x="1143000" y="685800"/>
            <a:ext cx="4572000" cy="3429000"/>
          </a:xfrm>
          <a:ln/>
        </p:spPr>
      </p:sp>
      <p:sp>
        <p:nvSpPr>
          <p:cNvPr id="228355" name="Rectangle 3"/>
          <p:cNvSpPr>
            <a:spLocks noGrp="1" noChangeArrowheads="1"/>
          </p:cNvSpPr>
          <p:nvPr>
            <p:ph type="body" idx="1"/>
          </p:nvPr>
        </p:nvSpPr>
        <p:spPr/>
        <p:txBody>
          <a:bodyPr/>
          <a:lstStyle/>
          <a:p>
            <a:endParaRPr lang="zh-CN" altLang="zh-CN" dirty="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F79054-DBF9-498B-A18E-184BADC34703}" type="slidenum">
              <a:rPr lang="en-US" altLang="zh-CN"/>
              <a:pPr/>
              <a:t>190</a:t>
            </a:fld>
            <a:endParaRPr lang="en-US" altLang="zh-CN"/>
          </a:p>
        </p:txBody>
      </p:sp>
      <p:sp>
        <p:nvSpPr>
          <p:cNvPr id="229378" name="Rectangle 2"/>
          <p:cNvSpPr>
            <a:spLocks noGrp="1" noRot="1" noChangeAspect="1" noChangeArrowheads="1" noTextEdit="1"/>
          </p:cNvSpPr>
          <p:nvPr>
            <p:ph type="sldImg"/>
          </p:nvPr>
        </p:nvSpPr>
        <p:spPr>
          <a:xfrm>
            <a:off x="1143000" y="685800"/>
            <a:ext cx="4572000" cy="3429000"/>
          </a:xfrm>
          <a:ln/>
        </p:spPr>
      </p:sp>
      <p:sp>
        <p:nvSpPr>
          <p:cNvPr id="229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DC2F87-716E-4F28-A5AB-30685C0EA878}" type="slidenum">
              <a:rPr lang="en-US" altLang="zh-CN"/>
              <a:pPr/>
              <a:t>191</a:t>
            </a:fld>
            <a:endParaRPr lang="en-US" altLang="zh-CN"/>
          </a:p>
        </p:txBody>
      </p:sp>
      <p:sp>
        <p:nvSpPr>
          <p:cNvPr id="230402" name="Rectangle 2"/>
          <p:cNvSpPr>
            <a:spLocks noGrp="1" noRot="1" noChangeAspect="1" noChangeArrowheads="1" noTextEdit="1"/>
          </p:cNvSpPr>
          <p:nvPr>
            <p:ph type="sldImg"/>
          </p:nvPr>
        </p:nvSpPr>
        <p:spPr>
          <a:xfrm>
            <a:off x="1143000" y="685800"/>
            <a:ext cx="4572000" cy="3429000"/>
          </a:xfrm>
          <a:ln/>
        </p:spPr>
      </p:sp>
      <p:sp>
        <p:nvSpPr>
          <p:cNvPr id="2304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84FC43-F7B2-4824-9030-FE66124AD857}" type="slidenum">
              <a:rPr lang="en-US" altLang="zh-CN"/>
              <a:pPr/>
              <a:t>192</a:t>
            </a:fld>
            <a:endParaRPr lang="en-US" altLang="zh-CN"/>
          </a:p>
        </p:txBody>
      </p:sp>
      <p:sp>
        <p:nvSpPr>
          <p:cNvPr id="231426" name="Rectangle 2"/>
          <p:cNvSpPr>
            <a:spLocks noGrp="1" noRot="1" noChangeAspect="1" noChangeArrowheads="1" noTextEdit="1"/>
          </p:cNvSpPr>
          <p:nvPr>
            <p:ph type="sldImg"/>
          </p:nvPr>
        </p:nvSpPr>
        <p:spPr>
          <a:xfrm>
            <a:off x="1143000" y="685800"/>
            <a:ext cx="4572000" cy="3429000"/>
          </a:xfrm>
          <a:ln/>
        </p:spPr>
      </p:sp>
      <p:sp>
        <p:nvSpPr>
          <p:cNvPr id="231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BF4D6A-61F9-41BB-86A9-10305FDF959E}" type="slidenum">
              <a:rPr lang="en-US" altLang="zh-CN"/>
              <a:pPr/>
              <a:t>193</a:t>
            </a:fld>
            <a:endParaRPr lang="en-US" altLang="zh-CN"/>
          </a:p>
        </p:txBody>
      </p:sp>
      <p:sp>
        <p:nvSpPr>
          <p:cNvPr id="9218" name="Rectangle 2"/>
          <p:cNvSpPr>
            <a:spLocks noGrp="1" noRot="1" noChangeAspect="1" noChangeArrowheads="1" noTextEdit="1"/>
          </p:cNvSpPr>
          <p:nvPr>
            <p:ph type="sldImg"/>
          </p:nvPr>
        </p:nvSpPr>
        <p:spPr>
          <a:xfrm>
            <a:off x="1143000" y="685800"/>
            <a:ext cx="4572000" cy="3429000"/>
          </a:xfrm>
          <a:ln/>
        </p:spPr>
      </p:sp>
      <p:sp>
        <p:nvSpPr>
          <p:cNvPr id="92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27239D-B89E-42FA-94A6-B3C89E1D34B5}" type="slidenum">
              <a:rPr lang="en-US" altLang="zh-CN"/>
              <a:pPr/>
              <a:t>194</a:t>
            </a:fld>
            <a:endParaRPr lang="en-US" altLang="zh-CN"/>
          </a:p>
        </p:txBody>
      </p:sp>
      <p:sp>
        <p:nvSpPr>
          <p:cNvPr id="18434" name="Rectangle 2"/>
          <p:cNvSpPr>
            <a:spLocks noGrp="1" noRot="1" noChangeAspect="1" noChangeArrowheads="1" noTextEdit="1"/>
          </p:cNvSpPr>
          <p:nvPr>
            <p:ph type="sldImg"/>
          </p:nvPr>
        </p:nvSpPr>
        <p:spPr>
          <a:xfrm>
            <a:off x="1143000" y="685800"/>
            <a:ext cx="4572000" cy="3429000"/>
          </a:xfrm>
          <a:ln/>
        </p:spPr>
      </p:sp>
      <p:sp>
        <p:nvSpPr>
          <p:cNvPr id="18435"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45E2F0-143E-4A02-AFFE-BA3D66C9246C}" type="slidenum">
              <a:rPr lang="en-US" altLang="zh-CN"/>
              <a:pPr/>
              <a:t>195</a:t>
            </a:fld>
            <a:endParaRPr lang="en-US" altLang="zh-CN"/>
          </a:p>
        </p:txBody>
      </p:sp>
      <p:sp>
        <p:nvSpPr>
          <p:cNvPr id="36866" name="Rectangle 2"/>
          <p:cNvSpPr>
            <a:spLocks noGrp="1" noRot="1" noChangeAspect="1" noChangeArrowheads="1" noTextEdit="1"/>
          </p:cNvSpPr>
          <p:nvPr>
            <p:ph type="sldImg"/>
          </p:nvPr>
        </p:nvSpPr>
        <p:spPr>
          <a:xfrm>
            <a:off x="1143000" y="685800"/>
            <a:ext cx="4572000" cy="3429000"/>
          </a:xfrm>
          <a:ln/>
        </p:spPr>
      </p:sp>
      <p:sp>
        <p:nvSpPr>
          <p:cNvPr id="368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1C0DD1-B65C-45F4-988E-C5237A0C6244}" type="slidenum">
              <a:rPr lang="en-US" altLang="zh-CN"/>
              <a:pPr/>
              <a:t>197</a:t>
            </a:fld>
            <a:endParaRPr lang="en-US" altLang="zh-CN"/>
          </a:p>
        </p:txBody>
      </p:sp>
      <p:sp>
        <p:nvSpPr>
          <p:cNvPr id="20482" name="Rectangle 2"/>
          <p:cNvSpPr>
            <a:spLocks noGrp="1" noRot="1" noChangeAspect="1" noChangeArrowheads="1" noTextEdit="1"/>
          </p:cNvSpPr>
          <p:nvPr>
            <p:ph type="sldImg"/>
          </p:nvPr>
        </p:nvSpPr>
        <p:spPr>
          <a:xfrm>
            <a:off x="1143000" y="685800"/>
            <a:ext cx="4572000" cy="3429000"/>
          </a:xfrm>
          <a:ln/>
        </p:spPr>
      </p:sp>
      <p:sp>
        <p:nvSpPr>
          <p:cNvPr id="20483"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EA6F9D-66CE-4D47-918C-71A6C869D93C}" type="slidenum">
              <a:rPr lang="en-US" altLang="zh-CN"/>
              <a:pPr/>
              <a:t>198</a:t>
            </a:fld>
            <a:endParaRPr lang="en-US" altLang="zh-CN"/>
          </a:p>
        </p:txBody>
      </p:sp>
      <p:sp>
        <p:nvSpPr>
          <p:cNvPr id="38914" name="Rectangle 2"/>
          <p:cNvSpPr>
            <a:spLocks noGrp="1" noRot="1" noChangeAspect="1" noChangeArrowheads="1" noTextEdit="1"/>
          </p:cNvSpPr>
          <p:nvPr>
            <p:ph type="sldImg"/>
          </p:nvPr>
        </p:nvSpPr>
        <p:spPr>
          <a:xfrm>
            <a:off x="1143000" y="685800"/>
            <a:ext cx="4572000" cy="3429000"/>
          </a:xfrm>
          <a:ln/>
        </p:spPr>
      </p:sp>
      <p:sp>
        <p:nvSpPr>
          <p:cNvPr id="389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FF339B-9DAB-4216-9368-FD6405806136}" type="slidenum">
              <a:rPr lang="en-US" altLang="zh-CN"/>
              <a:pPr/>
              <a:t>199</a:t>
            </a:fld>
            <a:endParaRPr lang="en-US" altLang="zh-CN"/>
          </a:p>
        </p:txBody>
      </p:sp>
      <p:sp>
        <p:nvSpPr>
          <p:cNvPr id="22530" name="Rectangle 2"/>
          <p:cNvSpPr>
            <a:spLocks noGrp="1" noRot="1" noChangeAspect="1" noChangeArrowheads="1" noTextEdit="1"/>
          </p:cNvSpPr>
          <p:nvPr>
            <p:ph type="sldImg"/>
          </p:nvPr>
        </p:nvSpPr>
        <p:spPr>
          <a:xfrm>
            <a:off x="1143000" y="685800"/>
            <a:ext cx="4572000" cy="3429000"/>
          </a:xfrm>
          <a:ln/>
        </p:spPr>
      </p:sp>
      <p:sp>
        <p:nvSpPr>
          <p:cNvPr id="22531"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57A827-C87B-4650-9C31-E5C3BC418D2A}" type="slidenum">
              <a:rPr lang="en-US" altLang="zh-CN"/>
              <a:pPr/>
              <a:t>200</a:t>
            </a:fld>
            <a:endParaRPr lang="en-US" altLang="zh-CN"/>
          </a:p>
        </p:txBody>
      </p:sp>
      <p:sp>
        <p:nvSpPr>
          <p:cNvPr id="202754" name="Rectangle 2"/>
          <p:cNvSpPr>
            <a:spLocks noGrp="1" noRot="1" noChangeAspect="1" noChangeArrowheads="1" noTextEdit="1"/>
          </p:cNvSpPr>
          <p:nvPr>
            <p:ph type="sldImg"/>
          </p:nvPr>
        </p:nvSpPr>
        <p:spPr>
          <a:xfrm>
            <a:off x="1143000" y="685800"/>
            <a:ext cx="4572000" cy="3429000"/>
          </a:xfrm>
          <a:ln/>
        </p:spPr>
      </p:sp>
      <p:sp>
        <p:nvSpPr>
          <p:cNvPr id="2027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86B13C-6D44-4F35-B044-A09DACC8BAE8}" type="slidenum">
              <a:rPr lang="en-US" altLang="zh-CN"/>
              <a:pPr/>
              <a:t>205</a:t>
            </a:fld>
            <a:endParaRPr lang="en-US" altLang="zh-CN"/>
          </a:p>
        </p:txBody>
      </p:sp>
      <p:sp>
        <p:nvSpPr>
          <p:cNvPr id="53250" name="Rectangle 2"/>
          <p:cNvSpPr>
            <a:spLocks noGrp="1" noRot="1" noChangeAspect="1" noChangeArrowheads="1" noTextEdit="1"/>
          </p:cNvSpPr>
          <p:nvPr>
            <p:ph type="sldImg"/>
          </p:nvPr>
        </p:nvSpPr>
        <p:spPr>
          <a:xfrm>
            <a:off x="1143000" y="685800"/>
            <a:ext cx="4572000" cy="3429000"/>
          </a:xfrm>
          <a:ln/>
        </p:spPr>
      </p:sp>
      <p:sp>
        <p:nvSpPr>
          <p:cNvPr id="53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16DF19-4EB5-49A7-B437-305FDDFDA5A1}" type="slidenum">
              <a:rPr lang="en-US" altLang="zh-CN"/>
              <a:pPr/>
              <a:t>206</a:t>
            </a:fld>
            <a:endParaRPr lang="en-US" altLang="zh-CN"/>
          </a:p>
        </p:txBody>
      </p:sp>
      <p:sp>
        <p:nvSpPr>
          <p:cNvPr id="61442" name="Rectangle 2"/>
          <p:cNvSpPr>
            <a:spLocks noGrp="1" noRot="1" noChangeAspect="1" noChangeArrowheads="1" noTextEdit="1"/>
          </p:cNvSpPr>
          <p:nvPr>
            <p:ph type="sldImg"/>
          </p:nvPr>
        </p:nvSpPr>
        <p:spPr>
          <a:xfrm>
            <a:off x="1143000" y="685800"/>
            <a:ext cx="4572000" cy="3429000"/>
          </a:xfrm>
          <a:ln/>
        </p:spPr>
      </p:sp>
      <p:sp>
        <p:nvSpPr>
          <p:cNvPr id="61443"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18BEDA-783D-4D5D-B0E1-3DF510E8F225}" type="slidenum">
              <a:rPr lang="en-US" altLang="zh-CN"/>
              <a:pPr/>
              <a:t>207</a:t>
            </a:fld>
            <a:endParaRPr lang="en-US" altLang="zh-CN"/>
          </a:p>
        </p:txBody>
      </p:sp>
      <p:sp>
        <p:nvSpPr>
          <p:cNvPr id="63490" name="Rectangle 2"/>
          <p:cNvSpPr>
            <a:spLocks noGrp="1" noRot="1" noChangeAspect="1" noChangeArrowheads="1" noTextEdit="1"/>
          </p:cNvSpPr>
          <p:nvPr>
            <p:ph type="sldImg"/>
          </p:nvPr>
        </p:nvSpPr>
        <p:spPr>
          <a:xfrm>
            <a:off x="1143000" y="685800"/>
            <a:ext cx="4572000" cy="3429000"/>
          </a:xfrm>
          <a:ln/>
        </p:spPr>
      </p:sp>
      <p:sp>
        <p:nvSpPr>
          <p:cNvPr id="63491"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78B2C5-C7BE-467B-9099-D5D452DDA5F5}" type="slidenum">
              <a:rPr lang="en-US" altLang="zh-CN"/>
              <a:pPr/>
              <a:t>208</a:t>
            </a:fld>
            <a:endParaRPr lang="en-US" altLang="zh-CN"/>
          </a:p>
        </p:txBody>
      </p:sp>
      <p:sp>
        <p:nvSpPr>
          <p:cNvPr id="65538" name="Rectangle 2"/>
          <p:cNvSpPr>
            <a:spLocks noGrp="1" noRot="1" noChangeAspect="1" noChangeArrowheads="1" noTextEdit="1"/>
          </p:cNvSpPr>
          <p:nvPr>
            <p:ph type="sldImg"/>
          </p:nvPr>
        </p:nvSpPr>
        <p:spPr>
          <a:xfrm>
            <a:off x="1143000" y="685800"/>
            <a:ext cx="4572000" cy="3429000"/>
          </a:xfrm>
          <a:ln/>
        </p:spPr>
      </p:sp>
      <p:sp>
        <p:nvSpPr>
          <p:cNvPr id="65539"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041F61-02DC-4AF5-84B6-4A153B01B085}" type="slidenum">
              <a:rPr lang="en-US" altLang="zh-CN"/>
              <a:pPr/>
              <a:t>209</a:t>
            </a:fld>
            <a:endParaRPr lang="en-US" altLang="zh-CN"/>
          </a:p>
        </p:txBody>
      </p:sp>
      <p:sp>
        <p:nvSpPr>
          <p:cNvPr id="67586" name="Rectangle 2"/>
          <p:cNvSpPr>
            <a:spLocks noGrp="1" noRot="1" noChangeAspect="1" noChangeArrowheads="1" noTextEdit="1"/>
          </p:cNvSpPr>
          <p:nvPr>
            <p:ph type="sldImg"/>
          </p:nvPr>
        </p:nvSpPr>
        <p:spPr>
          <a:xfrm>
            <a:off x="1143000" y="685800"/>
            <a:ext cx="4572000" cy="3429000"/>
          </a:xfrm>
          <a:ln/>
        </p:spPr>
      </p:sp>
      <p:sp>
        <p:nvSpPr>
          <p:cNvPr id="67587"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5731A9-0383-4782-908F-75464D5B9666}" type="slidenum">
              <a:rPr lang="en-US" altLang="zh-CN"/>
              <a:pPr/>
              <a:t>210</a:t>
            </a:fld>
            <a:endParaRPr lang="en-US" altLang="zh-CN"/>
          </a:p>
        </p:txBody>
      </p:sp>
      <p:sp>
        <p:nvSpPr>
          <p:cNvPr id="174082" name="Rectangle 2"/>
          <p:cNvSpPr>
            <a:spLocks noGrp="1" noRot="1" noChangeAspect="1" noChangeArrowheads="1" noTextEdit="1"/>
          </p:cNvSpPr>
          <p:nvPr>
            <p:ph type="sldImg"/>
          </p:nvPr>
        </p:nvSpPr>
        <p:spPr>
          <a:xfrm>
            <a:off x="1143000" y="685800"/>
            <a:ext cx="4573588" cy="3429000"/>
          </a:xfrm>
          <a:ln/>
        </p:spPr>
      </p:sp>
      <p:sp>
        <p:nvSpPr>
          <p:cNvPr id="174083"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64772C-BBB7-4E29-9771-6E876E437B94}" type="slidenum">
              <a:rPr lang="en-US" altLang="zh-CN"/>
              <a:pPr/>
              <a:t>211</a:t>
            </a:fld>
            <a:endParaRPr lang="en-US" altLang="zh-CN"/>
          </a:p>
        </p:txBody>
      </p:sp>
      <p:sp>
        <p:nvSpPr>
          <p:cNvPr id="176130" name="Rectangle 2"/>
          <p:cNvSpPr>
            <a:spLocks noGrp="1" noRot="1" noChangeAspect="1" noChangeArrowheads="1" noTextEdit="1"/>
          </p:cNvSpPr>
          <p:nvPr>
            <p:ph type="sldImg"/>
          </p:nvPr>
        </p:nvSpPr>
        <p:spPr>
          <a:xfrm>
            <a:off x="1143000" y="685800"/>
            <a:ext cx="4573588" cy="3429000"/>
          </a:xfrm>
          <a:ln/>
        </p:spPr>
      </p:sp>
      <p:sp>
        <p:nvSpPr>
          <p:cNvPr id="176131"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C8C9BA-3697-4A20-8E19-7A3B1FB010D0}" type="slidenum">
              <a:rPr lang="en-US" altLang="zh-CN"/>
              <a:pPr/>
              <a:t>212</a:t>
            </a:fld>
            <a:endParaRPr lang="en-US" altLang="zh-CN"/>
          </a:p>
        </p:txBody>
      </p:sp>
      <p:sp>
        <p:nvSpPr>
          <p:cNvPr id="172034" name="Rectangle 2"/>
          <p:cNvSpPr>
            <a:spLocks noGrp="1" noRot="1" noChangeAspect="1" noChangeArrowheads="1" noTextEdit="1"/>
          </p:cNvSpPr>
          <p:nvPr>
            <p:ph type="sldImg"/>
          </p:nvPr>
        </p:nvSpPr>
        <p:spPr>
          <a:xfrm>
            <a:off x="1143000" y="685800"/>
            <a:ext cx="4573588" cy="3429000"/>
          </a:xfrm>
          <a:ln/>
        </p:spPr>
      </p:sp>
      <p:sp>
        <p:nvSpPr>
          <p:cNvPr id="172035"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4B4774-94EF-407F-8CA7-83DAF204CA00}" type="slidenum">
              <a:rPr lang="en-US" altLang="zh-CN"/>
              <a:pPr/>
              <a:t>213</a:t>
            </a:fld>
            <a:endParaRPr lang="en-US" altLang="zh-CN"/>
          </a:p>
        </p:txBody>
      </p:sp>
      <p:sp>
        <p:nvSpPr>
          <p:cNvPr id="71682" name="Rectangle 2"/>
          <p:cNvSpPr>
            <a:spLocks noGrp="1" noRot="1" noChangeAspect="1" noChangeArrowheads="1" noTextEdit="1"/>
          </p:cNvSpPr>
          <p:nvPr>
            <p:ph type="sldImg"/>
          </p:nvPr>
        </p:nvSpPr>
        <p:spPr>
          <a:xfrm>
            <a:off x="1143000" y="685800"/>
            <a:ext cx="4572000" cy="3429000"/>
          </a:xfrm>
          <a:ln/>
        </p:spPr>
      </p:sp>
      <p:sp>
        <p:nvSpPr>
          <p:cNvPr id="71683"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AFD261-519A-4DAF-8FDD-46AFFFE50EFD}" type="slidenum">
              <a:rPr lang="en-US" altLang="zh-CN"/>
              <a:pPr/>
              <a:t>214</a:t>
            </a:fld>
            <a:endParaRPr lang="en-US" altLang="zh-CN"/>
          </a:p>
        </p:txBody>
      </p:sp>
      <p:sp>
        <p:nvSpPr>
          <p:cNvPr id="178178" name="Rectangle 2"/>
          <p:cNvSpPr>
            <a:spLocks noGrp="1" noRot="1" noChangeAspect="1" noChangeArrowheads="1" noTextEdit="1"/>
          </p:cNvSpPr>
          <p:nvPr>
            <p:ph type="sldImg"/>
          </p:nvPr>
        </p:nvSpPr>
        <p:spPr>
          <a:xfrm>
            <a:off x="1143000" y="685800"/>
            <a:ext cx="4573588" cy="3429000"/>
          </a:xfrm>
          <a:ln/>
        </p:spPr>
      </p:sp>
      <p:sp>
        <p:nvSpPr>
          <p:cNvPr id="178179"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1E7609-4788-4A34-B6E8-1D6212B35A55}" type="slidenum">
              <a:rPr lang="en-US" altLang="zh-CN"/>
              <a:pPr/>
              <a:t>215</a:t>
            </a:fld>
            <a:endParaRPr lang="en-US" altLang="zh-CN"/>
          </a:p>
        </p:txBody>
      </p:sp>
      <p:sp>
        <p:nvSpPr>
          <p:cNvPr id="185346" name="Rectangle 2"/>
          <p:cNvSpPr>
            <a:spLocks noGrp="1" noRot="1" noChangeAspect="1" noChangeArrowheads="1" noTextEdit="1"/>
          </p:cNvSpPr>
          <p:nvPr>
            <p:ph type="sldImg"/>
          </p:nvPr>
        </p:nvSpPr>
        <p:spPr>
          <a:xfrm>
            <a:off x="1143000" y="685800"/>
            <a:ext cx="4572000" cy="3429000"/>
          </a:xfrm>
          <a:ln/>
        </p:spPr>
      </p:sp>
      <p:sp>
        <p:nvSpPr>
          <p:cNvPr id="1853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993D39-EB97-496B-8B34-B4D194F4CCE0}" type="slidenum">
              <a:rPr lang="en-US" altLang="zh-CN"/>
              <a:pPr/>
              <a:t>216</a:t>
            </a:fld>
            <a:endParaRPr lang="en-US" altLang="zh-CN"/>
          </a:p>
        </p:txBody>
      </p:sp>
      <p:sp>
        <p:nvSpPr>
          <p:cNvPr id="192514" name="Rectangle 2"/>
          <p:cNvSpPr>
            <a:spLocks noGrp="1" noRot="1" noChangeAspect="1" noChangeArrowheads="1" noTextEdit="1"/>
          </p:cNvSpPr>
          <p:nvPr>
            <p:ph type="sldImg"/>
          </p:nvPr>
        </p:nvSpPr>
        <p:spPr>
          <a:xfrm>
            <a:off x="1143000" y="685800"/>
            <a:ext cx="4572000" cy="3429000"/>
          </a:xfrm>
          <a:ln/>
        </p:spPr>
      </p:sp>
      <p:sp>
        <p:nvSpPr>
          <p:cNvPr id="192515" name="Rectangle 3"/>
          <p:cNvSpPr>
            <a:spLocks noGrp="1" noChangeArrowheads="1"/>
          </p:cNvSpPr>
          <p:nvPr>
            <p:ph type="body" idx="1"/>
          </p:nvPr>
        </p:nvSpPr>
        <p:spPr>
          <a:xfrm>
            <a:off x="913991" y="4342939"/>
            <a:ext cx="5030018" cy="4114587"/>
          </a:xfrm>
        </p:spPr>
        <p:txBody>
          <a:bodyPr/>
          <a:lstStyle/>
          <a:p>
            <a:endParaRPr lang="zh-CN" altLang="zh-CN"/>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61AB43-620E-4293-9ED7-D6B1A4AD1E2C}" type="slidenum">
              <a:rPr lang="en-US" altLang="zh-CN"/>
              <a:pPr/>
              <a:t>217</a:t>
            </a:fld>
            <a:endParaRPr lang="en-US" altLang="zh-CN"/>
          </a:p>
        </p:txBody>
      </p:sp>
      <p:sp>
        <p:nvSpPr>
          <p:cNvPr id="194562" name="Rectangle 2"/>
          <p:cNvSpPr>
            <a:spLocks noGrp="1" noRot="1" noChangeAspect="1" noChangeArrowheads="1" noTextEdit="1"/>
          </p:cNvSpPr>
          <p:nvPr>
            <p:ph type="sldImg"/>
          </p:nvPr>
        </p:nvSpPr>
        <p:spPr>
          <a:xfrm>
            <a:off x="1143000" y="685800"/>
            <a:ext cx="4572000" cy="3429000"/>
          </a:xfrm>
          <a:ln/>
        </p:spPr>
      </p:sp>
      <p:sp>
        <p:nvSpPr>
          <p:cNvPr id="1945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722AB1-C0E6-4E9C-B0B5-DFFB40A077D4}" type="slidenum">
              <a:rPr lang="en-US" altLang="zh-CN"/>
              <a:pPr/>
              <a:t>218</a:t>
            </a:fld>
            <a:endParaRPr lang="en-US" altLang="zh-CN"/>
          </a:p>
        </p:txBody>
      </p:sp>
      <p:sp>
        <p:nvSpPr>
          <p:cNvPr id="701442" name="Rectangle 2"/>
          <p:cNvSpPr>
            <a:spLocks noGrp="1" noRot="1" noChangeAspect="1" noChangeArrowheads="1" noTextEdit="1"/>
          </p:cNvSpPr>
          <p:nvPr>
            <p:ph type="sldImg"/>
          </p:nvPr>
        </p:nvSpPr>
        <p:spPr>
          <a:xfrm>
            <a:off x="1143000" y="685800"/>
            <a:ext cx="4572000" cy="3429000"/>
          </a:xfrm>
          <a:ln/>
        </p:spPr>
      </p:sp>
      <p:sp>
        <p:nvSpPr>
          <p:cNvPr id="7014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39310A-9382-4FAD-A5CB-7571E609FB5D}" type="slidenum">
              <a:rPr lang="en-US" altLang="zh-CN"/>
              <a:pPr/>
              <a:t>219</a:t>
            </a:fld>
            <a:endParaRPr lang="en-US" altLang="zh-CN"/>
          </a:p>
        </p:txBody>
      </p:sp>
      <p:sp>
        <p:nvSpPr>
          <p:cNvPr id="1139714" name="Rectangle 2"/>
          <p:cNvSpPr>
            <a:spLocks noGrp="1" noRot="1" noChangeAspect="1" noChangeArrowheads="1" noTextEdit="1"/>
          </p:cNvSpPr>
          <p:nvPr>
            <p:ph type="sldImg"/>
          </p:nvPr>
        </p:nvSpPr>
        <p:spPr>
          <a:xfrm>
            <a:off x="1143000" y="685800"/>
            <a:ext cx="4572000" cy="3429000"/>
          </a:xfrm>
          <a:ln/>
        </p:spPr>
      </p:sp>
      <p:sp>
        <p:nvSpPr>
          <p:cNvPr id="11397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3197AB-C68A-4A56-834F-1929700FBDD6}" type="slidenum">
              <a:rPr lang="en-US" altLang="zh-CN"/>
              <a:pPr/>
              <a:t>220</a:t>
            </a:fld>
            <a:endParaRPr lang="en-US" altLang="zh-CN"/>
          </a:p>
        </p:txBody>
      </p:sp>
      <p:sp>
        <p:nvSpPr>
          <p:cNvPr id="1141762" name="Rectangle 2"/>
          <p:cNvSpPr>
            <a:spLocks noGrp="1" noRot="1" noChangeAspect="1" noChangeArrowheads="1" noTextEdit="1"/>
          </p:cNvSpPr>
          <p:nvPr>
            <p:ph type="sldImg"/>
          </p:nvPr>
        </p:nvSpPr>
        <p:spPr>
          <a:xfrm>
            <a:off x="1143000" y="685800"/>
            <a:ext cx="4572000" cy="3429000"/>
          </a:xfrm>
          <a:ln/>
        </p:spPr>
      </p:sp>
      <p:sp>
        <p:nvSpPr>
          <p:cNvPr id="11417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10771C-94E7-4978-8284-AC25A4F703E1}" type="slidenum">
              <a:rPr lang="en-US" altLang="zh-CN"/>
              <a:pPr/>
              <a:t>221</a:t>
            </a:fld>
            <a:endParaRPr lang="en-US" altLang="zh-CN"/>
          </a:p>
        </p:txBody>
      </p:sp>
      <p:sp>
        <p:nvSpPr>
          <p:cNvPr id="1143810" name="Rectangle 2"/>
          <p:cNvSpPr>
            <a:spLocks noGrp="1" noRot="1" noChangeAspect="1" noChangeArrowheads="1" noTextEdit="1"/>
          </p:cNvSpPr>
          <p:nvPr>
            <p:ph type="sldImg"/>
          </p:nvPr>
        </p:nvSpPr>
        <p:spPr>
          <a:xfrm>
            <a:off x="1143000" y="685800"/>
            <a:ext cx="4572000" cy="3429000"/>
          </a:xfrm>
          <a:ln/>
        </p:spPr>
      </p:sp>
      <p:sp>
        <p:nvSpPr>
          <p:cNvPr id="114381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B8A808-3FE8-4D4B-BF22-5C07624E3090}" type="slidenum">
              <a:rPr lang="en-US" altLang="zh-CN"/>
              <a:pPr/>
              <a:t>222</a:t>
            </a:fld>
            <a:endParaRPr lang="en-US" altLang="zh-CN"/>
          </a:p>
        </p:txBody>
      </p:sp>
      <p:sp>
        <p:nvSpPr>
          <p:cNvPr id="1145858" name="Rectangle 2"/>
          <p:cNvSpPr>
            <a:spLocks noGrp="1" noRot="1" noChangeAspect="1" noChangeArrowheads="1" noTextEdit="1"/>
          </p:cNvSpPr>
          <p:nvPr>
            <p:ph type="sldImg"/>
          </p:nvPr>
        </p:nvSpPr>
        <p:spPr>
          <a:xfrm>
            <a:off x="1143000" y="685800"/>
            <a:ext cx="4572000" cy="3429000"/>
          </a:xfrm>
          <a:ln/>
        </p:spPr>
      </p:sp>
      <p:sp>
        <p:nvSpPr>
          <p:cNvPr id="11458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6C88A5-17B1-405A-8F62-67C789D69D66}" type="slidenum">
              <a:rPr lang="en-US" altLang="zh-CN"/>
              <a:pPr/>
              <a:t>223</a:t>
            </a:fld>
            <a:endParaRPr lang="en-US" altLang="zh-CN"/>
          </a:p>
        </p:txBody>
      </p:sp>
      <p:sp>
        <p:nvSpPr>
          <p:cNvPr id="1147906" name="Rectangle 2"/>
          <p:cNvSpPr>
            <a:spLocks noGrp="1" noRot="1" noChangeAspect="1" noChangeArrowheads="1" noTextEdit="1"/>
          </p:cNvSpPr>
          <p:nvPr>
            <p:ph type="sldImg"/>
          </p:nvPr>
        </p:nvSpPr>
        <p:spPr>
          <a:xfrm>
            <a:off x="1143000" y="685800"/>
            <a:ext cx="4572000" cy="3429000"/>
          </a:xfrm>
          <a:ln/>
        </p:spPr>
      </p:sp>
      <p:sp>
        <p:nvSpPr>
          <p:cNvPr id="11479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E40B68-E8A9-4786-B04C-2C15072B1429}" type="slidenum">
              <a:rPr lang="en-US" altLang="zh-CN"/>
              <a:pPr/>
              <a:t>224</a:t>
            </a:fld>
            <a:endParaRPr lang="en-US" altLang="zh-CN"/>
          </a:p>
        </p:txBody>
      </p:sp>
      <p:sp>
        <p:nvSpPr>
          <p:cNvPr id="1149954" name="Rectangle 2"/>
          <p:cNvSpPr>
            <a:spLocks noGrp="1" noRot="1" noChangeAspect="1" noChangeArrowheads="1" noTextEdit="1"/>
          </p:cNvSpPr>
          <p:nvPr>
            <p:ph type="sldImg"/>
          </p:nvPr>
        </p:nvSpPr>
        <p:spPr>
          <a:xfrm>
            <a:off x="1143000" y="685800"/>
            <a:ext cx="4572000" cy="3429000"/>
          </a:xfrm>
          <a:ln/>
        </p:spPr>
      </p:sp>
      <p:sp>
        <p:nvSpPr>
          <p:cNvPr id="11499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13575-A890-4A51-A812-280E127B6185}" type="slidenum">
              <a:rPr lang="en-US" altLang="zh-CN"/>
              <a:pPr/>
              <a:t>225</a:t>
            </a:fld>
            <a:endParaRPr lang="en-US" altLang="zh-CN"/>
          </a:p>
        </p:txBody>
      </p:sp>
      <p:sp>
        <p:nvSpPr>
          <p:cNvPr id="1152002" name="Rectangle 2"/>
          <p:cNvSpPr>
            <a:spLocks noGrp="1" noRot="1" noChangeAspect="1" noChangeArrowheads="1" noTextEdit="1"/>
          </p:cNvSpPr>
          <p:nvPr>
            <p:ph type="sldImg"/>
          </p:nvPr>
        </p:nvSpPr>
        <p:spPr>
          <a:xfrm>
            <a:off x="1143000" y="685800"/>
            <a:ext cx="4572000" cy="3429000"/>
          </a:xfrm>
          <a:ln/>
        </p:spPr>
      </p:sp>
      <p:sp>
        <p:nvSpPr>
          <p:cNvPr id="11520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3BF729-CDE9-4740-81E5-EF908269FBC7}" type="slidenum">
              <a:rPr lang="en-US" altLang="zh-CN"/>
              <a:pPr/>
              <a:t>226</a:t>
            </a:fld>
            <a:endParaRPr lang="en-US" altLang="zh-CN"/>
          </a:p>
        </p:txBody>
      </p:sp>
      <p:sp>
        <p:nvSpPr>
          <p:cNvPr id="1154050" name="Rectangle 2"/>
          <p:cNvSpPr>
            <a:spLocks noGrp="1" noRot="1" noChangeAspect="1" noChangeArrowheads="1" noTextEdit="1"/>
          </p:cNvSpPr>
          <p:nvPr>
            <p:ph type="sldImg"/>
          </p:nvPr>
        </p:nvSpPr>
        <p:spPr>
          <a:xfrm>
            <a:off x="1143000" y="685800"/>
            <a:ext cx="4572000" cy="3429000"/>
          </a:xfrm>
          <a:ln/>
        </p:spPr>
      </p:sp>
      <p:sp>
        <p:nvSpPr>
          <p:cNvPr id="11540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6BA987-1888-48DB-92EF-ADE866EABBD0}" type="slidenum">
              <a:rPr lang="en-US" altLang="zh-CN"/>
              <a:pPr/>
              <a:t>227</a:t>
            </a:fld>
            <a:endParaRPr lang="en-US" altLang="zh-CN"/>
          </a:p>
        </p:txBody>
      </p:sp>
      <p:sp>
        <p:nvSpPr>
          <p:cNvPr id="1158146" name="Rectangle 2"/>
          <p:cNvSpPr>
            <a:spLocks noGrp="1" noRot="1" noChangeAspect="1" noChangeArrowheads="1" noTextEdit="1"/>
          </p:cNvSpPr>
          <p:nvPr>
            <p:ph type="sldImg"/>
          </p:nvPr>
        </p:nvSpPr>
        <p:spPr>
          <a:xfrm>
            <a:off x="1143000" y="685800"/>
            <a:ext cx="4572000" cy="3429000"/>
          </a:xfrm>
          <a:ln/>
        </p:spPr>
      </p:sp>
      <p:sp>
        <p:nvSpPr>
          <p:cNvPr id="11581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73F3F6-CEE3-4722-ADA9-4257FAF01FD5}" type="slidenum">
              <a:rPr lang="en-US" altLang="zh-CN"/>
              <a:pPr/>
              <a:t>228</a:t>
            </a:fld>
            <a:endParaRPr lang="en-US" altLang="zh-CN"/>
          </a:p>
        </p:txBody>
      </p:sp>
      <p:sp>
        <p:nvSpPr>
          <p:cNvPr id="1160194" name="Rectangle 2"/>
          <p:cNvSpPr>
            <a:spLocks noGrp="1" noRot="1" noChangeAspect="1" noChangeArrowheads="1" noTextEdit="1"/>
          </p:cNvSpPr>
          <p:nvPr>
            <p:ph type="sldImg"/>
          </p:nvPr>
        </p:nvSpPr>
        <p:spPr>
          <a:xfrm>
            <a:off x="1143000" y="685800"/>
            <a:ext cx="4572000" cy="3429000"/>
          </a:xfrm>
          <a:ln/>
        </p:spPr>
      </p:sp>
      <p:sp>
        <p:nvSpPr>
          <p:cNvPr id="11601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C09E54-54D4-4723-BE3E-DD611C21436E}" type="slidenum">
              <a:rPr lang="en-US" altLang="zh-CN"/>
              <a:pPr/>
              <a:t>229</a:t>
            </a:fld>
            <a:endParaRPr lang="en-US" altLang="zh-CN"/>
          </a:p>
        </p:txBody>
      </p:sp>
      <p:sp>
        <p:nvSpPr>
          <p:cNvPr id="1166338" name="Rectangle 2"/>
          <p:cNvSpPr>
            <a:spLocks noGrp="1" noRot="1" noChangeAspect="1" noChangeArrowheads="1" noTextEdit="1"/>
          </p:cNvSpPr>
          <p:nvPr>
            <p:ph type="sldImg"/>
          </p:nvPr>
        </p:nvSpPr>
        <p:spPr>
          <a:xfrm>
            <a:off x="1143000" y="685800"/>
            <a:ext cx="4572000" cy="3429000"/>
          </a:xfrm>
          <a:ln/>
        </p:spPr>
      </p:sp>
      <p:sp>
        <p:nvSpPr>
          <p:cNvPr id="1166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C662CF-1A57-4B26-964D-097EB9503661}" type="slidenum">
              <a:rPr lang="en-US" altLang="zh-CN"/>
              <a:pPr/>
              <a:t>230</a:t>
            </a:fld>
            <a:endParaRPr lang="en-US" altLang="zh-CN"/>
          </a:p>
        </p:txBody>
      </p:sp>
      <p:sp>
        <p:nvSpPr>
          <p:cNvPr id="1168386" name="Rectangle 2"/>
          <p:cNvSpPr>
            <a:spLocks noGrp="1" noRot="1" noChangeAspect="1" noChangeArrowheads="1" noTextEdit="1"/>
          </p:cNvSpPr>
          <p:nvPr>
            <p:ph type="sldImg"/>
          </p:nvPr>
        </p:nvSpPr>
        <p:spPr>
          <a:xfrm>
            <a:off x="1143000" y="685800"/>
            <a:ext cx="4572000" cy="3429000"/>
          </a:xfrm>
          <a:ln/>
        </p:spPr>
      </p:sp>
      <p:sp>
        <p:nvSpPr>
          <p:cNvPr id="11683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F49436-F7C1-466A-BED0-2B49028C104E}" type="slidenum">
              <a:rPr lang="en-US" altLang="zh-CN"/>
              <a:pPr/>
              <a:t>231</a:t>
            </a:fld>
            <a:endParaRPr lang="en-US" altLang="zh-CN"/>
          </a:p>
        </p:txBody>
      </p:sp>
      <p:sp>
        <p:nvSpPr>
          <p:cNvPr id="1170434" name="Rectangle 2"/>
          <p:cNvSpPr>
            <a:spLocks noGrp="1" noRot="1" noChangeAspect="1" noChangeArrowheads="1" noTextEdit="1"/>
          </p:cNvSpPr>
          <p:nvPr>
            <p:ph type="sldImg"/>
          </p:nvPr>
        </p:nvSpPr>
        <p:spPr>
          <a:xfrm>
            <a:off x="1143000" y="685800"/>
            <a:ext cx="4572000" cy="3429000"/>
          </a:xfrm>
          <a:ln/>
        </p:spPr>
      </p:sp>
      <p:sp>
        <p:nvSpPr>
          <p:cNvPr id="11704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00661E-C19D-4BFC-A16D-5F07462819EA}" type="slidenum">
              <a:rPr lang="en-US" altLang="zh-CN"/>
              <a:pPr/>
              <a:t>232</a:t>
            </a:fld>
            <a:endParaRPr lang="en-US" altLang="zh-CN"/>
          </a:p>
        </p:txBody>
      </p:sp>
      <p:sp>
        <p:nvSpPr>
          <p:cNvPr id="1172482" name="Rectangle 2"/>
          <p:cNvSpPr>
            <a:spLocks noGrp="1" noRot="1" noChangeAspect="1" noChangeArrowheads="1" noTextEdit="1"/>
          </p:cNvSpPr>
          <p:nvPr>
            <p:ph type="sldImg"/>
          </p:nvPr>
        </p:nvSpPr>
        <p:spPr>
          <a:xfrm>
            <a:off x="1143000" y="685800"/>
            <a:ext cx="4572000" cy="3429000"/>
          </a:xfrm>
          <a:ln/>
        </p:spPr>
      </p:sp>
      <p:sp>
        <p:nvSpPr>
          <p:cNvPr id="11724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4EBA18-A671-4152-A1E2-0DD7C1F08A18}" type="slidenum">
              <a:rPr lang="en-US" altLang="zh-CN"/>
              <a:pPr/>
              <a:t>233</a:t>
            </a:fld>
            <a:endParaRPr lang="en-US" altLang="zh-CN"/>
          </a:p>
        </p:txBody>
      </p:sp>
      <p:sp>
        <p:nvSpPr>
          <p:cNvPr id="1176578" name="Rectangle 2"/>
          <p:cNvSpPr>
            <a:spLocks noGrp="1" noRot="1" noChangeAspect="1" noChangeArrowheads="1" noTextEdit="1"/>
          </p:cNvSpPr>
          <p:nvPr>
            <p:ph type="sldImg"/>
          </p:nvPr>
        </p:nvSpPr>
        <p:spPr>
          <a:xfrm>
            <a:off x="1143000" y="685800"/>
            <a:ext cx="4572000" cy="3429000"/>
          </a:xfrm>
          <a:ln/>
        </p:spPr>
      </p:sp>
      <p:sp>
        <p:nvSpPr>
          <p:cNvPr id="11765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30512F-56C6-4C28-91CE-85258A2235A1}" type="slidenum">
              <a:rPr lang="en-US" altLang="zh-CN"/>
              <a:pPr/>
              <a:t>241</a:t>
            </a:fld>
            <a:endParaRPr lang="en-US" altLang="zh-CN"/>
          </a:p>
        </p:txBody>
      </p:sp>
      <p:sp>
        <p:nvSpPr>
          <p:cNvPr id="97282" name="Rectangle 2"/>
          <p:cNvSpPr>
            <a:spLocks noGrp="1" noRot="1" noChangeAspect="1" noChangeArrowheads="1" noTextEdit="1"/>
          </p:cNvSpPr>
          <p:nvPr>
            <p:ph type="sldImg"/>
          </p:nvPr>
        </p:nvSpPr>
        <p:spPr>
          <a:xfrm>
            <a:off x="1143000" y="685800"/>
            <a:ext cx="4573588" cy="3429000"/>
          </a:xfrm>
          <a:ln/>
        </p:spPr>
      </p:sp>
      <p:sp>
        <p:nvSpPr>
          <p:cNvPr id="972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B93B74-F755-4088-95E6-2022DB56EEF1}" type="slidenum">
              <a:rPr lang="en-US" altLang="zh-CN"/>
              <a:pPr/>
              <a:t>242</a:t>
            </a:fld>
            <a:endParaRPr lang="en-US" altLang="zh-CN"/>
          </a:p>
        </p:txBody>
      </p:sp>
      <p:sp>
        <p:nvSpPr>
          <p:cNvPr id="99330" name="Rectangle 2"/>
          <p:cNvSpPr>
            <a:spLocks noGrp="1" noRot="1" noChangeAspect="1" noChangeArrowheads="1" noTextEdit="1"/>
          </p:cNvSpPr>
          <p:nvPr>
            <p:ph type="sldImg"/>
          </p:nvPr>
        </p:nvSpPr>
        <p:spPr>
          <a:xfrm>
            <a:off x="1143000" y="685800"/>
            <a:ext cx="4573588" cy="3429000"/>
          </a:xfrm>
          <a:ln/>
        </p:spPr>
      </p:sp>
      <p:sp>
        <p:nvSpPr>
          <p:cNvPr id="993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E7F5AC-8626-4CDA-9149-1AE9EBC1B77E}" type="slidenum">
              <a:rPr lang="en-US" altLang="zh-CN"/>
              <a:pPr/>
              <a:t>243</a:t>
            </a:fld>
            <a:endParaRPr lang="en-US" altLang="zh-CN"/>
          </a:p>
        </p:txBody>
      </p:sp>
      <p:sp>
        <p:nvSpPr>
          <p:cNvPr id="101378" name="Rectangle 2"/>
          <p:cNvSpPr>
            <a:spLocks noGrp="1" noRot="1" noChangeAspect="1" noChangeArrowheads="1" noTextEdit="1"/>
          </p:cNvSpPr>
          <p:nvPr>
            <p:ph type="sldImg"/>
          </p:nvPr>
        </p:nvSpPr>
        <p:spPr>
          <a:xfrm>
            <a:off x="1143000" y="685800"/>
            <a:ext cx="4573588" cy="3429000"/>
          </a:xfrm>
          <a:ln/>
        </p:spPr>
      </p:sp>
      <p:sp>
        <p:nvSpPr>
          <p:cNvPr id="1013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E7C339-09BE-465C-950C-D26A86FD5004}" type="slidenum">
              <a:rPr lang="en-US" altLang="zh-CN"/>
              <a:pPr/>
              <a:t>244</a:t>
            </a:fld>
            <a:endParaRPr lang="en-US" altLang="zh-CN"/>
          </a:p>
        </p:txBody>
      </p:sp>
      <p:sp>
        <p:nvSpPr>
          <p:cNvPr id="103426" name="Rectangle 2"/>
          <p:cNvSpPr>
            <a:spLocks noGrp="1" noRot="1" noChangeAspect="1" noChangeArrowheads="1" noTextEdit="1"/>
          </p:cNvSpPr>
          <p:nvPr>
            <p:ph type="sldImg"/>
          </p:nvPr>
        </p:nvSpPr>
        <p:spPr>
          <a:xfrm>
            <a:off x="1143000" y="685800"/>
            <a:ext cx="4573588" cy="3429000"/>
          </a:xfrm>
          <a:ln/>
        </p:spPr>
      </p:sp>
      <p:sp>
        <p:nvSpPr>
          <p:cNvPr id="1034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73851-17A1-4D29-80BE-CFA1F6098D44}" type="slidenum">
              <a:rPr lang="en-US" altLang="zh-CN"/>
              <a:pPr/>
              <a:t>245</a:t>
            </a:fld>
            <a:endParaRPr lang="en-US" altLang="zh-CN"/>
          </a:p>
        </p:txBody>
      </p:sp>
      <p:sp>
        <p:nvSpPr>
          <p:cNvPr id="105474" name="Rectangle 2"/>
          <p:cNvSpPr>
            <a:spLocks noGrp="1" noRot="1" noChangeAspect="1" noChangeArrowheads="1" noTextEdit="1"/>
          </p:cNvSpPr>
          <p:nvPr>
            <p:ph type="sldImg"/>
          </p:nvPr>
        </p:nvSpPr>
        <p:spPr>
          <a:xfrm>
            <a:off x="1143000" y="685800"/>
            <a:ext cx="4573588" cy="3429000"/>
          </a:xfrm>
          <a:ln/>
        </p:spPr>
      </p:sp>
      <p:sp>
        <p:nvSpPr>
          <p:cNvPr id="1054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CC43FF-1993-41FA-ADE2-E6D83500F35D}" type="slidenum">
              <a:rPr lang="en-US" altLang="zh-CN"/>
              <a:pPr/>
              <a:t>246</a:t>
            </a:fld>
            <a:endParaRPr lang="en-US" altLang="zh-CN"/>
          </a:p>
        </p:txBody>
      </p:sp>
      <p:sp>
        <p:nvSpPr>
          <p:cNvPr id="76802" name="Rectangle 2"/>
          <p:cNvSpPr>
            <a:spLocks noGrp="1" noRot="1" noChangeAspect="1" noChangeArrowheads="1" noTextEdit="1"/>
          </p:cNvSpPr>
          <p:nvPr>
            <p:ph type="sldImg"/>
          </p:nvPr>
        </p:nvSpPr>
        <p:spPr>
          <a:xfrm>
            <a:off x="1143000" y="685800"/>
            <a:ext cx="4572000" cy="3429000"/>
          </a:xfrm>
          <a:ln/>
        </p:spPr>
      </p:sp>
      <p:sp>
        <p:nvSpPr>
          <p:cNvPr id="768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D5A3DF-49E2-4C2B-B71A-7E287BBACB45}" type="slidenum">
              <a:rPr lang="en-US" altLang="zh-CN"/>
              <a:pPr/>
              <a:t>247</a:t>
            </a:fld>
            <a:endParaRPr lang="en-US" altLang="zh-CN"/>
          </a:p>
        </p:txBody>
      </p:sp>
      <p:sp>
        <p:nvSpPr>
          <p:cNvPr id="73730" name="Rectangle 2"/>
          <p:cNvSpPr>
            <a:spLocks noGrp="1" noRot="1" noChangeAspect="1" noChangeArrowheads="1" noTextEdit="1"/>
          </p:cNvSpPr>
          <p:nvPr>
            <p:ph type="sldImg"/>
          </p:nvPr>
        </p:nvSpPr>
        <p:spPr>
          <a:xfrm>
            <a:off x="1143000" y="685800"/>
            <a:ext cx="4572000" cy="3429000"/>
          </a:xfrm>
          <a:ln/>
        </p:spPr>
      </p:sp>
      <p:sp>
        <p:nvSpPr>
          <p:cNvPr id="737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929AE-FE6D-42F1-A1A6-6EF608CD2406}" type="slidenum">
              <a:rPr lang="en-US" altLang="zh-CN"/>
              <a:pPr/>
              <a:t>248</a:t>
            </a:fld>
            <a:endParaRPr lang="en-US" altLang="zh-CN"/>
          </a:p>
        </p:txBody>
      </p:sp>
      <p:sp>
        <p:nvSpPr>
          <p:cNvPr id="75778" name="Rectangle 2"/>
          <p:cNvSpPr>
            <a:spLocks noGrp="1" noRot="1" noChangeAspect="1" noChangeArrowheads="1" noTextEdit="1"/>
          </p:cNvSpPr>
          <p:nvPr>
            <p:ph type="sldImg"/>
          </p:nvPr>
        </p:nvSpPr>
        <p:spPr>
          <a:xfrm>
            <a:off x="1143000" y="685800"/>
            <a:ext cx="4572000" cy="3429000"/>
          </a:xfrm>
          <a:ln/>
        </p:spPr>
      </p:sp>
      <p:sp>
        <p:nvSpPr>
          <p:cNvPr id="757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37445D-238B-40B3-98BE-C9F8BE241C83}" type="slidenum">
              <a:rPr lang="en-US" altLang="zh-CN"/>
              <a:pPr/>
              <a:t>249</a:t>
            </a:fld>
            <a:endParaRPr lang="en-US" altLang="zh-CN"/>
          </a:p>
        </p:txBody>
      </p:sp>
      <p:sp>
        <p:nvSpPr>
          <p:cNvPr id="77826" name="Rectangle 2"/>
          <p:cNvSpPr>
            <a:spLocks noGrp="1" noRot="1" noChangeAspect="1" noChangeArrowheads="1" noTextEdit="1"/>
          </p:cNvSpPr>
          <p:nvPr>
            <p:ph type="sldImg"/>
          </p:nvPr>
        </p:nvSpPr>
        <p:spPr>
          <a:xfrm>
            <a:off x="1143000" y="685800"/>
            <a:ext cx="4572000" cy="3429000"/>
          </a:xfrm>
          <a:ln/>
        </p:spPr>
      </p:sp>
      <p:sp>
        <p:nvSpPr>
          <p:cNvPr id="778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9D719C-B68A-4CF1-9DFC-FF30668CA857}" type="slidenum">
              <a:rPr lang="en-US" altLang="zh-CN"/>
              <a:pPr/>
              <a:t>250</a:t>
            </a:fld>
            <a:endParaRPr lang="en-US" altLang="zh-CN"/>
          </a:p>
        </p:txBody>
      </p:sp>
      <p:sp>
        <p:nvSpPr>
          <p:cNvPr id="78850" name="Rectangle 2"/>
          <p:cNvSpPr>
            <a:spLocks noGrp="1" noRot="1" noChangeAspect="1" noChangeArrowheads="1" noTextEdit="1"/>
          </p:cNvSpPr>
          <p:nvPr>
            <p:ph type="sldImg"/>
          </p:nvPr>
        </p:nvSpPr>
        <p:spPr>
          <a:xfrm>
            <a:off x="1143000" y="685800"/>
            <a:ext cx="4572000" cy="3429000"/>
          </a:xfrm>
          <a:ln/>
        </p:spPr>
      </p:sp>
      <p:sp>
        <p:nvSpPr>
          <p:cNvPr id="788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93FBE3-C37E-4CE2-A706-3C3471B85C84}" type="slidenum">
              <a:rPr lang="en-US" altLang="zh-CN"/>
              <a:pPr/>
              <a:t>251</a:t>
            </a:fld>
            <a:endParaRPr lang="en-US" altLang="zh-CN"/>
          </a:p>
        </p:txBody>
      </p:sp>
      <p:sp>
        <p:nvSpPr>
          <p:cNvPr id="79874" name="Rectangle 2"/>
          <p:cNvSpPr>
            <a:spLocks noGrp="1" noRot="1" noChangeAspect="1" noChangeArrowheads="1" noTextEdit="1"/>
          </p:cNvSpPr>
          <p:nvPr>
            <p:ph type="sldImg"/>
          </p:nvPr>
        </p:nvSpPr>
        <p:spPr>
          <a:xfrm>
            <a:off x="1143000" y="685800"/>
            <a:ext cx="4572000" cy="3429000"/>
          </a:xfrm>
          <a:ln/>
        </p:spPr>
      </p:sp>
      <p:sp>
        <p:nvSpPr>
          <p:cNvPr id="79875"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www.pinggu.org/" TargetMode="External"/><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gradFill rotWithShape="0">
          <a:gsLst>
            <a:gs pos="0">
              <a:srgbClr val="E2E9EE"/>
            </a:gs>
            <a:gs pos="50000">
              <a:srgbClr val="E2E9EE">
                <a:gamma/>
                <a:tint val="0"/>
                <a:invGamma/>
              </a:srgbClr>
            </a:gs>
            <a:gs pos="100000">
              <a:srgbClr val="E2E9EE"/>
            </a:gs>
          </a:gsLst>
          <a:lin ang="5400000" scaled="1"/>
        </a:gradFill>
        <a:effectLst/>
      </p:bgPr>
    </p:bg>
    <p:spTree>
      <p:nvGrpSpPr>
        <p:cNvPr id="1" name=""/>
        <p:cNvGrpSpPr/>
        <p:nvPr/>
      </p:nvGrpSpPr>
      <p:grpSpPr>
        <a:xfrm>
          <a:off x="0" y="0"/>
          <a:ext cx="0" cy="0"/>
          <a:chOff x="0" y="0"/>
          <a:chExt cx="0" cy="0"/>
        </a:xfrm>
      </p:grpSpPr>
      <p:sp>
        <p:nvSpPr>
          <p:cNvPr id="277506" name="Rectangle 2"/>
          <p:cNvSpPr>
            <a:spLocks noChangeArrowheads="1"/>
          </p:cNvSpPr>
          <p:nvPr/>
        </p:nvSpPr>
        <p:spPr bwMode="auto">
          <a:xfrm>
            <a:off x="0" y="0"/>
            <a:ext cx="9144000" cy="1020763"/>
          </a:xfrm>
          <a:prstGeom prst="rect">
            <a:avLst/>
          </a:prstGeom>
          <a:gradFill rotWithShape="1">
            <a:gsLst>
              <a:gs pos="0">
                <a:schemeClr val="bg1"/>
              </a:gs>
              <a:gs pos="100000">
                <a:srgbClr val="C0CFD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08" name="Rectangle 4"/>
          <p:cNvSpPr>
            <a:spLocks noChangeArrowheads="1"/>
          </p:cNvSpPr>
          <p:nvPr/>
        </p:nvSpPr>
        <p:spPr bwMode="ltGray">
          <a:xfrm>
            <a:off x="3281363" y="5929313"/>
            <a:ext cx="920750" cy="920750"/>
          </a:xfrm>
          <a:prstGeom prst="rect">
            <a:avLst/>
          </a:prstGeom>
          <a:noFill/>
          <a:ln w="9525">
            <a:solidFill>
              <a:srgbClr val="5D87A1"/>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09" name="Rectangle 5"/>
          <p:cNvSpPr>
            <a:spLocks noChangeArrowheads="1"/>
          </p:cNvSpPr>
          <p:nvPr/>
        </p:nvSpPr>
        <p:spPr bwMode="ltGray">
          <a:xfrm>
            <a:off x="7702550" y="4454525"/>
            <a:ext cx="920750" cy="920750"/>
          </a:xfrm>
          <a:prstGeom prst="rect">
            <a:avLst/>
          </a:prstGeom>
          <a:solidFill>
            <a:srgbClr val="C5033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0" name="Rectangle 6"/>
          <p:cNvSpPr>
            <a:spLocks noChangeArrowheads="1"/>
          </p:cNvSpPr>
          <p:nvPr/>
        </p:nvSpPr>
        <p:spPr bwMode="ltGray">
          <a:xfrm>
            <a:off x="5754688" y="6416675"/>
            <a:ext cx="920750" cy="450850"/>
          </a:xfrm>
          <a:prstGeom prst="rect">
            <a:avLst/>
          </a:prstGeom>
          <a:noFill/>
          <a:ln w="9525">
            <a:solidFill>
              <a:srgbClr val="808080"/>
            </a:solidFill>
            <a:miter lim="800000"/>
            <a:headEnd/>
            <a:tailEnd/>
          </a:ln>
          <a:effectLst/>
          <a:extLst>
            <a:ext uri="{909E8E84-426E-40DD-AFC4-6F175D3DCCD1}">
              <a14:hiddenFill xmlns:a14="http://schemas.microsoft.com/office/drawing/2010/main">
                <a:solidFill>
                  <a:srgbClr val="808080">
                    <a:alpha val="48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1" name="Rectangle 7"/>
          <p:cNvSpPr>
            <a:spLocks noChangeArrowheads="1"/>
          </p:cNvSpPr>
          <p:nvPr/>
        </p:nvSpPr>
        <p:spPr bwMode="ltGray">
          <a:xfrm>
            <a:off x="5254625" y="4943475"/>
            <a:ext cx="920750" cy="920750"/>
          </a:xfrm>
          <a:prstGeom prst="rect">
            <a:avLst/>
          </a:prstGeom>
          <a:noFill/>
          <a:ln w="10160">
            <a:solidFill>
              <a:schemeClr val="accent2"/>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2" name="Rectangle 8"/>
          <p:cNvSpPr>
            <a:spLocks noChangeArrowheads="1"/>
          </p:cNvSpPr>
          <p:nvPr/>
        </p:nvSpPr>
        <p:spPr bwMode="ltGray">
          <a:xfrm>
            <a:off x="8666163" y="3473450"/>
            <a:ext cx="477837" cy="920750"/>
          </a:xfrm>
          <a:prstGeom prst="rect">
            <a:avLst/>
          </a:prstGeom>
          <a:solidFill>
            <a:srgbClr val="C9C5AB">
              <a:alpha val="50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3" name="Rectangle 9"/>
          <p:cNvSpPr>
            <a:spLocks noChangeArrowheads="1"/>
          </p:cNvSpPr>
          <p:nvPr/>
        </p:nvSpPr>
        <p:spPr bwMode="ltGray">
          <a:xfrm>
            <a:off x="8678863" y="5430838"/>
            <a:ext cx="468312" cy="920750"/>
          </a:xfrm>
          <a:prstGeom prst="rect">
            <a:avLst/>
          </a:prstGeom>
          <a:noFill/>
          <a:ln w="9525">
            <a:solidFill>
              <a:srgbClr val="B2B2B2"/>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4" name="Rectangle 10"/>
          <p:cNvSpPr>
            <a:spLocks noChangeArrowheads="1"/>
          </p:cNvSpPr>
          <p:nvPr/>
        </p:nvSpPr>
        <p:spPr bwMode="ltGray">
          <a:xfrm>
            <a:off x="6230938" y="5426075"/>
            <a:ext cx="920750" cy="920750"/>
          </a:xfrm>
          <a:prstGeom prst="rect">
            <a:avLst/>
          </a:prstGeom>
          <a:solidFill>
            <a:srgbClr val="C5C1A3">
              <a:alpha val="41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5" name="Rectangle 11"/>
          <p:cNvSpPr>
            <a:spLocks noChangeArrowheads="1"/>
          </p:cNvSpPr>
          <p:nvPr/>
        </p:nvSpPr>
        <p:spPr bwMode="ltGray">
          <a:xfrm>
            <a:off x="8188325" y="5929313"/>
            <a:ext cx="920750" cy="920750"/>
          </a:xfrm>
          <a:prstGeom prst="rect">
            <a:avLst/>
          </a:prstGeom>
          <a:solidFill>
            <a:srgbClr val="46667A">
              <a:alpha val="57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6" name="Rectangle 12"/>
          <p:cNvSpPr>
            <a:spLocks noChangeArrowheads="1"/>
          </p:cNvSpPr>
          <p:nvPr/>
        </p:nvSpPr>
        <p:spPr bwMode="ltGray">
          <a:xfrm>
            <a:off x="4792663" y="4440238"/>
            <a:ext cx="920750" cy="920750"/>
          </a:xfrm>
          <a:prstGeom prst="rect">
            <a:avLst/>
          </a:prstGeom>
          <a:solidFill>
            <a:srgbClr val="808080">
              <a:alpha val="2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7" name="Rectangle 13"/>
          <p:cNvSpPr>
            <a:spLocks noChangeArrowheads="1"/>
          </p:cNvSpPr>
          <p:nvPr/>
        </p:nvSpPr>
        <p:spPr bwMode="ltGray">
          <a:xfrm>
            <a:off x="7716838" y="3490913"/>
            <a:ext cx="896937" cy="896937"/>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18" name="Line 14"/>
          <p:cNvSpPr>
            <a:spLocks noChangeShapeType="1"/>
          </p:cNvSpPr>
          <p:nvPr/>
        </p:nvSpPr>
        <p:spPr bwMode="ltGray">
          <a:xfrm>
            <a:off x="9144000" y="5410200"/>
            <a:ext cx="0" cy="12477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7519" name="Rectangle 15"/>
          <p:cNvSpPr>
            <a:spLocks noChangeArrowheads="1"/>
          </p:cNvSpPr>
          <p:nvPr/>
        </p:nvSpPr>
        <p:spPr bwMode="ltGray">
          <a:xfrm>
            <a:off x="4268788" y="5422900"/>
            <a:ext cx="920750" cy="920750"/>
          </a:xfrm>
          <a:prstGeom prst="rect">
            <a:avLst/>
          </a:prstGeom>
          <a:solidFill>
            <a:srgbClr val="5D87A1">
              <a:alpha val="3200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20" name="Rectangle 16"/>
          <p:cNvSpPr>
            <a:spLocks noChangeArrowheads="1"/>
          </p:cNvSpPr>
          <p:nvPr/>
        </p:nvSpPr>
        <p:spPr bwMode="ltGray">
          <a:xfrm>
            <a:off x="7689850" y="5437188"/>
            <a:ext cx="920750" cy="920750"/>
          </a:xfrm>
          <a:prstGeom prst="rect">
            <a:avLst/>
          </a:prstGeom>
          <a:solidFill>
            <a:srgbClr val="C9C5AB">
              <a:alpha val="56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21" name="Rectangle 17"/>
          <p:cNvSpPr>
            <a:spLocks noChangeArrowheads="1"/>
          </p:cNvSpPr>
          <p:nvPr/>
        </p:nvSpPr>
        <p:spPr bwMode="ltGray">
          <a:xfrm>
            <a:off x="4273550" y="6413500"/>
            <a:ext cx="920750" cy="454025"/>
          </a:xfrm>
          <a:prstGeom prst="rect">
            <a:avLst/>
          </a:prstGeom>
          <a:solidFill>
            <a:srgbClr val="C5033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22" name="Rectangle 18"/>
          <p:cNvSpPr>
            <a:spLocks noGrp="1" noChangeArrowheads="1"/>
          </p:cNvSpPr>
          <p:nvPr>
            <p:ph type="ctrTitle" sz="quarter"/>
          </p:nvPr>
        </p:nvSpPr>
        <p:spPr>
          <a:xfrm>
            <a:off x="560388" y="2251075"/>
            <a:ext cx="7056437" cy="1125538"/>
          </a:xfrm>
          <a:extLst>
            <a:ext uri="{AF507438-7753-43E0-B8FC-AC1667EBCBE1}">
              <a14:hiddenEffects xmlns:a14="http://schemas.microsoft.com/office/drawing/2010/main">
                <a:effectLst>
                  <a:outerShdw dist="17961" dir="2700000" algn="ctr" rotWithShape="0">
                    <a:schemeClr val="bg2"/>
                  </a:outerShdw>
                </a:effectLst>
              </a14:hiddenEffects>
            </a:ext>
          </a:extLst>
        </p:spPr>
        <p:txBody>
          <a:bodyPr tIns="45720" bIns="45720" anchor="t"/>
          <a:lstStyle>
            <a:lvl1pPr>
              <a:defRPr sz="3200"/>
            </a:lvl1pPr>
          </a:lstStyle>
          <a:p>
            <a:pPr lvl="0"/>
            <a:r>
              <a:rPr lang="zh-CN" altLang="en-US" noProof="0" dirty="0"/>
              <a:t>单击此处编辑母版标题样式</a:t>
            </a:r>
          </a:p>
        </p:txBody>
      </p:sp>
      <p:sp>
        <p:nvSpPr>
          <p:cNvPr id="277523" name="Rectangle 19"/>
          <p:cNvSpPr>
            <a:spLocks noGrp="1" noChangeArrowheads="1"/>
          </p:cNvSpPr>
          <p:nvPr>
            <p:ph type="subTitle" sz="quarter" idx="1"/>
          </p:nvPr>
        </p:nvSpPr>
        <p:spPr>
          <a:xfrm>
            <a:off x="850900" y="3482975"/>
            <a:ext cx="6759575" cy="1752600"/>
          </a:xfrm>
        </p:spPr>
        <p:txBody>
          <a:bodyPr/>
          <a:lstStyle>
            <a:lvl1pPr marL="0" indent="0">
              <a:lnSpc>
                <a:spcPct val="105000"/>
              </a:lnSpc>
              <a:spcBef>
                <a:spcPct val="0"/>
              </a:spcBef>
              <a:buFont typeface="Wingdings" pitchFamily="2" charset="2"/>
              <a:buNone/>
              <a:defRPr sz="2000" b="1">
                <a:solidFill>
                  <a:srgbClr val="55637D"/>
                </a:solidFill>
              </a:defRPr>
            </a:lvl1pPr>
          </a:lstStyle>
          <a:p>
            <a:pPr lvl="0"/>
            <a:r>
              <a:rPr lang="zh-CN" altLang="en-US" noProof="0"/>
              <a:t>单击此处编辑母版副标题样式</a:t>
            </a:r>
          </a:p>
        </p:txBody>
      </p:sp>
      <p:sp>
        <p:nvSpPr>
          <p:cNvPr id="277524" name="Rectangle 20"/>
          <p:cNvSpPr>
            <a:spLocks noChangeArrowheads="1"/>
          </p:cNvSpPr>
          <p:nvPr/>
        </p:nvSpPr>
        <p:spPr bwMode="ltGray">
          <a:xfrm>
            <a:off x="5257800" y="5937250"/>
            <a:ext cx="920750" cy="920750"/>
          </a:xfrm>
          <a:prstGeom prst="rect">
            <a:avLst/>
          </a:prstGeom>
          <a:solidFill>
            <a:srgbClr val="808080">
              <a:alpha val="50999"/>
            </a:srgbClr>
          </a:solidFill>
          <a:ln>
            <a:noFill/>
          </a:ln>
          <a:effectLst/>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25" name="Rectangle 21"/>
          <p:cNvSpPr>
            <a:spLocks noChangeArrowheads="1"/>
          </p:cNvSpPr>
          <p:nvPr/>
        </p:nvSpPr>
        <p:spPr bwMode="ltGray">
          <a:xfrm>
            <a:off x="7216775" y="4941888"/>
            <a:ext cx="920750" cy="920750"/>
          </a:xfrm>
          <a:prstGeom prst="rect">
            <a:avLst/>
          </a:prstGeom>
          <a:noFill/>
          <a:ln w="9525">
            <a:solidFill>
              <a:srgbClr val="5F5F5F"/>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26" name="Rectangle 22"/>
          <p:cNvSpPr>
            <a:spLocks noChangeArrowheads="1"/>
          </p:cNvSpPr>
          <p:nvPr/>
        </p:nvSpPr>
        <p:spPr bwMode="ltGray">
          <a:xfrm>
            <a:off x="7213600" y="5929313"/>
            <a:ext cx="920750" cy="920750"/>
          </a:xfrm>
          <a:prstGeom prst="rect">
            <a:avLst/>
          </a:prstGeom>
          <a:solidFill>
            <a:srgbClr val="969696">
              <a:alpha val="4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27" name="Rectangle 23"/>
          <p:cNvSpPr>
            <a:spLocks noChangeArrowheads="1"/>
          </p:cNvSpPr>
          <p:nvPr/>
        </p:nvSpPr>
        <p:spPr bwMode="ltGray">
          <a:xfrm>
            <a:off x="6734175" y="6413500"/>
            <a:ext cx="920750" cy="454025"/>
          </a:xfrm>
          <a:prstGeom prst="rect">
            <a:avLst/>
          </a:prstGeom>
          <a:solidFill>
            <a:srgbClr val="C5033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28" name="Rectangle 24"/>
          <p:cNvSpPr>
            <a:spLocks noChangeArrowheads="1"/>
          </p:cNvSpPr>
          <p:nvPr/>
        </p:nvSpPr>
        <p:spPr bwMode="ltGray">
          <a:xfrm>
            <a:off x="8199438" y="2998788"/>
            <a:ext cx="896937" cy="896937"/>
          </a:xfrm>
          <a:prstGeom prst="rect">
            <a:avLst/>
          </a:prstGeom>
          <a:solidFill>
            <a:srgbClr val="4C6F84">
              <a:alpha val="23000"/>
            </a:srgbClr>
          </a:soli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29" name="Rectangle 25"/>
          <p:cNvSpPr>
            <a:spLocks noChangeArrowheads="1"/>
          </p:cNvSpPr>
          <p:nvPr/>
        </p:nvSpPr>
        <p:spPr bwMode="ltGray">
          <a:xfrm>
            <a:off x="1866900" y="6407150"/>
            <a:ext cx="920750" cy="450850"/>
          </a:xfrm>
          <a:prstGeom prst="rect">
            <a:avLst/>
          </a:prstGeom>
          <a:noFill/>
          <a:ln w="9525">
            <a:solidFill>
              <a:srgbClr val="808080"/>
            </a:solidFill>
            <a:miter lim="800000"/>
            <a:headEnd/>
            <a:tailEnd/>
          </a:ln>
          <a:effectLst/>
          <a:extLst>
            <a:ext uri="{909E8E84-426E-40DD-AFC4-6F175D3DCCD1}">
              <a14:hiddenFill xmlns:a14="http://schemas.microsoft.com/office/drawing/2010/main">
                <a:solidFill>
                  <a:srgbClr val="808080">
                    <a:alpha val="48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7530" name="Rectangle 26"/>
          <p:cNvSpPr>
            <a:spLocks noChangeArrowheads="1"/>
          </p:cNvSpPr>
          <p:nvPr/>
        </p:nvSpPr>
        <p:spPr bwMode="ltGray">
          <a:xfrm>
            <a:off x="8675688" y="2493963"/>
            <a:ext cx="468312" cy="920750"/>
          </a:xfrm>
          <a:prstGeom prst="rect">
            <a:avLst/>
          </a:prstGeom>
          <a:noFill/>
          <a:ln w="9525">
            <a:solidFill>
              <a:srgbClr val="B2B2B2"/>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矩形 25"/>
          <p:cNvSpPr/>
          <p:nvPr userDrawn="1"/>
        </p:nvSpPr>
        <p:spPr>
          <a:xfrm>
            <a:off x="2286000" y="0"/>
            <a:ext cx="6853238" cy="326051"/>
          </a:xfrm>
          <a:prstGeom prst="rect">
            <a:avLst/>
          </a:prstGeom>
        </p:spPr>
        <p:txBody>
          <a:bodyPr wrap="square">
            <a:spAutoFit/>
          </a:bodyPr>
          <a:lstStyle/>
          <a:p>
            <a:pPr algn="r">
              <a:buNone/>
            </a:pPr>
            <a:r>
              <a:rPr lang="zh-CN" altLang="en-US" sz="1200" b="1" u="sng" dirty="0">
                <a:latin typeface="+mn-ea"/>
                <a:ea typeface="+mn-ea"/>
              </a:rPr>
              <a:t>统计软件系列课堂       人大经济论坛</a:t>
            </a:r>
            <a:r>
              <a:rPr lang="en-US" altLang="zh-CN" sz="1200" b="1" u="sng" dirty="0">
                <a:latin typeface="+mn-ea"/>
                <a:ea typeface="+mn-ea"/>
              </a:rPr>
              <a:t>—</a:t>
            </a:r>
            <a:r>
              <a:rPr lang="zh-CN" altLang="en-US" sz="1200" b="1" u="sng" dirty="0">
                <a:latin typeface="+mn-ea"/>
                <a:ea typeface="+mn-ea"/>
              </a:rPr>
              <a:t>培训中心出品（</a:t>
            </a:r>
            <a:r>
              <a:rPr lang="en-US" altLang="zh-CN" sz="1200" b="1" u="sng" dirty="0">
                <a:latin typeface="+mn-ea"/>
                <a:ea typeface="+mn-ea"/>
                <a:hlinkClick r:id="rId3"/>
              </a:rPr>
              <a:t>www.pinggu.org</a:t>
            </a:r>
            <a:r>
              <a:rPr lang="zh-CN" altLang="en-US" sz="1200" b="1" u="sng" dirty="0">
                <a:latin typeface="+mn-ea"/>
                <a:ea typeface="+mn-ea"/>
              </a:rPr>
              <a:t>）</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a:t>
            </a:fld>
            <a:endParaRPr lang="en-US" altLang="zh-CN"/>
          </a:p>
        </p:txBody>
      </p:sp>
    </p:spTree>
    <p:extLst>
      <p:ext uri="{BB962C8B-B14F-4D97-AF65-F5344CB8AC3E}">
        <p14:creationId xmlns:p14="http://schemas.microsoft.com/office/powerpoint/2010/main" val="3735845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02192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6675" y="233363"/>
            <a:ext cx="8039100" cy="927100"/>
          </a:xfrm>
        </p:spPr>
        <p:txBody>
          <a:bodyPr/>
          <a:lstStyle/>
          <a:p>
            <a:r>
              <a:rPr lang="zh-CN" altLang="en-US"/>
              <a:t>单击此处编辑母版标题样式</a:t>
            </a:r>
          </a:p>
        </p:txBody>
      </p:sp>
      <p:sp>
        <p:nvSpPr>
          <p:cNvPr id="3" name="文本占位符 2"/>
          <p:cNvSpPr>
            <a:spLocks noGrp="1"/>
          </p:cNvSpPr>
          <p:nvPr>
            <p:ph type="body" sz="half" idx="1"/>
          </p:nvPr>
        </p:nvSpPr>
        <p:spPr>
          <a:xfrm>
            <a:off x="369888" y="1220788"/>
            <a:ext cx="3857625" cy="49704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379913" y="1220788"/>
            <a:ext cx="3857625" cy="49704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3733800" y="6583363"/>
            <a:ext cx="1905000" cy="227012"/>
          </a:xfrm>
        </p:spPr>
        <p:txBody>
          <a:bodyPr/>
          <a:lstStyle>
            <a:lvl1pPr>
              <a:defRPr/>
            </a:lvl1pPr>
          </a:lstStyle>
          <a:p>
            <a:endParaRPr lang="en-US" altLang="zh-CN"/>
          </a:p>
        </p:txBody>
      </p:sp>
      <p:sp>
        <p:nvSpPr>
          <p:cNvPr id="6" name="页脚占位符 5"/>
          <p:cNvSpPr>
            <a:spLocks noGrp="1"/>
          </p:cNvSpPr>
          <p:nvPr>
            <p:ph type="ftr" sz="quarter" idx="11"/>
          </p:nvPr>
        </p:nvSpPr>
        <p:spPr>
          <a:xfrm>
            <a:off x="26988" y="6570663"/>
            <a:ext cx="2895600" cy="239712"/>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7208838" y="6561138"/>
            <a:ext cx="1905000" cy="249237"/>
          </a:xfrm>
        </p:spPr>
        <p:txBody>
          <a:bodyPr/>
          <a:lstStyle>
            <a:lvl1pPr>
              <a:defRPr/>
            </a:lvl1pPr>
          </a:lstStyle>
          <a:p>
            <a:fld id="{14044CB1-6651-4AC2-9A97-2DBD8AEBC8C8}" type="slidenum">
              <a:rPr lang="en-US" altLang="zh-CN"/>
              <a:pPr/>
              <a:t>‹#›</a:t>
            </a:fld>
            <a:endParaRPr lang="en-US" altLang="zh-CN"/>
          </a:p>
        </p:txBody>
      </p:sp>
    </p:spTree>
    <p:extLst>
      <p:ext uri="{BB962C8B-B14F-4D97-AF65-F5344CB8AC3E}">
        <p14:creationId xmlns:p14="http://schemas.microsoft.com/office/powerpoint/2010/main" val="412792889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6675" y="233363"/>
            <a:ext cx="8039100" cy="927100"/>
          </a:xfrm>
        </p:spPr>
        <p:txBody>
          <a:bodyPr/>
          <a:lstStyle/>
          <a:p>
            <a:r>
              <a:rPr lang="zh-CN" altLang="en-US"/>
              <a:t>单击此处编辑母版标题样式</a:t>
            </a:r>
          </a:p>
        </p:txBody>
      </p:sp>
      <p:sp>
        <p:nvSpPr>
          <p:cNvPr id="3" name="文本占位符 2"/>
          <p:cNvSpPr>
            <a:spLocks noGrp="1"/>
          </p:cNvSpPr>
          <p:nvPr>
            <p:ph type="body" sz="half" idx="1"/>
          </p:nvPr>
        </p:nvSpPr>
        <p:spPr>
          <a:xfrm>
            <a:off x="369888" y="1220788"/>
            <a:ext cx="3857625" cy="49704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379913" y="1220788"/>
            <a:ext cx="3857625" cy="240823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379913" y="3781425"/>
            <a:ext cx="3857625" cy="24098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日期占位符 5"/>
          <p:cNvSpPr>
            <a:spLocks noGrp="1"/>
          </p:cNvSpPr>
          <p:nvPr>
            <p:ph type="dt" sz="half" idx="10"/>
          </p:nvPr>
        </p:nvSpPr>
        <p:spPr>
          <a:xfrm>
            <a:off x="3733800" y="6583363"/>
            <a:ext cx="1905000" cy="227012"/>
          </a:xfrm>
        </p:spPr>
        <p:txBody>
          <a:bodyPr/>
          <a:lstStyle>
            <a:lvl1pPr>
              <a:defRPr/>
            </a:lvl1pPr>
          </a:lstStyle>
          <a:p>
            <a:endParaRPr lang="en-US" altLang="zh-CN"/>
          </a:p>
        </p:txBody>
      </p:sp>
      <p:sp>
        <p:nvSpPr>
          <p:cNvPr id="7" name="页脚占位符 6"/>
          <p:cNvSpPr>
            <a:spLocks noGrp="1"/>
          </p:cNvSpPr>
          <p:nvPr>
            <p:ph type="ftr" sz="quarter" idx="11"/>
          </p:nvPr>
        </p:nvSpPr>
        <p:spPr>
          <a:xfrm>
            <a:off x="26988" y="6570663"/>
            <a:ext cx="2895600" cy="239712"/>
          </a:xfrm>
        </p:spPr>
        <p:txBody>
          <a:bodyPr/>
          <a:lstStyle>
            <a:lvl1pPr>
              <a:defRPr/>
            </a:lvl1pPr>
          </a:lstStyle>
          <a:p>
            <a:endParaRPr lang="en-US" altLang="zh-CN"/>
          </a:p>
        </p:txBody>
      </p:sp>
      <p:sp>
        <p:nvSpPr>
          <p:cNvPr id="8" name="灯片编号占位符 7"/>
          <p:cNvSpPr>
            <a:spLocks noGrp="1"/>
          </p:cNvSpPr>
          <p:nvPr>
            <p:ph type="sldNum" sz="quarter" idx="12"/>
          </p:nvPr>
        </p:nvSpPr>
        <p:spPr>
          <a:xfrm>
            <a:off x="7208838" y="6561138"/>
            <a:ext cx="1905000" cy="249237"/>
          </a:xfrm>
        </p:spPr>
        <p:txBody>
          <a:bodyPr/>
          <a:lstStyle>
            <a:lvl1pPr>
              <a:defRPr/>
            </a:lvl1pPr>
          </a:lstStyle>
          <a:p>
            <a:fld id="{AA6E2DA9-2998-4C4E-A9C8-EE3B57FA6B6D}" type="slidenum">
              <a:rPr lang="en-US" altLang="zh-CN"/>
              <a:pPr/>
              <a:t>‹#›</a:t>
            </a:fld>
            <a:endParaRPr lang="en-US" altLang="zh-CN"/>
          </a:p>
        </p:txBody>
      </p:sp>
    </p:spTree>
    <p:extLst>
      <p:ext uri="{BB962C8B-B14F-4D97-AF65-F5344CB8AC3E}">
        <p14:creationId xmlns:p14="http://schemas.microsoft.com/office/powerpoint/2010/main" val="67085955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6675" y="233363"/>
            <a:ext cx="8039100" cy="927100"/>
          </a:xfrm>
        </p:spPr>
        <p:txBody>
          <a:bodyPr/>
          <a:lstStyle/>
          <a:p>
            <a:r>
              <a:rPr lang="zh-CN" altLang="en-US"/>
              <a:t>单击此处编辑母版标题样式</a:t>
            </a:r>
          </a:p>
        </p:txBody>
      </p:sp>
      <p:sp>
        <p:nvSpPr>
          <p:cNvPr id="3" name="表格占位符 2"/>
          <p:cNvSpPr>
            <a:spLocks noGrp="1"/>
          </p:cNvSpPr>
          <p:nvPr>
            <p:ph type="tbl" idx="1"/>
          </p:nvPr>
        </p:nvSpPr>
        <p:spPr>
          <a:xfrm>
            <a:off x="369888" y="1220788"/>
            <a:ext cx="7867650" cy="4970462"/>
          </a:xfrm>
        </p:spPr>
        <p:txBody>
          <a:bodyPr/>
          <a:lstStyle/>
          <a:p>
            <a:endParaRPr lang="zh-CN" altLang="en-US"/>
          </a:p>
        </p:txBody>
      </p:sp>
      <p:sp>
        <p:nvSpPr>
          <p:cNvPr id="4" name="日期占位符 3"/>
          <p:cNvSpPr>
            <a:spLocks noGrp="1"/>
          </p:cNvSpPr>
          <p:nvPr>
            <p:ph type="dt" sz="half" idx="10"/>
          </p:nvPr>
        </p:nvSpPr>
        <p:spPr>
          <a:xfrm>
            <a:off x="3733800" y="6583363"/>
            <a:ext cx="1905000" cy="227012"/>
          </a:xfrm>
        </p:spPr>
        <p:txBody>
          <a:bodyPr/>
          <a:lstStyle>
            <a:lvl1pPr>
              <a:defRPr/>
            </a:lvl1pPr>
          </a:lstStyle>
          <a:p>
            <a:endParaRPr lang="en-US" altLang="zh-CN"/>
          </a:p>
        </p:txBody>
      </p:sp>
      <p:sp>
        <p:nvSpPr>
          <p:cNvPr id="5" name="页脚占位符 4"/>
          <p:cNvSpPr>
            <a:spLocks noGrp="1"/>
          </p:cNvSpPr>
          <p:nvPr>
            <p:ph type="ftr" sz="quarter" idx="11"/>
          </p:nvPr>
        </p:nvSpPr>
        <p:spPr>
          <a:xfrm>
            <a:off x="26988" y="6570663"/>
            <a:ext cx="2895600" cy="239712"/>
          </a:xfrm>
        </p:spPr>
        <p:txBody>
          <a:bodyPr/>
          <a:lstStyle>
            <a:lvl1pPr>
              <a:defRPr/>
            </a:lvl1pPr>
          </a:lstStyle>
          <a:p>
            <a:endParaRPr lang="en-US" altLang="zh-CN"/>
          </a:p>
        </p:txBody>
      </p:sp>
      <p:sp>
        <p:nvSpPr>
          <p:cNvPr id="6" name="灯片编号占位符 5"/>
          <p:cNvSpPr>
            <a:spLocks noGrp="1"/>
          </p:cNvSpPr>
          <p:nvPr>
            <p:ph type="sldNum" sz="quarter" idx="12"/>
          </p:nvPr>
        </p:nvSpPr>
        <p:spPr>
          <a:xfrm>
            <a:off x="7208838" y="6561138"/>
            <a:ext cx="1905000" cy="249237"/>
          </a:xfrm>
        </p:spPr>
        <p:txBody>
          <a:bodyPr/>
          <a:lstStyle>
            <a:lvl1pPr>
              <a:defRPr/>
            </a:lvl1pPr>
          </a:lstStyle>
          <a:p>
            <a:fld id="{5AECF757-DBBE-4D77-BC68-DF225D069CCD}" type="slidenum">
              <a:rPr lang="en-US" altLang="zh-CN"/>
              <a:pPr/>
              <a:t>‹#›</a:t>
            </a:fld>
            <a:endParaRPr lang="en-US" altLang="zh-CN"/>
          </a:p>
        </p:txBody>
      </p:sp>
    </p:spTree>
    <p:extLst>
      <p:ext uri="{BB962C8B-B14F-4D97-AF65-F5344CB8AC3E}">
        <p14:creationId xmlns:p14="http://schemas.microsoft.com/office/powerpoint/2010/main" val="255386945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pinggu.org/" TargetMode="Externa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chemeClr val="bg1"/>
        </a:solidFill>
        <a:effectLst/>
      </p:bgPr>
    </p:bg>
    <p:spTree>
      <p:nvGrpSpPr>
        <p:cNvPr id="1" name=""/>
        <p:cNvGrpSpPr/>
        <p:nvPr/>
      </p:nvGrpSpPr>
      <p:grpSpPr>
        <a:xfrm>
          <a:off x="0" y="0"/>
          <a:ext cx="0" cy="0"/>
          <a:chOff x="0" y="0"/>
          <a:chExt cx="0" cy="0"/>
        </a:xfrm>
      </p:grpSpPr>
      <p:sp>
        <p:nvSpPr>
          <p:cNvPr id="276482" name="Rectangle 2"/>
          <p:cNvSpPr>
            <a:spLocks noChangeArrowheads="1"/>
          </p:cNvSpPr>
          <p:nvPr/>
        </p:nvSpPr>
        <p:spPr bwMode="auto">
          <a:xfrm>
            <a:off x="-4763" y="-4763"/>
            <a:ext cx="9144001" cy="1020763"/>
          </a:xfrm>
          <a:prstGeom prst="rect">
            <a:avLst/>
          </a:prstGeom>
          <a:gradFill rotWithShape="1">
            <a:gsLst>
              <a:gs pos="0">
                <a:schemeClr val="bg1"/>
              </a:gs>
              <a:gs pos="100000">
                <a:srgbClr val="C0CFD6"/>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483" name="Rectangle 3"/>
          <p:cNvSpPr>
            <a:spLocks noChangeArrowheads="1"/>
          </p:cNvSpPr>
          <p:nvPr/>
        </p:nvSpPr>
        <p:spPr bwMode="auto">
          <a:xfrm>
            <a:off x="0" y="0"/>
            <a:ext cx="9144000" cy="1020763"/>
          </a:xfrm>
          <a:prstGeom prst="rect">
            <a:avLst/>
          </a:prstGeom>
          <a:gradFill rotWithShape="1">
            <a:gsLst>
              <a:gs pos="0">
                <a:srgbClr val="9BB3BF"/>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486" name="Rectangle 6"/>
          <p:cNvSpPr>
            <a:spLocks noChangeArrowheads="1"/>
          </p:cNvSpPr>
          <p:nvPr/>
        </p:nvSpPr>
        <p:spPr bwMode="ltGray">
          <a:xfrm>
            <a:off x="8242300" y="5919788"/>
            <a:ext cx="920750" cy="920750"/>
          </a:xfrm>
          <a:prstGeom prst="rect">
            <a:avLst/>
          </a:prstGeom>
          <a:solidFill>
            <a:srgbClr val="808080">
              <a:alpha val="2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488" name="Rectangle 8"/>
          <p:cNvSpPr>
            <a:spLocks noChangeArrowheads="1"/>
          </p:cNvSpPr>
          <p:nvPr/>
        </p:nvSpPr>
        <p:spPr bwMode="ltGray">
          <a:xfrm>
            <a:off x="8728075" y="4933950"/>
            <a:ext cx="415925" cy="920750"/>
          </a:xfrm>
          <a:prstGeom prst="rect">
            <a:avLst/>
          </a:prstGeom>
          <a:noFill/>
          <a:ln w="10160">
            <a:solidFill>
              <a:schemeClr val="accent2"/>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490" name="Rectangle 10"/>
          <p:cNvSpPr>
            <a:spLocks noChangeArrowheads="1"/>
          </p:cNvSpPr>
          <p:nvPr/>
        </p:nvSpPr>
        <p:spPr bwMode="white">
          <a:xfrm>
            <a:off x="7739063" y="5418138"/>
            <a:ext cx="920750" cy="920750"/>
          </a:xfrm>
          <a:prstGeom prst="rect">
            <a:avLst/>
          </a:prstGeom>
          <a:noFill/>
          <a:ln w="9525">
            <a:solidFill>
              <a:srgbClr val="FFFFFF">
                <a:alpha val="75999"/>
              </a:srgbClr>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491" name="Rectangle 11"/>
          <p:cNvSpPr>
            <a:spLocks noChangeArrowheads="1"/>
          </p:cNvSpPr>
          <p:nvPr/>
        </p:nvSpPr>
        <p:spPr bwMode="ltGray">
          <a:xfrm>
            <a:off x="8728075" y="3954463"/>
            <a:ext cx="415925" cy="920750"/>
          </a:xfrm>
          <a:prstGeom prst="rect">
            <a:avLst/>
          </a:prstGeom>
          <a:solidFill>
            <a:srgbClr val="46667A">
              <a:alpha val="28000"/>
            </a:srgbClr>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6494" name="Rectangle 14"/>
          <p:cNvSpPr>
            <a:spLocks noGrp="1" noChangeArrowheads="1"/>
          </p:cNvSpPr>
          <p:nvPr>
            <p:ph type="title"/>
          </p:nvPr>
        </p:nvSpPr>
        <p:spPr bwMode="auto">
          <a:xfrm>
            <a:off x="66675" y="233363"/>
            <a:ext cx="8039100"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0" rIns="91440" bIns="0" numCol="1" anchor="ctr" anchorCtr="0" compatLnSpc="1">
            <a:prstTxWarp prst="textNoShape">
              <a:avLst/>
            </a:prstTxWarp>
          </a:bodyPr>
          <a:lstStyle/>
          <a:p>
            <a:pPr lvl="0"/>
            <a:r>
              <a:rPr lang="zh-CN" altLang="en-US"/>
              <a:t>单击此处编辑母版标题样式</a:t>
            </a:r>
          </a:p>
        </p:txBody>
      </p:sp>
      <p:sp>
        <p:nvSpPr>
          <p:cNvPr id="276496" name="Rectangle 16"/>
          <p:cNvSpPr>
            <a:spLocks noGrp="1" noChangeArrowheads="1"/>
          </p:cNvSpPr>
          <p:nvPr>
            <p:ph type="body" idx="1"/>
          </p:nvPr>
        </p:nvSpPr>
        <p:spPr bwMode="auto">
          <a:xfrm>
            <a:off x="369888" y="1220788"/>
            <a:ext cx="7867650" cy="497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76497" name="Rectangle 17"/>
          <p:cNvSpPr>
            <a:spLocks noChangeArrowheads="1"/>
          </p:cNvSpPr>
          <p:nvPr/>
        </p:nvSpPr>
        <p:spPr bwMode="ltGray">
          <a:xfrm>
            <a:off x="7258050" y="5935663"/>
            <a:ext cx="920750" cy="922337"/>
          </a:xfrm>
          <a:prstGeom prst="rect">
            <a:avLst/>
          </a:prstGeom>
          <a:noFill/>
          <a:ln w="9525">
            <a:solidFill>
              <a:srgbClr val="7297AE"/>
            </a:solidFill>
            <a:miter lim="800000"/>
            <a:headEnd/>
            <a:tailEnd/>
          </a:ln>
          <a:effectLst/>
          <a:extLst>
            <a:ext uri="{909E8E84-426E-40DD-AFC4-6F175D3DCCD1}">
              <a14:hiddenFill xmlns:a14="http://schemas.microsoft.com/office/drawing/2010/main">
                <a:solidFill>
                  <a:srgbClr val="5D87A1">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 name="矩形 2"/>
          <p:cNvSpPr/>
          <p:nvPr/>
        </p:nvSpPr>
        <p:spPr>
          <a:xfrm>
            <a:off x="2286000" y="0"/>
            <a:ext cx="6853238" cy="326051"/>
          </a:xfrm>
          <a:prstGeom prst="rect">
            <a:avLst/>
          </a:prstGeom>
        </p:spPr>
        <p:txBody>
          <a:bodyPr wrap="square">
            <a:spAutoFit/>
          </a:bodyPr>
          <a:lstStyle/>
          <a:p>
            <a:pPr algn="r">
              <a:buNone/>
            </a:pPr>
            <a:r>
              <a:rPr lang="zh-CN" altLang="en-US" sz="1200" b="1" u="sng" dirty="0">
                <a:latin typeface="+mn-ea"/>
                <a:ea typeface="+mn-ea"/>
              </a:rPr>
              <a:t>统计软件系列课堂       人大经济论坛</a:t>
            </a:r>
            <a:r>
              <a:rPr lang="en-US" altLang="zh-CN" sz="1200" b="1" u="sng" dirty="0">
                <a:latin typeface="+mn-ea"/>
                <a:ea typeface="+mn-ea"/>
              </a:rPr>
              <a:t>—</a:t>
            </a:r>
            <a:r>
              <a:rPr lang="zh-CN" altLang="en-US" sz="1200" b="1" u="sng" dirty="0">
                <a:latin typeface="+mn-ea"/>
                <a:ea typeface="+mn-ea"/>
              </a:rPr>
              <a:t>培训中心出品（</a:t>
            </a:r>
            <a:r>
              <a:rPr lang="en-US" altLang="zh-CN" sz="1200" b="1" u="sng" dirty="0">
                <a:latin typeface="+mn-ea"/>
                <a:ea typeface="+mn-ea"/>
                <a:hlinkClick r:id="rId8"/>
              </a:rPr>
              <a:t>www.pinggu.org</a:t>
            </a:r>
            <a:r>
              <a:rPr lang="zh-CN" altLang="en-US" sz="1200" b="1" u="sng" dirty="0">
                <a:latin typeface="+mn-ea"/>
                <a:ea typeface="+mn-ea"/>
              </a:rPr>
              <a:t>）</a:t>
            </a:r>
          </a:p>
        </p:txBody>
      </p:sp>
      <p:sp>
        <p:nvSpPr>
          <p:cNvPr id="18" name="Rectangle 12"/>
          <p:cNvSpPr>
            <a:spLocks noGrp="1" noChangeArrowheads="1"/>
          </p:cNvSpPr>
          <p:nvPr>
            <p:ph type="dt" sz="half" idx="2"/>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fld id="{B49420D0-7948-4851-8512-8EDA796A7E7B}" type="datetime2">
              <a:rPr lang="zh-CN" altLang="en-US" smtClean="0"/>
              <a:pPr/>
              <a:t>2025年4月16日</a:t>
            </a:fld>
            <a:endParaRPr lang="en-US" altLang="zh-CN" dirty="0"/>
          </a:p>
        </p:txBody>
      </p:sp>
      <p:sp>
        <p:nvSpPr>
          <p:cNvPr id="19" name="Rectangle 13"/>
          <p:cNvSpPr>
            <a:spLocks noGrp="1" noChangeArrowheads="1"/>
          </p:cNvSpPr>
          <p:nvPr>
            <p:ph type="ftr" sz="quarter" idx="3"/>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20" name="Rectangle 15"/>
          <p:cNvSpPr>
            <a:spLocks noGrp="1" noChangeArrowheads="1"/>
          </p:cNvSpPr>
          <p:nvPr>
            <p:ph type="sldNum" sz="quarter" idx="4"/>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83" r:id="rId3"/>
    <p:sldLayoutId id="2147483884" r:id="rId4"/>
    <p:sldLayoutId id="2147483885" r:id="rId5"/>
    <p:sldLayoutId id="2147483886" r:id="rId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76496">
                                            <p:txEl>
                                              <p:pRg st="0" end="0"/>
                                            </p:txEl>
                                          </p:spTgt>
                                        </p:tgtEl>
                                        <p:attrNameLst>
                                          <p:attrName>style.visibility</p:attrName>
                                        </p:attrNameLst>
                                      </p:cBhvr>
                                      <p:to>
                                        <p:strVal val="visible"/>
                                      </p:to>
                                    </p:set>
                                    <p:animEffect transition="in" filter="dissolve">
                                      <p:cBhvr>
                                        <p:cTn id="7" dur="500"/>
                                        <p:tgtEl>
                                          <p:spTgt spid="276496">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6496">
                                            <p:txEl>
                                              <p:pRg st="1" end="1"/>
                                            </p:txEl>
                                          </p:spTgt>
                                        </p:tgtEl>
                                        <p:attrNameLst>
                                          <p:attrName>style.visibility</p:attrName>
                                        </p:attrNameLst>
                                      </p:cBhvr>
                                      <p:to>
                                        <p:strVal val="visible"/>
                                      </p:to>
                                    </p:set>
                                    <p:animEffect transition="in" filter="dissolve">
                                      <p:cBhvr>
                                        <p:cTn id="10" dur="500"/>
                                        <p:tgtEl>
                                          <p:spTgt spid="276496">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76496">
                                            <p:txEl>
                                              <p:pRg st="2" end="2"/>
                                            </p:txEl>
                                          </p:spTgt>
                                        </p:tgtEl>
                                        <p:attrNameLst>
                                          <p:attrName>style.visibility</p:attrName>
                                        </p:attrNameLst>
                                      </p:cBhvr>
                                      <p:to>
                                        <p:strVal val="visible"/>
                                      </p:to>
                                    </p:set>
                                    <p:animEffect transition="in" filter="dissolve">
                                      <p:cBhvr>
                                        <p:cTn id="13" dur="500"/>
                                        <p:tgtEl>
                                          <p:spTgt spid="276496">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76496">
                                            <p:txEl>
                                              <p:pRg st="3" end="3"/>
                                            </p:txEl>
                                          </p:spTgt>
                                        </p:tgtEl>
                                        <p:attrNameLst>
                                          <p:attrName>style.visibility</p:attrName>
                                        </p:attrNameLst>
                                      </p:cBhvr>
                                      <p:to>
                                        <p:strVal val="visible"/>
                                      </p:to>
                                    </p:set>
                                    <p:animEffect transition="in" filter="dissolve">
                                      <p:cBhvr>
                                        <p:cTn id="16" dur="500"/>
                                        <p:tgtEl>
                                          <p:spTgt spid="276496">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76496">
                                            <p:txEl>
                                              <p:pRg st="4" end="4"/>
                                            </p:txEl>
                                          </p:spTgt>
                                        </p:tgtEl>
                                        <p:attrNameLst>
                                          <p:attrName>style.visibility</p:attrName>
                                        </p:attrNameLst>
                                      </p:cBhvr>
                                      <p:to>
                                        <p:strVal val="visible"/>
                                      </p:to>
                                    </p:set>
                                    <p:animEffect transition="in" filter="dissolve">
                                      <p:cBhvr>
                                        <p:cTn id="19" dur="500"/>
                                        <p:tgtEl>
                                          <p:spTgt spid="27649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96" grpId="0" build="p" autoUpdateAnimBg="0" advAuto="0"/>
    </p:bldLst>
  </p:timing>
  <p:hf hdr="0" dt="0"/>
  <p:txStyles>
    <p:titleStyle>
      <a:lvl1pPr marL="290513" indent="-290513" algn="l" rtl="0" eaLnBrk="1" fontAlgn="base" hangingPunct="1">
        <a:lnSpc>
          <a:spcPct val="88000"/>
        </a:lnSpc>
        <a:spcBef>
          <a:spcPct val="0"/>
        </a:spcBef>
        <a:spcAft>
          <a:spcPct val="0"/>
        </a:spcAft>
        <a:buSzPct val="130000"/>
        <a:buBlip>
          <a:blip r:embed="rId9"/>
        </a:buBlip>
        <a:defRPr sz="3000" b="1">
          <a:solidFill>
            <a:schemeClr val="tx1"/>
          </a:solidFill>
          <a:latin typeface="+mj-lt"/>
          <a:ea typeface="+mj-ea"/>
          <a:cs typeface="+mj-cs"/>
        </a:defRPr>
      </a:lvl1pPr>
      <a:lvl2pPr marL="290513" indent="-290513" algn="l" rtl="0" eaLnBrk="1" fontAlgn="base" hangingPunct="1">
        <a:lnSpc>
          <a:spcPct val="88000"/>
        </a:lnSpc>
        <a:spcBef>
          <a:spcPct val="0"/>
        </a:spcBef>
        <a:spcAft>
          <a:spcPct val="0"/>
        </a:spcAft>
        <a:buSzPct val="130000"/>
        <a:buBlip>
          <a:blip r:embed="rId9"/>
        </a:buBlip>
        <a:defRPr sz="3000" b="1">
          <a:solidFill>
            <a:schemeClr val="tx1"/>
          </a:solidFill>
          <a:latin typeface="Arial" charset="0"/>
          <a:ea typeface="宋体" pitchFamily="2" charset="-122"/>
        </a:defRPr>
      </a:lvl2pPr>
      <a:lvl3pPr marL="290513" indent="-290513" algn="l" rtl="0" eaLnBrk="1" fontAlgn="base" hangingPunct="1">
        <a:lnSpc>
          <a:spcPct val="88000"/>
        </a:lnSpc>
        <a:spcBef>
          <a:spcPct val="0"/>
        </a:spcBef>
        <a:spcAft>
          <a:spcPct val="0"/>
        </a:spcAft>
        <a:buSzPct val="130000"/>
        <a:buBlip>
          <a:blip r:embed="rId9"/>
        </a:buBlip>
        <a:defRPr sz="3000" b="1">
          <a:solidFill>
            <a:schemeClr val="tx1"/>
          </a:solidFill>
          <a:latin typeface="Arial" charset="0"/>
          <a:ea typeface="宋体" pitchFamily="2" charset="-122"/>
        </a:defRPr>
      </a:lvl3pPr>
      <a:lvl4pPr marL="290513" indent="-290513" algn="l" rtl="0" eaLnBrk="1" fontAlgn="base" hangingPunct="1">
        <a:lnSpc>
          <a:spcPct val="88000"/>
        </a:lnSpc>
        <a:spcBef>
          <a:spcPct val="0"/>
        </a:spcBef>
        <a:spcAft>
          <a:spcPct val="0"/>
        </a:spcAft>
        <a:buSzPct val="130000"/>
        <a:buBlip>
          <a:blip r:embed="rId9"/>
        </a:buBlip>
        <a:defRPr sz="3000" b="1">
          <a:solidFill>
            <a:schemeClr val="tx1"/>
          </a:solidFill>
          <a:latin typeface="Arial" charset="0"/>
          <a:ea typeface="宋体" pitchFamily="2" charset="-122"/>
        </a:defRPr>
      </a:lvl4pPr>
      <a:lvl5pPr marL="290513" indent="-290513" algn="l" rtl="0" eaLnBrk="1" fontAlgn="base" hangingPunct="1">
        <a:lnSpc>
          <a:spcPct val="88000"/>
        </a:lnSpc>
        <a:spcBef>
          <a:spcPct val="0"/>
        </a:spcBef>
        <a:spcAft>
          <a:spcPct val="0"/>
        </a:spcAft>
        <a:buSzPct val="130000"/>
        <a:buBlip>
          <a:blip r:embed="rId9"/>
        </a:buBlip>
        <a:defRPr sz="3000" b="1">
          <a:solidFill>
            <a:schemeClr val="tx1"/>
          </a:solidFill>
          <a:latin typeface="Arial" charset="0"/>
          <a:ea typeface="宋体" pitchFamily="2" charset="-122"/>
        </a:defRPr>
      </a:lvl5pPr>
      <a:lvl6pPr marL="747713" indent="-290513" algn="l" rtl="0" eaLnBrk="1" fontAlgn="base" hangingPunct="1">
        <a:lnSpc>
          <a:spcPct val="88000"/>
        </a:lnSpc>
        <a:spcBef>
          <a:spcPct val="0"/>
        </a:spcBef>
        <a:spcAft>
          <a:spcPct val="0"/>
        </a:spcAft>
        <a:buSzPct val="130000"/>
        <a:buBlip>
          <a:blip r:embed="rId9"/>
        </a:buBlip>
        <a:defRPr sz="3000" b="1">
          <a:solidFill>
            <a:schemeClr val="tx1"/>
          </a:solidFill>
          <a:latin typeface="Arial" charset="0"/>
          <a:ea typeface="宋体" pitchFamily="2" charset="-122"/>
        </a:defRPr>
      </a:lvl6pPr>
      <a:lvl7pPr marL="1204913" indent="-290513" algn="l" rtl="0" eaLnBrk="1" fontAlgn="base" hangingPunct="1">
        <a:lnSpc>
          <a:spcPct val="88000"/>
        </a:lnSpc>
        <a:spcBef>
          <a:spcPct val="0"/>
        </a:spcBef>
        <a:spcAft>
          <a:spcPct val="0"/>
        </a:spcAft>
        <a:buSzPct val="130000"/>
        <a:buBlip>
          <a:blip r:embed="rId9"/>
        </a:buBlip>
        <a:defRPr sz="3000" b="1">
          <a:solidFill>
            <a:schemeClr val="tx1"/>
          </a:solidFill>
          <a:latin typeface="Arial" charset="0"/>
          <a:ea typeface="宋体" pitchFamily="2" charset="-122"/>
        </a:defRPr>
      </a:lvl7pPr>
      <a:lvl8pPr marL="1662113" indent="-290513" algn="l" rtl="0" eaLnBrk="1" fontAlgn="base" hangingPunct="1">
        <a:lnSpc>
          <a:spcPct val="88000"/>
        </a:lnSpc>
        <a:spcBef>
          <a:spcPct val="0"/>
        </a:spcBef>
        <a:spcAft>
          <a:spcPct val="0"/>
        </a:spcAft>
        <a:buSzPct val="130000"/>
        <a:buBlip>
          <a:blip r:embed="rId9"/>
        </a:buBlip>
        <a:defRPr sz="3000" b="1">
          <a:solidFill>
            <a:schemeClr val="tx1"/>
          </a:solidFill>
          <a:latin typeface="Arial" charset="0"/>
          <a:ea typeface="宋体" pitchFamily="2" charset="-122"/>
        </a:defRPr>
      </a:lvl8pPr>
      <a:lvl9pPr marL="2119313" indent="-290513" algn="l" rtl="0" eaLnBrk="1" fontAlgn="base" hangingPunct="1">
        <a:lnSpc>
          <a:spcPct val="88000"/>
        </a:lnSpc>
        <a:spcBef>
          <a:spcPct val="0"/>
        </a:spcBef>
        <a:spcAft>
          <a:spcPct val="0"/>
        </a:spcAft>
        <a:buSzPct val="130000"/>
        <a:buBlip>
          <a:blip r:embed="rId9"/>
        </a:buBlip>
        <a:defRPr sz="3000" b="1">
          <a:solidFill>
            <a:schemeClr val="tx1"/>
          </a:solidFill>
          <a:latin typeface="Arial" charset="0"/>
          <a:ea typeface="宋体" pitchFamily="2" charset="-122"/>
        </a:defRPr>
      </a:lvl9pPr>
    </p:titleStyle>
    <p:bodyStyle>
      <a:lvl1pPr marL="225425" indent="-225425" algn="l" rtl="0" eaLnBrk="1" fontAlgn="base" hangingPunct="1">
        <a:spcBef>
          <a:spcPct val="50000"/>
        </a:spcBef>
        <a:spcAft>
          <a:spcPct val="0"/>
        </a:spcAft>
        <a:buClr>
          <a:srgbClr val="E41712"/>
        </a:buClr>
        <a:buSzPct val="80000"/>
        <a:buFont typeface="Wingdings" pitchFamily="2" charset="2"/>
        <a:buChar char="§"/>
        <a:defRPr sz="2800">
          <a:solidFill>
            <a:schemeClr val="bg2"/>
          </a:solidFill>
          <a:latin typeface="+mn-lt"/>
          <a:ea typeface="+mn-ea"/>
          <a:cs typeface="+mn-cs"/>
        </a:defRPr>
      </a:lvl1pPr>
      <a:lvl2pPr marL="565150" indent="-225425" algn="l" rtl="0" eaLnBrk="1" fontAlgn="base" hangingPunct="1">
        <a:spcBef>
          <a:spcPct val="0"/>
        </a:spcBef>
        <a:spcAft>
          <a:spcPct val="0"/>
        </a:spcAft>
        <a:buClr>
          <a:schemeClr val="bg2"/>
        </a:buClr>
        <a:buSzPct val="80000"/>
        <a:buFont typeface="Wingdings" pitchFamily="2" charset="2"/>
        <a:buChar char="§"/>
        <a:defRPr sz="2400">
          <a:solidFill>
            <a:schemeClr val="bg2"/>
          </a:solidFill>
          <a:latin typeface="+mn-lt"/>
          <a:ea typeface="+mn-ea"/>
        </a:defRPr>
      </a:lvl2pPr>
      <a:lvl3pPr marL="914400" indent="-233363" algn="l" rtl="0" eaLnBrk="1" fontAlgn="base" hangingPunct="1">
        <a:spcBef>
          <a:spcPct val="0"/>
        </a:spcBef>
        <a:spcAft>
          <a:spcPct val="0"/>
        </a:spcAft>
        <a:buClr>
          <a:srgbClr val="4D7085"/>
        </a:buClr>
        <a:buSzPct val="80000"/>
        <a:buFont typeface="Wingdings" pitchFamily="2" charset="2"/>
        <a:buChar char="§"/>
        <a:defRPr sz="2000">
          <a:solidFill>
            <a:schemeClr val="bg2"/>
          </a:solidFill>
          <a:latin typeface="+mn-lt"/>
          <a:ea typeface="+mn-ea"/>
        </a:defRPr>
      </a:lvl3pPr>
      <a:lvl4pPr marL="1254125" indent="-225425" algn="l" rtl="0" eaLnBrk="1" fontAlgn="base" hangingPunct="1">
        <a:spcBef>
          <a:spcPct val="0"/>
        </a:spcBef>
        <a:spcAft>
          <a:spcPct val="0"/>
        </a:spcAft>
        <a:buClr>
          <a:srgbClr val="E41712"/>
        </a:buClr>
        <a:buSzPct val="80000"/>
        <a:buFont typeface="Wingdings" pitchFamily="2" charset="2"/>
        <a:buChar char="§"/>
        <a:defRPr sz="1600">
          <a:solidFill>
            <a:schemeClr val="bg2"/>
          </a:solidFill>
          <a:latin typeface="+mn-lt"/>
          <a:ea typeface="+mn-ea"/>
        </a:defRPr>
      </a:lvl4pPr>
      <a:lvl5pPr marL="1541463" indent="-173038" algn="l" rtl="0" eaLnBrk="1" fontAlgn="base" hangingPunct="1">
        <a:spcBef>
          <a:spcPct val="0"/>
        </a:spcBef>
        <a:spcAft>
          <a:spcPct val="0"/>
        </a:spcAft>
        <a:buClr>
          <a:schemeClr val="bg2"/>
        </a:buClr>
        <a:buSzPct val="80000"/>
        <a:buFont typeface="Wingdings" pitchFamily="2" charset="2"/>
        <a:buChar char="§"/>
        <a:defRPr sz="1200">
          <a:solidFill>
            <a:schemeClr val="bg2"/>
          </a:solidFill>
          <a:latin typeface="+mn-lt"/>
          <a:ea typeface="+mn-ea"/>
        </a:defRPr>
      </a:lvl5pPr>
      <a:lvl6pPr marL="1998663" indent="-173038" algn="l" rtl="0" eaLnBrk="1" fontAlgn="base" hangingPunct="1">
        <a:spcBef>
          <a:spcPct val="0"/>
        </a:spcBef>
        <a:spcAft>
          <a:spcPct val="0"/>
        </a:spcAft>
        <a:buClr>
          <a:schemeClr val="bg2"/>
        </a:buClr>
        <a:buSzPct val="80000"/>
        <a:buFont typeface="Wingdings" pitchFamily="2" charset="2"/>
        <a:buChar char="§"/>
        <a:defRPr sz="1200">
          <a:solidFill>
            <a:schemeClr val="bg2"/>
          </a:solidFill>
          <a:latin typeface="+mn-lt"/>
          <a:ea typeface="+mn-ea"/>
        </a:defRPr>
      </a:lvl6pPr>
      <a:lvl7pPr marL="2455863" indent="-173038" algn="l" rtl="0" eaLnBrk="1" fontAlgn="base" hangingPunct="1">
        <a:spcBef>
          <a:spcPct val="0"/>
        </a:spcBef>
        <a:spcAft>
          <a:spcPct val="0"/>
        </a:spcAft>
        <a:buClr>
          <a:schemeClr val="bg2"/>
        </a:buClr>
        <a:buSzPct val="80000"/>
        <a:buFont typeface="Wingdings" pitchFamily="2" charset="2"/>
        <a:buChar char="§"/>
        <a:defRPr sz="1200">
          <a:solidFill>
            <a:schemeClr val="bg2"/>
          </a:solidFill>
          <a:latin typeface="+mn-lt"/>
          <a:ea typeface="+mn-ea"/>
        </a:defRPr>
      </a:lvl7pPr>
      <a:lvl8pPr marL="2913063" indent="-173038" algn="l" rtl="0" eaLnBrk="1" fontAlgn="base" hangingPunct="1">
        <a:spcBef>
          <a:spcPct val="0"/>
        </a:spcBef>
        <a:spcAft>
          <a:spcPct val="0"/>
        </a:spcAft>
        <a:buClr>
          <a:schemeClr val="bg2"/>
        </a:buClr>
        <a:buSzPct val="80000"/>
        <a:buFont typeface="Wingdings" pitchFamily="2" charset="2"/>
        <a:buChar char="§"/>
        <a:defRPr sz="1200">
          <a:solidFill>
            <a:schemeClr val="bg2"/>
          </a:solidFill>
          <a:latin typeface="+mn-lt"/>
          <a:ea typeface="+mn-ea"/>
        </a:defRPr>
      </a:lvl8pPr>
      <a:lvl9pPr marL="3370263" indent="-173038" algn="l" rtl="0" eaLnBrk="1" fontAlgn="base" hangingPunct="1">
        <a:spcBef>
          <a:spcPct val="0"/>
        </a:spcBef>
        <a:spcAft>
          <a:spcPct val="0"/>
        </a:spcAft>
        <a:buClr>
          <a:schemeClr val="bg2"/>
        </a:buClr>
        <a:buSzPct val="80000"/>
        <a:buFont typeface="Wingdings" pitchFamily="2" charset="2"/>
        <a:buChar char="§"/>
        <a:defRPr sz="1200">
          <a:solidFill>
            <a:schemeClr val="bg2"/>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12.emf"/></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image" Target="../media/image26.emf"/><Relationship Id="rId5" Type="http://schemas.openxmlformats.org/officeDocument/2006/relationships/oleObject" Target="../embeddings/oleObject2.bin"/><Relationship Id="rId4" Type="http://schemas.openxmlformats.org/officeDocument/2006/relationships/image" Target="../media/image25.emf"/></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1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image" Target="../media/image36.wmf"/></Relationships>
</file>

<file path=ppt/slides/_rels/slide1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9.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14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14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14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87.xml"/><Relationship Id="rId1" Type="http://schemas.openxmlformats.org/officeDocument/2006/relationships/slideLayout" Target="../slideLayouts/slideLayout4.xml"/><Relationship Id="rId4" Type="http://schemas.openxmlformats.org/officeDocument/2006/relationships/image" Target="../media/image46.emf"/></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47.wmf"/></Relationships>
</file>

<file path=ppt/slides/_rels/slide17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47.wmf"/></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notesSlide" Target="../notesSlides/notesSlide114.xml"/><Relationship Id="rId1" Type="http://schemas.openxmlformats.org/officeDocument/2006/relationships/slideLayout" Target="../slideLayouts/slideLayout2.xml"/><Relationship Id="rId6" Type="http://schemas.openxmlformats.org/officeDocument/2006/relationships/image" Target="../media/image49.wmf"/><Relationship Id="rId5" Type="http://schemas.openxmlformats.org/officeDocument/2006/relationships/oleObject" Target="../embeddings/oleObject9.bin"/><Relationship Id="rId4" Type="http://schemas.openxmlformats.org/officeDocument/2006/relationships/image" Target="../media/image48.wmf"/></Relationships>
</file>

<file path=ppt/slides/_rels/slide18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51.wmf"/></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media/image52.wmf"/></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5.xml"/><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notesSlide" Target="../notesSlides/notesSlide126.xml"/><Relationship Id="rId1" Type="http://schemas.openxmlformats.org/officeDocument/2006/relationships/slideLayout" Target="../slideLayouts/slideLayout3.xml"/><Relationship Id="rId4" Type="http://schemas.openxmlformats.org/officeDocument/2006/relationships/image" Target="../media/image55.wmf"/></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128.xml"/><Relationship Id="rId1" Type="http://schemas.openxmlformats.org/officeDocument/2006/relationships/slideLayout" Target="../slideLayouts/slideLayout2.xml"/><Relationship Id="rId4" Type="http://schemas.openxmlformats.org/officeDocument/2006/relationships/image" Target="../media/image56.wmf"/></Relationships>
</file>

<file path=ppt/slides/_rels/slide19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57.wmf"/></Relationships>
</file>

<file path=ppt/slides/_rels/slide196.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130.xml"/><Relationship Id="rId1" Type="http://schemas.openxmlformats.org/officeDocument/2006/relationships/slideLayout" Target="../slideLayouts/slideLayout2.xml"/><Relationship Id="rId6" Type="http://schemas.openxmlformats.org/officeDocument/2006/relationships/image" Target="../media/image60.wmf"/><Relationship Id="rId5" Type="http://schemas.openxmlformats.org/officeDocument/2006/relationships/oleObject" Target="../embeddings/oleObject17.bin"/><Relationship Id="rId4" Type="http://schemas.openxmlformats.org/officeDocument/2006/relationships/image" Target="../media/image59.emf"/></Relationships>
</file>

<file path=ppt/slides/_rels/slide19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19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132.xml"/><Relationship Id="rId1" Type="http://schemas.openxmlformats.org/officeDocument/2006/relationships/slideLayout" Target="../slideLayouts/slideLayout2.xml"/><Relationship Id="rId4" Type="http://schemas.openxmlformats.org/officeDocument/2006/relationships/image" Target="../media/image62.emf"/></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oleObject" Target="../embeddings/oleObject19.bin"/><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8" Type="http://schemas.openxmlformats.org/officeDocument/2006/relationships/image" Target="../media/image66.emf"/><Relationship Id="rId3" Type="http://schemas.openxmlformats.org/officeDocument/2006/relationships/oleObject" Target="../embeddings/oleObject16.bin"/><Relationship Id="rId7" Type="http://schemas.openxmlformats.org/officeDocument/2006/relationships/oleObject" Target="../embeddings/oleObject21.bin"/><Relationship Id="rId2" Type="http://schemas.openxmlformats.org/officeDocument/2006/relationships/notesSlide" Target="../notesSlides/notesSlide134.xml"/><Relationship Id="rId1" Type="http://schemas.openxmlformats.org/officeDocument/2006/relationships/slideLayout" Target="../slideLayouts/slideLayout2.xml"/><Relationship Id="rId6" Type="http://schemas.openxmlformats.org/officeDocument/2006/relationships/image" Target="../media/image65.emf"/><Relationship Id="rId5" Type="http://schemas.openxmlformats.org/officeDocument/2006/relationships/oleObject" Target="../embeddings/oleObject20.bin"/><Relationship Id="rId10" Type="http://schemas.openxmlformats.org/officeDocument/2006/relationships/image" Target="../media/image67.emf"/><Relationship Id="rId4" Type="http://schemas.openxmlformats.org/officeDocument/2006/relationships/image" Target="../media/image64.emf"/><Relationship Id="rId9" Type="http://schemas.openxmlformats.org/officeDocument/2006/relationships/oleObject" Target="../embeddings/oleObject22.bin"/></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150.xml"/><Relationship Id="rId1" Type="http://schemas.openxmlformats.org/officeDocument/2006/relationships/slideLayout" Target="../slideLayouts/slideLayout2.xml"/><Relationship Id="rId5" Type="http://schemas.openxmlformats.org/officeDocument/2006/relationships/image" Target="../media/image69.emf"/><Relationship Id="rId4" Type="http://schemas.openxmlformats.org/officeDocument/2006/relationships/image" Target="../media/image68.wmf"/></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152.xml"/><Relationship Id="rId1" Type="http://schemas.openxmlformats.org/officeDocument/2006/relationships/slideLayout" Target="../slideLayouts/slideLayout2.xml"/><Relationship Id="rId4" Type="http://schemas.openxmlformats.org/officeDocument/2006/relationships/image" Target="../media/image70.emf"/></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154.xml"/><Relationship Id="rId1" Type="http://schemas.openxmlformats.org/officeDocument/2006/relationships/slideLayout" Target="../slideLayouts/slideLayout2.xml"/><Relationship Id="rId4" Type="http://schemas.openxmlformats.org/officeDocument/2006/relationships/image" Target="../media/image71.wmf"/></Relationships>
</file>

<file path=ppt/slides/_rels/slide226.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notesSlide" Target="../notesSlides/notesSlide161.xml"/><Relationship Id="rId1" Type="http://schemas.openxmlformats.org/officeDocument/2006/relationships/slideLayout" Target="../slideLayouts/slideLayout2.xml"/><Relationship Id="rId4" Type="http://schemas.openxmlformats.org/officeDocument/2006/relationships/image" Target="../media/image74.emf"/></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notesSlide" Target="../notesSlides/notesSlide163.xml"/><Relationship Id="rId1" Type="http://schemas.openxmlformats.org/officeDocument/2006/relationships/slideLayout" Target="../slideLayouts/slideLayout2.xml"/><Relationship Id="rId4" Type="http://schemas.openxmlformats.org/officeDocument/2006/relationships/image" Target="../media/image76.wmf"/></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165.xml"/><Relationship Id="rId1" Type="http://schemas.openxmlformats.org/officeDocument/2006/relationships/slideLayout" Target="../slideLayouts/slideLayout2.xml"/><Relationship Id="rId4" Type="http://schemas.openxmlformats.org/officeDocument/2006/relationships/image" Target="../media/image77.emf"/></Relationships>
</file>

<file path=ppt/slides/_rels/slide24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166.xml"/><Relationship Id="rId1" Type="http://schemas.openxmlformats.org/officeDocument/2006/relationships/slideLayout" Target="../slideLayouts/slideLayout2.xml"/><Relationship Id="rId4" Type="http://schemas.openxmlformats.org/officeDocument/2006/relationships/image" Target="../media/image78.emf"/></Relationships>
</file>

<file path=ppt/slides/_rels/slide24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167.xml"/><Relationship Id="rId1" Type="http://schemas.openxmlformats.org/officeDocument/2006/relationships/slideLayout" Target="../slideLayouts/slideLayout2.xml"/><Relationship Id="rId5" Type="http://schemas.openxmlformats.org/officeDocument/2006/relationships/image" Target="../media/image80.wmf"/><Relationship Id="rId4" Type="http://schemas.openxmlformats.org/officeDocument/2006/relationships/image" Target="../media/image79.emf"/></Relationships>
</file>

<file path=ppt/slides/_rels/slide24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image" Target="../media/image82.emf"/><Relationship Id="rId5" Type="http://schemas.openxmlformats.org/officeDocument/2006/relationships/oleObject" Target="../embeddings/oleObject30.bin"/><Relationship Id="rId4" Type="http://schemas.openxmlformats.org/officeDocument/2006/relationships/image" Target="../media/image81.emf"/></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notesSlide" Target="../notesSlides/notesSlide171.xml"/><Relationship Id="rId1" Type="http://schemas.openxmlformats.org/officeDocument/2006/relationships/slideLayout" Target="../slideLayouts/slideLayout2.xml"/><Relationship Id="rId6" Type="http://schemas.openxmlformats.org/officeDocument/2006/relationships/image" Target="../media/image86.wmf"/><Relationship Id="rId5" Type="http://schemas.openxmlformats.org/officeDocument/2006/relationships/image" Target="../media/image85.wmf"/><Relationship Id="rId4" Type="http://schemas.openxmlformats.org/officeDocument/2006/relationships/image" Target="../media/image84.wmf"/></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notesSlide" Target="../notesSlides/notesSlide173.xml"/><Relationship Id="rId1" Type="http://schemas.openxmlformats.org/officeDocument/2006/relationships/slideLayout" Target="../slideLayouts/slideLayout2.xml"/><Relationship Id="rId5" Type="http://schemas.openxmlformats.org/officeDocument/2006/relationships/image" Target="../media/image89.wmf"/><Relationship Id="rId4" Type="http://schemas.openxmlformats.org/officeDocument/2006/relationships/image" Target="../media/image88.wmf"/></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ctrTitle" sz="quarter"/>
          </p:nvPr>
        </p:nvSpPr>
        <p:spPr/>
        <p:txBody>
          <a:bodyPr/>
          <a:lstStyle/>
          <a:p>
            <a:r>
              <a:rPr lang="en-US" altLang="zh-CN" dirty="0"/>
              <a:t>SPSS</a:t>
            </a:r>
            <a:r>
              <a:rPr lang="zh-CN" altLang="en-US" dirty="0"/>
              <a:t>系列培训之： </a:t>
            </a:r>
            <a:br>
              <a:rPr lang="en-US" altLang="zh-CN" dirty="0"/>
            </a:br>
            <a:r>
              <a:rPr lang="en-US" altLang="zh-CN" dirty="0"/>
              <a:t>SPSS</a:t>
            </a:r>
            <a:r>
              <a:rPr lang="zh-CN" altLang="en-US" dirty="0"/>
              <a:t>操作入门</a:t>
            </a:r>
          </a:p>
        </p:txBody>
      </p:sp>
      <p:sp>
        <p:nvSpPr>
          <p:cNvPr id="191492" name="Rectangle 4"/>
          <p:cNvSpPr>
            <a:spLocks noGrp="1" noChangeArrowheads="1"/>
          </p:cNvSpPr>
          <p:nvPr>
            <p:ph type="subTitle" sz="quarter" idx="1"/>
          </p:nvPr>
        </p:nvSpPr>
        <p:spPr/>
        <p:txBody>
          <a:bodyPr/>
          <a:lstStyle/>
          <a:p>
            <a:r>
              <a:rPr lang="en-US" altLang="zh-CN" dirty="0"/>
              <a:t>@</a:t>
            </a:r>
            <a:r>
              <a:rPr lang="zh-CN" altLang="en-US" dirty="0"/>
              <a:t>文彤老师</a:t>
            </a:r>
            <a:endParaRPr lang="en-US" altLang="zh-C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5"/>
          <p:cNvSpPr>
            <a:spLocks noGrp="1" noChangeArrowheads="1"/>
          </p:cNvSpPr>
          <p:nvPr>
            <p:ph type="ctrTitle" sz="quarter"/>
          </p:nvPr>
        </p:nvSpPr>
        <p:spPr/>
        <p:txBody>
          <a:bodyPr/>
          <a:lstStyle/>
          <a:p>
            <a:r>
              <a:rPr lang="en-US" altLang="zh-CN" dirty="0"/>
              <a:t>SPSS</a:t>
            </a:r>
            <a:r>
              <a:rPr lang="zh-CN" altLang="en-US" dirty="0"/>
              <a:t>概述</a:t>
            </a:r>
          </a:p>
        </p:txBody>
      </p:sp>
      <p:sp>
        <p:nvSpPr>
          <p:cNvPr id="181254" name="Rectangle 6"/>
          <p:cNvSpPr>
            <a:spLocks noGrp="1" noChangeArrowheads="1"/>
          </p:cNvSpPr>
          <p:nvPr>
            <p:ph type="subTitle" sz="quarter" idx="1"/>
          </p:nvPr>
        </p:nvSpPr>
        <p:spPr/>
        <p:txBody>
          <a:bodyPr/>
          <a:lstStyle/>
          <a:p>
            <a:pPr>
              <a:buFont typeface="Times"/>
              <a:buBlip>
                <a:blip r:embed="rId3"/>
              </a:buBlip>
            </a:pPr>
            <a:endParaRPr lang="zh-CN" alt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zh-CN" altLang="en-US"/>
              <a:t>统计软件的作用</a:t>
            </a:r>
          </a:p>
        </p:txBody>
      </p:sp>
      <p:sp>
        <p:nvSpPr>
          <p:cNvPr id="115715" name="Rectangle 3"/>
          <p:cNvSpPr>
            <a:spLocks noGrp="1" noChangeArrowheads="1"/>
          </p:cNvSpPr>
          <p:nvPr>
            <p:ph idx="1"/>
          </p:nvPr>
        </p:nvSpPr>
        <p:spPr/>
        <p:txBody>
          <a:bodyPr/>
          <a:lstStyle/>
          <a:p>
            <a:r>
              <a:rPr lang="zh-CN" altLang="en-US" dirty="0"/>
              <a:t>统计分析软件是数据分析的主要工具</a:t>
            </a:r>
          </a:p>
          <a:p>
            <a:r>
              <a:rPr lang="zh-CN" altLang="en-US" dirty="0"/>
              <a:t>统计设计完成后，完整的数据分析过程包括</a:t>
            </a:r>
          </a:p>
          <a:p>
            <a:pPr lvl="1"/>
            <a:r>
              <a:rPr lang="zh-CN" altLang="en-US" dirty="0"/>
              <a:t>数据的收集</a:t>
            </a:r>
          </a:p>
          <a:p>
            <a:pPr lvl="1"/>
            <a:r>
              <a:rPr lang="zh-CN" altLang="en-US" dirty="0"/>
              <a:t>数据的整理</a:t>
            </a:r>
          </a:p>
          <a:p>
            <a:pPr lvl="1"/>
            <a:r>
              <a:rPr lang="zh-CN" altLang="en-US" dirty="0"/>
              <a:t>数据的分析</a:t>
            </a:r>
            <a:endParaRPr lang="en-US" altLang="zh-CN" dirty="0"/>
          </a:p>
          <a:p>
            <a:pPr lvl="1"/>
            <a:r>
              <a:rPr lang="zh-CN" altLang="en-US" dirty="0"/>
              <a:t>结果的报告</a:t>
            </a:r>
          </a:p>
          <a:p>
            <a:r>
              <a:rPr lang="zh-CN" altLang="en-US" dirty="0"/>
              <a:t>统计学为数据分析过程提供一套完整的科学的方法论，统计软件为数据分析提供了实现手段</a:t>
            </a:r>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3</a:t>
            </a:fld>
            <a:endParaRPr lang="en-US" altLang="zh-C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SPSS</a:t>
            </a:r>
            <a:r>
              <a:rPr lang="zh-CN" altLang="en-US" dirty="0"/>
              <a:t>发展简史</a:t>
            </a:r>
          </a:p>
        </p:txBody>
      </p:sp>
      <p:sp>
        <p:nvSpPr>
          <p:cNvPr id="3" name="内容占位符 2"/>
          <p:cNvSpPr>
            <a:spLocks noGrp="1"/>
          </p:cNvSpPr>
          <p:nvPr>
            <p:ph idx="1"/>
          </p:nvPr>
        </p:nvSpPr>
        <p:spPr/>
        <p:txBody>
          <a:bodyPr/>
          <a:lstStyle/>
          <a:p>
            <a:r>
              <a:rPr lang="zh-CN" altLang="en-US" dirty="0"/>
              <a:t>软件名称</a:t>
            </a:r>
          </a:p>
          <a:p>
            <a:pPr lvl="1"/>
            <a:r>
              <a:rPr lang="zh-CN" altLang="en-US" dirty="0"/>
              <a:t>最早：</a:t>
            </a:r>
            <a:r>
              <a:rPr lang="en-US" altLang="zh-CN" dirty="0"/>
              <a:t>Statistical Package for Social Science</a:t>
            </a:r>
          </a:p>
          <a:p>
            <a:pPr lvl="1"/>
            <a:r>
              <a:rPr lang="zh-CN" altLang="en-US" dirty="0"/>
              <a:t>现在：</a:t>
            </a:r>
            <a:r>
              <a:rPr lang="en-US" altLang="zh-CN" dirty="0"/>
              <a:t>IBM SPSS Statistics</a:t>
            </a:r>
          </a:p>
          <a:p>
            <a:r>
              <a:rPr lang="zh-CN" altLang="en-US" dirty="0"/>
              <a:t>软件发展</a:t>
            </a:r>
          </a:p>
          <a:p>
            <a:pPr lvl="1"/>
            <a:r>
              <a:rPr lang="en-US" altLang="zh-CN" dirty="0"/>
              <a:t>60</a:t>
            </a:r>
            <a:r>
              <a:rPr lang="zh-CN" altLang="en-US" dirty="0"/>
              <a:t>年代：美国斯坦福大学三位研究生研制</a:t>
            </a:r>
          </a:p>
          <a:p>
            <a:pPr lvl="1"/>
            <a:r>
              <a:rPr lang="en-US" altLang="zh-CN" dirty="0"/>
              <a:t>70</a:t>
            </a:r>
            <a:r>
              <a:rPr lang="zh-CN" altLang="en-US" dirty="0"/>
              <a:t>年代：</a:t>
            </a:r>
            <a:r>
              <a:rPr lang="en-US" altLang="zh-CN" dirty="0"/>
              <a:t>SPSS</a:t>
            </a:r>
            <a:r>
              <a:rPr lang="zh-CN" altLang="en-US" dirty="0"/>
              <a:t>总部成立于芝加哥，推出</a:t>
            </a:r>
            <a:r>
              <a:rPr lang="en-US" altLang="zh-CN" dirty="0"/>
              <a:t>SPSS</a:t>
            </a:r>
            <a:r>
              <a:rPr lang="zh-CN" altLang="en-US" dirty="0"/>
              <a:t>中小型机版－</a:t>
            </a:r>
            <a:r>
              <a:rPr lang="en-US" altLang="zh-CN" dirty="0"/>
              <a:t>SPSSX</a:t>
            </a:r>
          </a:p>
          <a:p>
            <a:pPr lvl="1"/>
            <a:r>
              <a:rPr lang="en-US" altLang="zh-CN" dirty="0"/>
              <a:t>80</a:t>
            </a:r>
            <a:r>
              <a:rPr lang="zh-CN" altLang="en-US" dirty="0"/>
              <a:t>年代：微机版（</a:t>
            </a:r>
            <a:r>
              <a:rPr lang="en-US" altLang="zh-CN" dirty="0"/>
              <a:t>V1~4</a:t>
            </a:r>
            <a:r>
              <a:rPr lang="zh-CN" altLang="en-US" dirty="0"/>
              <a:t>）</a:t>
            </a:r>
            <a:r>
              <a:rPr lang="en-US" altLang="zh-CN" dirty="0"/>
              <a:t>SPSS/PC+</a:t>
            </a:r>
          </a:p>
          <a:p>
            <a:pPr lvl="1"/>
            <a:r>
              <a:rPr lang="en-US" altLang="zh-CN" dirty="0"/>
              <a:t>90</a:t>
            </a:r>
            <a:r>
              <a:rPr lang="zh-CN" altLang="en-US" dirty="0"/>
              <a:t>年代： </a:t>
            </a:r>
            <a:r>
              <a:rPr lang="en-US" altLang="zh-CN" dirty="0"/>
              <a:t>Windows</a:t>
            </a:r>
            <a:r>
              <a:rPr lang="zh-CN" altLang="en-US" dirty="0"/>
              <a:t>版（</a:t>
            </a:r>
            <a:r>
              <a:rPr lang="en-US" altLang="zh-CN" dirty="0"/>
              <a:t>V6~10</a:t>
            </a:r>
            <a:r>
              <a:rPr lang="zh-CN" altLang="zh-CN" dirty="0"/>
              <a:t>）</a:t>
            </a:r>
            <a:endParaRPr lang="zh-CN" altLang="en-US" dirty="0"/>
          </a:p>
          <a:p>
            <a:pPr lvl="1"/>
            <a:r>
              <a:rPr lang="zh-CN" altLang="en-US" dirty="0"/>
              <a:t>本世纪：</a:t>
            </a:r>
            <a:r>
              <a:rPr lang="en-US" altLang="zh-CN" dirty="0"/>
              <a:t>11~20</a:t>
            </a:r>
            <a:r>
              <a:rPr lang="zh-CN" altLang="en-US" dirty="0"/>
              <a:t>版，中文版</a:t>
            </a:r>
            <a:endParaRPr lang="en-US" altLang="zh-CN" dirty="0"/>
          </a:p>
          <a:p>
            <a:pPr lvl="1"/>
            <a:r>
              <a:rPr lang="en-US" altLang="zh-CN" dirty="0"/>
              <a:t>21</a:t>
            </a:r>
            <a:r>
              <a:rPr lang="zh-CN" altLang="en-US" dirty="0"/>
              <a:t>版即将正式推出</a:t>
            </a:r>
          </a:p>
          <a:p>
            <a:endParaRPr lang="zh-CN" altLang="en-US" dirty="0"/>
          </a:p>
        </p:txBody>
      </p:sp>
      <p:sp>
        <p:nvSpPr>
          <p:cNvPr id="7" name="Rectangle 13"/>
          <p:cNvSpPr>
            <a:spLocks noGrp="1" noChangeArrowheads="1"/>
          </p:cNvSpPr>
          <p:nvPr>
            <p:ph type="ftr" sz="quarter" idx="4294967295"/>
          </p:nvPr>
        </p:nvSpPr>
        <p:spPr>
          <a:xfrm>
            <a:off x="26988" y="6570663"/>
            <a:ext cx="2895600" cy="239712"/>
          </a:xfr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a:xfrm>
            <a:off x="7208838" y="6561138"/>
            <a:ext cx="1905000" cy="249237"/>
          </a:xfr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4</a:t>
            </a:fld>
            <a:endParaRPr lang="en-US" altLang="zh-CN"/>
          </a:p>
        </p:txBody>
      </p:sp>
      <p:sp>
        <p:nvSpPr>
          <p:cNvPr id="6" name="Rectangle 12"/>
          <p:cNvSpPr>
            <a:spLocks noGrp="1" noChangeArrowheads="1"/>
          </p:cNvSpPr>
          <p:nvPr>
            <p:ph type="dt" sz="half" idx="4294967295"/>
          </p:nvPr>
        </p:nvSpPr>
        <p:spPr>
          <a:xfrm>
            <a:off x="3733800" y="6583363"/>
            <a:ext cx="1905000" cy="227012"/>
          </a:xfr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Tree>
    <p:extLst>
      <p:ext uri="{BB962C8B-B14F-4D97-AF65-F5344CB8AC3E}">
        <p14:creationId xmlns:p14="http://schemas.microsoft.com/office/powerpoint/2010/main" val="884088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zh-CN"/>
              <a:t>SPSS</a:t>
            </a:r>
            <a:r>
              <a:rPr lang="zh-CN" altLang="en-US"/>
              <a:t>的基本特点</a:t>
            </a:r>
          </a:p>
        </p:txBody>
      </p:sp>
      <p:sp>
        <p:nvSpPr>
          <p:cNvPr id="67587" name="Rectangle 3"/>
          <p:cNvSpPr>
            <a:spLocks noGrp="1" noChangeArrowheads="1"/>
          </p:cNvSpPr>
          <p:nvPr>
            <p:ph idx="1"/>
          </p:nvPr>
        </p:nvSpPr>
        <p:spPr/>
        <p:txBody>
          <a:bodyPr/>
          <a:lstStyle/>
          <a:p>
            <a:r>
              <a:rPr lang="zh-CN" altLang="en-US" dirty="0"/>
              <a:t>优势</a:t>
            </a:r>
            <a:endParaRPr lang="en-US" altLang="zh-CN" dirty="0"/>
          </a:p>
          <a:p>
            <a:pPr lvl="1"/>
            <a:r>
              <a:rPr lang="zh-CN" altLang="en-US" dirty="0"/>
              <a:t>功能强大</a:t>
            </a:r>
            <a:endParaRPr lang="en-US" altLang="zh-CN" dirty="0"/>
          </a:p>
          <a:p>
            <a:pPr lvl="1"/>
            <a:r>
              <a:rPr lang="zh-CN" altLang="en-US" dirty="0"/>
              <a:t>兼容性好</a:t>
            </a:r>
            <a:endParaRPr lang="en-US" altLang="zh-CN" dirty="0"/>
          </a:p>
          <a:p>
            <a:pPr lvl="1"/>
            <a:r>
              <a:rPr lang="zh-CN" altLang="en-US" dirty="0"/>
              <a:t>易用性强</a:t>
            </a:r>
            <a:endParaRPr lang="en-US" altLang="zh-CN" dirty="0"/>
          </a:p>
          <a:p>
            <a:pPr lvl="1"/>
            <a:r>
              <a:rPr lang="zh-CN" altLang="en-US" dirty="0"/>
              <a:t>扩展性高（以一种不同的方式）</a:t>
            </a:r>
            <a:endParaRPr lang="en-US" altLang="zh-CN" dirty="0"/>
          </a:p>
          <a:p>
            <a:r>
              <a:rPr lang="zh-CN" altLang="en-US" dirty="0"/>
              <a:t>劣势</a:t>
            </a:r>
          </a:p>
          <a:p>
            <a:pPr lvl="1"/>
            <a:r>
              <a:rPr lang="zh-CN" altLang="en-US" dirty="0"/>
              <a:t>计算速度相对较慢</a:t>
            </a:r>
          </a:p>
          <a:p>
            <a:pPr lvl="1"/>
            <a:r>
              <a:rPr lang="zh-CN" altLang="en-US" dirty="0"/>
              <a:t>在统计模型的纳入上速度较慢</a:t>
            </a:r>
          </a:p>
          <a:p>
            <a:pPr lvl="2"/>
            <a:r>
              <a:rPr lang="en-US" altLang="zh-CN" dirty="0"/>
              <a:t>SPSS</a:t>
            </a:r>
            <a:r>
              <a:rPr lang="zh-CN" altLang="en-US" dirty="0"/>
              <a:t>够用吗？</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a:t>
            </a:fld>
            <a:endParaRPr lang="en-US"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SPSS</a:t>
            </a:r>
            <a:r>
              <a:rPr lang="zh-CN" altLang="en-US"/>
              <a:t>的产品定位</a:t>
            </a:r>
            <a:endParaRPr lang="zh-CN" altLang="en-US" dirty="0"/>
          </a:p>
        </p:txBody>
      </p:sp>
      <p:sp>
        <p:nvSpPr>
          <p:cNvPr id="3" name="内容占位符 2"/>
          <p:cNvSpPr>
            <a:spLocks noGrp="1"/>
          </p:cNvSpPr>
          <p:nvPr>
            <p:ph idx="1"/>
          </p:nvPr>
        </p:nvSpPr>
        <p:spPr/>
        <p:txBody>
          <a:bodyPr/>
          <a:lstStyle/>
          <a:p>
            <a:r>
              <a:rPr lang="zh-CN" altLang="en-US" dirty="0"/>
              <a:t>现有产品线</a:t>
            </a:r>
            <a:endParaRPr lang="en-US" altLang="zh-CN" dirty="0"/>
          </a:p>
          <a:p>
            <a:pPr lvl="1"/>
            <a:r>
              <a:rPr lang="en-US" altLang="zh-CN" dirty="0"/>
              <a:t>Data Collection Family</a:t>
            </a:r>
          </a:p>
          <a:p>
            <a:pPr lvl="1"/>
            <a:r>
              <a:rPr lang="en-US" altLang="zh-CN" dirty="0"/>
              <a:t>Statistics Family</a:t>
            </a:r>
          </a:p>
          <a:p>
            <a:pPr lvl="1"/>
            <a:r>
              <a:rPr lang="en-US" altLang="zh-CN" dirty="0"/>
              <a:t>Modeling Family</a:t>
            </a:r>
          </a:p>
          <a:p>
            <a:pPr lvl="1"/>
            <a:r>
              <a:rPr lang="en-US" altLang="zh-CN" dirty="0"/>
              <a:t>Deployment Family</a:t>
            </a:r>
          </a:p>
          <a:p>
            <a:r>
              <a:rPr lang="zh-CN" altLang="en-US" dirty="0"/>
              <a:t>未来可能的变化</a:t>
            </a:r>
            <a:endParaRPr lang="en-US" altLang="zh-CN" dirty="0"/>
          </a:p>
          <a:p>
            <a:pPr lvl="1"/>
            <a:r>
              <a:rPr lang="en-US" altLang="zh-CN" dirty="0"/>
              <a:t>SPSS</a:t>
            </a:r>
            <a:r>
              <a:rPr lang="zh-CN" altLang="en-US" dirty="0"/>
              <a:t>本身可能会继续向中低端发展，并逐渐与</a:t>
            </a:r>
            <a:r>
              <a:rPr lang="en-US" altLang="zh-CN" dirty="0"/>
              <a:t>IBM</a:t>
            </a:r>
            <a:r>
              <a:rPr lang="zh-CN" altLang="en-US" dirty="0"/>
              <a:t>的商务智能系列产品高度整合</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a:t>
            </a:fld>
            <a:endParaRPr lang="en-US" altLang="zh-CN"/>
          </a:p>
        </p:txBody>
      </p:sp>
    </p:spTree>
    <p:extLst>
      <p:ext uri="{BB962C8B-B14F-4D97-AF65-F5344CB8AC3E}">
        <p14:creationId xmlns:p14="http://schemas.microsoft.com/office/powerpoint/2010/main" val="2477960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SPSS</a:t>
            </a:r>
            <a:r>
              <a:rPr lang="zh-CN" altLang="en-US" dirty="0"/>
              <a:t>的</a:t>
            </a:r>
            <a:r>
              <a:rPr lang="en-US" altLang="zh-CN" dirty="0"/>
              <a:t>C/S</a:t>
            </a:r>
            <a:r>
              <a:rPr lang="zh-CN" altLang="en-US" dirty="0"/>
              <a:t>结构与模块化结构</a:t>
            </a:r>
            <a:br>
              <a:rPr lang="zh-CN" altLang="en-US" dirty="0"/>
            </a:br>
            <a:endParaRPr lang="zh-CN" altLang="en-US" dirty="0"/>
          </a:p>
        </p:txBody>
      </p:sp>
      <p:pic>
        <p:nvPicPr>
          <p:cNvPr id="2529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340768"/>
            <a:ext cx="8460432" cy="5328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7</a:t>
            </a:fld>
            <a:endParaRPr lang="en-US" altLang="zh-CN"/>
          </a:p>
        </p:txBody>
      </p:sp>
    </p:spTree>
    <p:extLst>
      <p:ext uri="{BB962C8B-B14F-4D97-AF65-F5344CB8AC3E}">
        <p14:creationId xmlns:p14="http://schemas.microsoft.com/office/powerpoint/2010/main" val="381541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sz="quarter"/>
          </p:nvPr>
        </p:nvSpPr>
        <p:spPr/>
        <p:txBody>
          <a:bodyPr>
            <a:normAutofit/>
          </a:bodyPr>
          <a:lstStyle/>
          <a:p>
            <a:r>
              <a:rPr lang="zh-CN" altLang="en-US" dirty="0"/>
              <a:t>界面及基本操作入门</a:t>
            </a:r>
            <a:br>
              <a:rPr lang="zh-CN" altLang="en-US" dirty="0"/>
            </a:br>
            <a:endParaRPr lang="zh-CN" altLang="en-US" dirty="0"/>
          </a:p>
        </p:txBody>
      </p:sp>
      <p:sp>
        <p:nvSpPr>
          <p:cNvPr id="6" name="副标题 5"/>
          <p:cNvSpPr>
            <a:spLocks noGrp="1"/>
          </p:cNvSpPr>
          <p:nvPr>
            <p:ph type="subTitle" sz="quarter" idx="1"/>
          </p:nvPr>
        </p:nvSpPr>
        <p:spPr/>
        <p:txBody>
          <a:bodyPr/>
          <a:lstStyle/>
          <a:p>
            <a:endParaRPr lang="zh-CN" altLang="en-US"/>
          </a:p>
        </p:txBody>
      </p:sp>
    </p:spTree>
    <p:extLst>
      <p:ext uri="{BB962C8B-B14F-4D97-AF65-F5344CB8AC3E}">
        <p14:creationId xmlns:p14="http://schemas.microsoft.com/office/powerpoint/2010/main" val="1750165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ltLang="zh-CN" dirty="0"/>
              <a:t>SPSS</a:t>
            </a:r>
            <a:r>
              <a:rPr lang="zh-CN" altLang="en-US" dirty="0"/>
              <a:t>窗口简介</a:t>
            </a:r>
          </a:p>
        </p:txBody>
      </p:sp>
      <p:sp>
        <p:nvSpPr>
          <p:cNvPr id="133123" name="Rectangle 3"/>
          <p:cNvSpPr>
            <a:spLocks noGrp="1" noChangeArrowheads="1"/>
          </p:cNvSpPr>
          <p:nvPr>
            <p:ph idx="1"/>
          </p:nvPr>
        </p:nvSpPr>
        <p:spPr/>
        <p:txBody>
          <a:bodyPr>
            <a:normAutofit/>
          </a:bodyPr>
          <a:lstStyle/>
          <a:p>
            <a:r>
              <a:rPr lang="zh-CN" altLang="en-US" dirty="0"/>
              <a:t>数据编辑窗口</a:t>
            </a:r>
          </a:p>
          <a:p>
            <a:pPr lvl="1"/>
            <a:r>
              <a:rPr lang="zh-CN" altLang="en-US" dirty="0"/>
              <a:t>数据表格</a:t>
            </a:r>
          </a:p>
          <a:p>
            <a:pPr lvl="2"/>
            <a:r>
              <a:rPr lang="zh-CN" altLang="en-US" dirty="0"/>
              <a:t>标准的电子表格</a:t>
            </a:r>
          </a:p>
          <a:p>
            <a:pPr lvl="2"/>
            <a:r>
              <a:rPr lang="zh-CN" altLang="en-US" dirty="0"/>
              <a:t>数据视图：主操作界面</a:t>
            </a:r>
          </a:p>
          <a:p>
            <a:pPr lvl="2"/>
            <a:r>
              <a:rPr lang="zh-CN" altLang="en-US" dirty="0"/>
              <a:t>变量视图：定义变量</a:t>
            </a:r>
          </a:p>
          <a:p>
            <a:pPr lvl="1"/>
            <a:r>
              <a:rPr lang="zh-CN" altLang="en-US" dirty="0"/>
              <a:t>单元格编辑器</a:t>
            </a:r>
          </a:p>
          <a:p>
            <a:pPr lvl="2"/>
            <a:r>
              <a:rPr lang="zh-CN" altLang="en-US" dirty="0"/>
              <a:t>显示精确数值</a:t>
            </a:r>
          </a:p>
          <a:p>
            <a:pPr lvl="2"/>
            <a:r>
              <a:rPr lang="zh-CN" altLang="en-US" dirty="0"/>
              <a:t>不能直接输入公式</a:t>
            </a:r>
          </a:p>
          <a:p>
            <a:pPr lvl="1"/>
            <a:r>
              <a:rPr lang="zh-CN" altLang="en-US" dirty="0"/>
              <a:t>菜单</a:t>
            </a:r>
            <a:endParaRPr lang="en-US" altLang="zh-CN" dirty="0"/>
          </a:p>
          <a:p>
            <a:pPr lvl="1"/>
            <a:r>
              <a:rPr lang="zh-CN" altLang="en-US" dirty="0"/>
              <a:t>快捷工具栏</a:t>
            </a:r>
            <a:endParaRPr lang="en-US" altLang="zh-CN" dirty="0"/>
          </a:p>
          <a:p>
            <a:pPr lvl="1"/>
            <a:r>
              <a:rPr lang="zh-CN" altLang="en-US" dirty="0"/>
              <a:t>状态栏</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9</a:t>
            </a:fld>
            <a:endParaRPr lang="en-US" altLang="zh-CN"/>
          </a:p>
        </p:txBody>
      </p:sp>
      <p:pic>
        <p:nvPicPr>
          <p:cNvPr id="195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9142" y="548680"/>
            <a:ext cx="5087816"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ltLang="zh-CN"/>
              <a:t>SPSS</a:t>
            </a:r>
            <a:r>
              <a:rPr lang="zh-CN" altLang="en-US"/>
              <a:t>窗口简介</a:t>
            </a:r>
          </a:p>
        </p:txBody>
      </p:sp>
      <p:sp>
        <p:nvSpPr>
          <p:cNvPr id="134147" name="Rectangle 3"/>
          <p:cNvSpPr>
            <a:spLocks noGrp="1" noChangeArrowheads="1"/>
          </p:cNvSpPr>
          <p:nvPr>
            <p:ph idx="1"/>
          </p:nvPr>
        </p:nvSpPr>
        <p:spPr/>
        <p:txBody>
          <a:bodyPr/>
          <a:lstStyle/>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zh-CN" altLang="en-US" dirty="0"/>
              <a:t>结果浏览窗口</a:t>
            </a:r>
          </a:p>
          <a:p>
            <a:pPr lvl="1"/>
            <a:r>
              <a:rPr lang="zh-CN" altLang="en-US" dirty="0"/>
              <a:t>各种统计软件中最为美观的结果输出</a:t>
            </a:r>
          </a:p>
          <a:p>
            <a:pPr lvl="1"/>
            <a:r>
              <a:rPr lang="zh-CN" altLang="en-US" dirty="0"/>
              <a:t>提供类似资源管理器的界面</a:t>
            </a:r>
          </a:p>
        </p:txBody>
      </p:sp>
      <p:sp>
        <p:nvSpPr>
          <p:cNvPr id="6" name="Rectangle 13"/>
          <p:cNvSpPr>
            <a:spLocks noGrp="1" noChangeArrowheads="1"/>
          </p:cNvSpPr>
          <p:nvPr>
            <p:ph type="ftr" sz="quarter" idx="4294967295"/>
          </p:nvPr>
        </p:nvSpPr>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7" name="Rectangle 15"/>
          <p:cNvSpPr>
            <a:spLocks noGrp="1" noChangeArrowheads="1"/>
          </p:cNvSpPr>
          <p:nvPr>
            <p:ph type="sldNum" sz="quarter" idx="4294967295"/>
          </p:nvPr>
        </p:nvSpPr>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10</a:t>
            </a:fld>
            <a:endParaRPr lang="en-US" altLang="zh-CN"/>
          </a:p>
        </p:txBody>
      </p:sp>
      <p:sp>
        <p:nvSpPr>
          <p:cNvPr id="5" name="Rectangle 12"/>
          <p:cNvSpPr>
            <a:spLocks noGrp="1" noChangeArrowheads="1"/>
          </p:cNvSpPr>
          <p:nvPr>
            <p:ph type="dt" sz="half" idx="4294967295"/>
          </p:nvPr>
        </p:nvSpPr>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pic>
        <p:nvPicPr>
          <p:cNvPr id="196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052736"/>
            <a:ext cx="6088107" cy="4035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altLang="zh-CN"/>
              <a:t>SPSS</a:t>
            </a:r>
            <a:r>
              <a:rPr lang="zh-CN" altLang="en-US"/>
              <a:t>窗口简介</a:t>
            </a:r>
          </a:p>
        </p:txBody>
      </p:sp>
      <p:sp>
        <p:nvSpPr>
          <p:cNvPr id="135171" name="Rectangle 3"/>
          <p:cNvSpPr>
            <a:spLocks noGrp="1" noChangeArrowheads="1"/>
          </p:cNvSpPr>
          <p:nvPr>
            <p:ph idx="1"/>
          </p:nvPr>
        </p:nvSpPr>
        <p:spPr/>
        <p:txBody>
          <a:bodyPr/>
          <a:lstStyle/>
          <a:p>
            <a:r>
              <a:rPr lang="zh-CN" altLang="en-US" dirty="0"/>
              <a:t>语法窗口</a:t>
            </a:r>
          </a:p>
          <a:p>
            <a:pPr lvl="1"/>
            <a:r>
              <a:rPr lang="zh-CN" altLang="en-US" dirty="0"/>
              <a:t>编写</a:t>
            </a:r>
            <a:r>
              <a:rPr lang="en-US" altLang="zh-CN" dirty="0"/>
              <a:t>SPSS</a:t>
            </a:r>
            <a:r>
              <a:rPr lang="zh-CN" altLang="en-US" dirty="0"/>
              <a:t>程序时使用</a:t>
            </a:r>
          </a:p>
          <a:p>
            <a:pPr lvl="1"/>
            <a:r>
              <a:rPr lang="zh-CN" altLang="en-US" dirty="0"/>
              <a:t>功能集中体现在菜单“</a:t>
            </a:r>
            <a:r>
              <a:rPr lang="en-US" altLang="zh-CN" dirty="0"/>
              <a:t>RUN”</a:t>
            </a:r>
            <a:r>
              <a:rPr lang="zh-CN" altLang="en-US" dirty="0"/>
              <a:t>中</a:t>
            </a:r>
          </a:p>
          <a:p>
            <a:r>
              <a:rPr lang="zh-CN" altLang="en-US" dirty="0"/>
              <a:t>脚本窗口</a:t>
            </a:r>
          </a:p>
          <a:p>
            <a:pPr lvl="1"/>
            <a:r>
              <a:rPr lang="zh-CN" altLang="en-US" dirty="0"/>
              <a:t>高级用户进行</a:t>
            </a:r>
            <a:r>
              <a:rPr lang="en-US" altLang="zh-CN" dirty="0"/>
              <a:t>SPSS</a:t>
            </a:r>
            <a:r>
              <a:rPr lang="zh-CN" altLang="en-US" dirty="0"/>
              <a:t>二次平台开发时使用</a:t>
            </a:r>
          </a:p>
          <a:p>
            <a:pPr lvl="1"/>
            <a:r>
              <a:rPr lang="en-US" altLang="zh-CN" dirty="0"/>
              <a:t>Script</a:t>
            </a:r>
            <a:r>
              <a:rPr lang="zh-CN" altLang="en-US" dirty="0"/>
              <a:t>菜单：提供了基本的开发功能</a:t>
            </a:r>
          </a:p>
          <a:p>
            <a:pPr lvl="1"/>
            <a:r>
              <a:rPr lang="en-US" altLang="zh-CN" dirty="0"/>
              <a:t>Debug</a:t>
            </a:r>
            <a:r>
              <a:rPr lang="zh-CN" altLang="en-US" dirty="0"/>
              <a:t>菜单：提供程序调试的常用功能</a:t>
            </a:r>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11</a:t>
            </a:fld>
            <a:endParaRPr lang="en-US" alt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Grp="1" noChangeArrowheads="1"/>
          </p:cNvSpPr>
          <p:nvPr>
            <p:ph type="title"/>
          </p:nvPr>
        </p:nvSpPr>
        <p:spPr/>
        <p:txBody>
          <a:bodyPr/>
          <a:lstStyle/>
          <a:p>
            <a:r>
              <a:rPr lang="zh-CN" altLang="en-US"/>
              <a:t>统计分析软件的基本使用方式</a:t>
            </a:r>
          </a:p>
        </p:txBody>
      </p:sp>
      <p:sp>
        <p:nvSpPr>
          <p:cNvPr id="3" name="Rectangle 5"/>
          <p:cNvSpPr>
            <a:spLocks noGrp="1" noChangeArrowheads="1"/>
          </p:cNvSpPr>
          <p:nvPr>
            <p:ph idx="1"/>
          </p:nvPr>
        </p:nvSpPr>
        <p:spPr/>
        <p:txBody>
          <a:bodyPr/>
          <a:lstStyle/>
          <a:p>
            <a:r>
              <a:rPr lang="zh-CN" altLang="en-US"/>
              <a:t>人机交互对话方式</a:t>
            </a:r>
          </a:p>
          <a:p>
            <a:r>
              <a:rPr lang="zh-CN" altLang="en-US"/>
              <a:t>批处理（程序）方式</a:t>
            </a:r>
          </a:p>
          <a:p>
            <a:r>
              <a:rPr lang="zh-CN" altLang="en-US"/>
              <a:t>菜单方式和对话框方式</a:t>
            </a:r>
          </a:p>
        </p:txBody>
      </p:sp>
      <p:pic>
        <p:nvPicPr>
          <p:cNvPr id="1208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412776"/>
            <a:ext cx="4267200" cy="205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8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6350" y="4176713"/>
            <a:ext cx="21336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2083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025" y="4176713"/>
            <a:ext cx="131445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2083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3425" y="4176713"/>
            <a:ext cx="1009650" cy="1057275"/>
          </a:xfrm>
          <a:prstGeom prst="rect">
            <a:avLst/>
          </a:prstGeom>
          <a:noFill/>
          <a:extLst>
            <a:ext uri="{909E8E84-426E-40DD-AFC4-6F175D3DCCD1}">
              <a14:hiddenFill xmlns:a14="http://schemas.microsoft.com/office/drawing/2010/main">
                <a:solidFill>
                  <a:srgbClr val="FFFFFF"/>
                </a:solidFill>
              </a14:hiddenFill>
            </a:ext>
          </a:extLst>
        </p:spPr>
      </p:pic>
      <p:pic>
        <p:nvPicPr>
          <p:cNvPr id="12084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94275" y="4176713"/>
            <a:ext cx="1838325" cy="6286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a:t>
            </a:fld>
            <a:endParaRPr lang="en-US" altLang="zh-CN"/>
          </a:p>
        </p:txBody>
      </p:sp>
    </p:spTree>
    <p:extLst>
      <p:ext uri="{BB962C8B-B14F-4D97-AF65-F5344CB8AC3E}">
        <p14:creationId xmlns:p14="http://schemas.microsoft.com/office/powerpoint/2010/main" val="155927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8" name="Rectangle 4"/>
          <p:cNvSpPr>
            <a:spLocks noGrp="1" noChangeArrowheads="1"/>
          </p:cNvSpPr>
          <p:nvPr>
            <p:ph type="title"/>
          </p:nvPr>
        </p:nvSpPr>
        <p:spPr/>
        <p:txBody>
          <a:bodyPr/>
          <a:lstStyle/>
          <a:p>
            <a:r>
              <a:rPr lang="en-US" altLang="zh-CN"/>
              <a:t>SPSS</a:t>
            </a:r>
            <a:r>
              <a:rPr lang="zh-CN" altLang="en-US"/>
              <a:t>的四种运行方式 </a:t>
            </a:r>
          </a:p>
        </p:txBody>
      </p:sp>
      <p:sp>
        <p:nvSpPr>
          <p:cNvPr id="205829" name="Rectangle 5"/>
          <p:cNvSpPr>
            <a:spLocks noGrp="1" noChangeArrowheads="1"/>
          </p:cNvSpPr>
          <p:nvPr>
            <p:ph idx="1"/>
          </p:nvPr>
        </p:nvSpPr>
        <p:spPr/>
        <p:txBody>
          <a:bodyPr/>
          <a:lstStyle/>
          <a:p>
            <a:r>
              <a:rPr lang="zh-CN" altLang="en-US"/>
              <a:t>菜单对话框方式</a:t>
            </a:r>
          </a:p>
          <a:p>
            <a:pPr lvl="1"/>
            <a:r>
              <a:rPr lang="zh-CN" altLang="en-US"/>
              <a:t>最常用，最好记，重用性差，效率最低</a:t>
            </a:r>
          </a:p>
          <a:p>
            <a:r>
              <a:rPr lang="zh-CN" altLang="en-US"/>
              <a:t>程序方式</a:t>
            </a:r>
          </a:p>
          <a:p>
            <a:pPr lvl="1"/>
            <a:r>
              <a:rPr lang="zh-CN" altLang="en-US"/>
              <a:t>适合于批量数据分析（建议了解基本知识）</a:t>
            </a:r>
          </a:p>
          <a:p>
            <a:r>
              <a:rPr lang="en-US" altLang="zh-CN"/>
              <a:t>Include</a:t>
            </a:r>
            <a:r>
              <a:rPr lang="zh-CN" altLang="en-US"/>
              <a:t>命令方式</a:t>
            </a:r>
          </a:p>
          <a:p>
            <a:pPr lvl="1"/>
            <a:r>
              <a:rPr lang="zh-CN" altLang="en-US"/>
              <a:t>适合于较大规模的分析项目</a:t>
            </a:r>
          </a:p>
          <a:p>
            <a:r>
              <a:rPr lang="en-US" altLang="zh-CN"/>
              <a:t>SPSS Production Facility</a:t>
            </a:r>
            <a:r>
              <a:rPr lang="zh-CN" altLang="en-US"/>
              <a:t>方式</a:t>
            </a:r>
          </a:p>
          <a:p>
            <a:pPr lvl="1"/>
            <a:r>
              <a:rPr lang="zh-CN" altLang="en-US"/>
              <a:t>适合于分布式环境中在服务器上执行分析</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13</a:t>
            </a:fld>
            <a:endParaRPr lang="en-US" altLang="zh-C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4" name="Rectangle 4"/>
          <p:cNvSpPr>
            <a:spLocks noGrp="1" noChangeArrowheads="1"/>
          </p:cNvSpPr>
          <p:nvPr>
            <p:ph type="title"/>
          </p:nvPr>
        </p:nvSpPr>
        <p:spPr/>
        <p:txBody>
          <a:bodyPr/>
          <a:lstStyle/>
          <a:p>
            <a:r>
              <a:rPr lang="en-US" altLang="zh-CN"/>
              <a:t>SPSS</a:t>
            </a:r>
            <a:r>
              <a:rPr lang="zh-CN" altLang="en-US"/>
              <a:t>的四种结果输出 </a:t>
            </a:r>
          </a:p>
        </p:txBody>
      </p:sp>
      <p:sp>
        <p:nvSpPr>
          <p:cNvPr id="204805" name="Rectangle 5"/>
          <p:cNvSpPr>
            <a:spLocks noGrp="1" noChangeArrowheads="1"/>
          </p:cNvSpPr>
          <p:nvPr>
            <p:ph idx="1"/>
          </p:nvPr>
        </p:nvSpPr>
        <p:spPr/>
        <p:txBody>
          <a:bodyPr>
            <a:normAutofit/>
          </a:bodyPr>
          <a:lstStyle/>
          <a:p>
            <a:r>
              <a:rPr lang="zh-CN" altLang="en-US" dirty="0"/>
              <a:t>枢轴表</a:t>
            </a:r>
          </a:p>
          <a:p>
            <a:pPr lvl="1"/>
            <a:r>
              <a:rPr lang="zh-CN" altLang="en-US" dirty="0"/>
              <a:t>增强的多维立体表格，拥有动态展示功能</a:t>
            </a:r>
          </a:p>
          <a:p>
            <a:r>
              <a:rPr lang="zh-CN" altLang="en-US" dirty="0"/>
              <a:t>文本格式</a:t>
            </a:r>
          </a:p>
          <a:p>
            <a:pPr lvl="1"/>
            <a:r>
              <a:rPr lang="zh-CN" altLang="en-US" dirty="0"/>
              <a:t>标准的</a:t>
            </a:r>
            <a:r>
              <a:rPr lang="en-US" altLang="zh-CN" dirty="0"/>
              <a:t>RTF</a:t>
            </a:r>
            <a:r>
              <a:rPr lang="zh-CN" altLang="en-US" dirty="0"/>
              <a:t>文本</a:t>
            </a:r>
          </a:p>
          <a:p>
            <a:r>
              <a:rPr lang="zh-CN" altLang="en-US" dirty="0"/>
              <a:t>标准图与交互图</a:t>
            </a:r>
          </a:p>
          <a:p>
            <a:pPr lvl="1"/>
            <a:r>
              <a:rPr lang="zh-CN" altLang="en-US" dirty="0"/>
              <a:t>都具有动态展示功能</a:t>
            </a:r>
          </a:p>
          <a:p>
            <a:pPr lvl="1"/>
            <a:r>
              <a:rPr lang="zh-CN" altLang="en-US" dirty="0"/>
              <a:t>交互图功能更强，但已经被取消</a:t>
            </a:r>
            <a:endParaRPr lang="en-US" altLang="zh-CN" dirty="0"/>
          </a:p>
          <a:p>
            <a:r>
              <a:rPr lang="zh-CN" altLang="en-US" dirty="0"/>
              <a:t>模型</a:t>
            </a:r>
            <a:endParaRPr lang="en-US" altLang="zh-CN" dirty="0"/>
          </a:p>
          <a:p>
            <a:pPr lvl="1"/>
            <a:r>
              <a:rPr lang="zh-CN" altLang="en-US" dirty="0"/>
              <a:t>具有更强大的分析结果展示功能</a:t>
            </a:r>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a:t>
            </a:fld>
            <a:endParaRPr lang="en-US" alt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SPSS</a:t>
            </a:r>
            <a:r>
              <a:rPr lang="zh-CN" altLang="en-US" dirty="0"/>
              <a:t>的菜单项</a:t>
            </a:r>
          </a:p>
        </p:txBody>
      </p:sp>
      <p:sp>
        <p:nvSpPr>
          <p:cNvPr id="3" name="内容占位符 2"/>
          <p:cNvSpPr>
            <a:spLocks noGrp="1"/>
          </p:cNvSpPr>
          <p:nvPr>
            <p:ph idx="1"/>
          </p:nvPr>
        </p:nvSpPr>
        <p:spPr/>
        <p:txBody>
          <a:bodyPr/>
          <a:lstStyle/>
          <a:p>
            <a:r>
              <a:rPr lang="zh-CN" altLang="en-US" dirty="0"/>
              <a:t>文件</a:t>
            </a:r>
            <a:endParaRPr lang="en-US" altLang="zh-CN" dirty="0"/>
          </a:p>
          <a:p>
            <a:r>
              <a:rPr lang="zh-CN" altLang="en-US" dirty="0"/>
              <a:t>数据与转换</a:t>
            </a:r>
            <a:endParaRPr lang="en-US" altLang="zh-CN" dirty="0"/>
          </a:p>
          <a:p>
            <a:r>
              <a:rPr lang="zh-CN" altLang="en-US" dirty="0"/>
              <a:t>分析</a:t>
            </a:r>
            <a:endParaRPr lang="en-US" altLang="zh-CN" dirty="0"/>
          </a:p>
          <a:p>
            <a:r>
              <a:rPr lang="zh-CN" altLang="en-US" dirty="0"/>
              <a:t>图形</a:t>
            </a:r>
            <a:endParaRPr lang="en-US" altLang="zh-CN" dirty="0"/>
          </a:p>
          <a:p>
            <a:r>
              <a:rPr lang="zh-CN" altLang="en-US" dirty="0"/>
              <a:t>帮助</a:t>
            </a:r>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15</a:t>
            </a:fld>
            <a:endParaRPr lang="en-US" altLang="zh-CN"/>
          </a:p>
        </p:txBody>
      </p:sp>
    </p:spTree>
    <p:extLst>
      <p:ext uri="{BB962C8B-B14F-4D97-AF65-F5344CB8AC3E}">
        <p14:creationId xmlns:p14="http://schemas.microsoft.com/office/powerpoint/2010/main" val="2461953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en-US" altLang="zh-CN"/>
              <a:t>SPSS</a:t>
            </a:r>
            <a:r>
              <a:rPr lang="zh-CN" altLang="en-US"/>
              <a:t>对话框操作基本规范</a:t>
            </a:r>
            <a:endParaRPr lang="zh-CN" altLang="en-US" dirty="0"/>
          </a:p>
        </p:txBody>
      </p:sp>
      <p:sp>
        <p:nvSpPr>
          <p:cNvPr id="153603" name="Rectangle 3"/>
          <p:cNvSpPr>
            <a:spLocks noGrp="1" noChangeArrowheads="1"/>
          </p:cNvSpPr>
          <p:nvPr>
            <p:ph idx="1"/>
          </p:nvPr>
        </p:nvSpPr>
        <p:spPr/>
        <p:txBody>
          <a:bodyPr/>
          <a:lstStyle/>
          <a:p>
            <a:r>
              <a:rPr lang="zh-CN" altLang="en-US" dirty="0"/>
              <a:t>一级对话框元素</a:t>
            </a:r>
          </a:p>
          <a:p>
            <a:pPr lvl="1"/>
            <a:r>
              <a:rPr lang="zh-CN" altLang="en-US" dirty="0"/>
              <a:t>候选变量列表框</a:t>
            </a:r>
          </a:p>
          <a:p>
            <a:pPr lvl="2"/>
            <a:r>
              <a:rPr lang="zh-CN" altLang="en-US" dirty="0"/>
              <a:t>测量尺度</a:t>
            </a:r>
            <a:r>
              <a:rPr lang="en-US" altLang="zh-CN" dirty="0"/>
              <a:t>+</a:t>
            </a:r>
            <a:r>
              <a:rPr lang="zh-CN" altLang="en-US" dirty="0"/>
              <a:t>标签</a:t>
            </a:r>
            <a:r>
              <a:rPr lang="en-US" altLang="zh-CN" dirty="0"/>
              <a:t>+</a:t>
            </a:r>
            <a:r>
              <a:rPr lang="zh-CN" altLang="en-US" dirty="0"/>
              <a:t>变量名方式</a:t>
            </a:r>
          </a:p>
          <a:p>
            <a:pPr lvl="1"/>
            <a:r>
              <a:rPr lang="zh-CN" altLang="en-US" dirty="0"/>
              <a:t>选入变量列表框</a:t>
            </a:r>
          </a:p>
          <a:p>
            <a:pPr lvl="1"/>
            <a:r>
              <a:rPr lang="zh-CN" altLang="en-US" dirty="0"/>
              <a:t>变量移动钮</a:t>
            </a:r>
          </a:p>
          <a:p>
            <a:pPr lvl="2"/>
            <a:r>
              <a:rPr lang="zh-CN" altLang="en-US" dirty="0"/>
              <a:t>根据当前框的状态不断变化</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a:t>
            </a:fld>
            <a:endParaRPr lang="en-US" altLang="zh-CN"/>
          </a:p>
        </p:txBody>
      </p:sp>
      <p:pic>
        <p:nvPicPr>
          <p:cNvPr id="1976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1083" y="3501008"/>
            <a:ext cx="470535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4313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altLang="zh-CN"/>
              <a:t>SPSS</a:t>
            </a:r>
            <a:r>
              <a:rPr lang="zh-CN" altLang="en-US"/>
              <a:t>对话框操作基本规范</a:t>
            </a:r>
            <a:endParaRPr lang="zh-CN" altLang="en-US" dirty="0"/>
          </a:p>
        </p:txBody>
      </p:sp>
      <p:sp>
        <p:nvSpPr>
          <p:cNvPr id="154627" name="Rectangle 3"/>
          <p:cNvSpPr>
            <a:spLocks noGrp="1" noChangeArrowheads="1"/>
          </p:cNvSpPr>
          <p:nvPr>
            <p:ph idx="1"/>
          </p:nvPr>
        </p:nvSpPr>
        <p:spPr/>
        <p:txBody>
          <a:bodyPr/>
          <a:lstStyle/>
          <a:p>
            <a:r>
              <a:rPr lang="zh-CN" altLang="en-US"/>
              <a:t>一级对话框元素</a:t>
            </a:r>
          </a:p>
          <a:p>
            <a:pPr lvl="1"/>
            <a:r>
              <a:rPr lang="zh-CN" altLang="en-US"/>
              <a:t>五个标准按钮</a:t>
            </a:r>
          </a:p>
          <a:p>
            <a:pPr lvl="2"/>
            <a:r>
              <a:rPr lang="zh-CN" altLang="en-US"/>
              <a:t>确定、取消</a:t>
            </a:r>
          </a:p>
          <a:p>
            <a:pPr lvl="2"/>
            <a:r>
              <a:rPr lang="zh-CN" altLang="en-US"/>
              <a:t>粘贴：用于自动生成</a:t>
            </a:r>
            <a:r>
              <a:rPr lang="en-US" altLang="zh-CN"/>
              <a:t>SPSS</a:t>
            </a:r>
            <a:r>
              <a:rPr lang="zh-CN" altLang="en-US"/>
              <a:t>程序</a:t>
            </a:r>
          </a:p>
          <a:p>
            <a:pPr lvl="2"/>
            <a:r>
              <a:rPr lang="zh-CN" altLang="en-US"/>
              <a:t>重置：恢复对话框状态为初始状态</a:t>
            </a:r>
          </a:p>
          <a:p>
            <a:pPr lvl="2"/>
            <a:r>
              <a:rPr lang="zh-CN" altLang="en-US"/>
              <a:t>帮助：方法简介、用法简介</a:t>
            </a:r>
          </a:p>
          <a:p>
            <a:pPr lvl="1"/>
            <a:r>
              <a:rPr lang="zh-CN" altLang="en-US"/>
              <a:t>其他按钮</a:t>
            </a:r>
          </a:p>
          <a:p>
            <a:pPr lvl="2"/>
            <a:r>
              <a:rPr lang="zh-CN" altLang="en-US"/>
              <a:t>多数情况下会弹出二级对话框</a:t>
            </a:r>
          </a:p>
          <a:p>
            <a:pPr lvl="2"/>
            <a:r>
              <a:rPr lang="zh-CN" altLang="en-US"/>
              <a:t>灰色表示不可用</a:t>
            </a:r>
          </a:p>
        </p:txBody>
      </p:sp>
      <p:sp>
        <p:nvSpPr>
          <p:cNvPr id="5" name="Rectangle 13"/>
          <p:cNvSpPr>
            <a:spLocks noGrp="1" noChangeArrowheads="1"/>
          </p:cNvSpPr>
          <p:nvPr>
            <p:ph type="ftr" sz="quarter" idx="4294967295"/>
          </p:nvPr>
        </p:nvSpPr>
        <p:spPr>
          <a:xfrm>
            <a:off x="26988" y="6570663"/>
            <a:ext cx="2895600" cy="239712"/>
          </a:xfr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6" name="Rectangle 15"/>
          <p:cNvSpPr>
            <a:spLocks noGrp="1" noChangeArrowheads="1"/>
          </p:cNvSpPr>
          <p:nvPr>
            <p:ph type="sldNum" sz="quarter" idx="4294967295"/>
          </p:nvPr>
        </p:nvSpPr>
        <p:spPr>
          <a:xfrm>
            <a:off x="7208838" y="6561138"/>
            <a:ext cx="1905000" cy="249237"/>
          </a:xfr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17</a:t>
            </a:fld>
            <a:endParaRPr lang="en-US" altLang="zh-CN"/>
          </a:p>
        </p:txBody>
      </p:sp>
      <p:sp>
        <p:nvSpPr>
          <p:cNvPr id="4" name="Rectangle 12"/>
          <p:cNvSpPr>
            <a:spLocks noGrp="1" noChangeArrowheads="1"/>
          </p:cNvSpPr>
          <p:nvPr>
            <p:ph type="dt" sz="half" idx="4294967295"/>
          </p:nvPr>
        </p:nvSpPr>
        <p:spPr>
          <a:xfrm>
            <a:off x="3733800" y="6583363"/>
            <a:ext cx="1905000" cy="227012"/>
          </a:xfr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extLst>
      <p:ext uri="{BB962C8B-B14F-4D97-AF65-F5344CB8AC3E}">
        <p14:creationId xmlns:p14="http://schemas.microsoft.com/office/powerpoint/2010/main" val="502800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ltLang="zh-CN" dirty="0"/>
              <a:t>SPSS</a:t>
            </a:r>
            <a:r>
              <a:rPr lang="zh-CN" altLang="en-US" dirty="0"/>
              <a:t>对话框操作基本规范</a:t>
            </a:r>
          </a:p>
        </p:txBody>
      </p:sp>
      <p:sp>
        <p:nvSpPr>
          <p:cNvPr id="155651" name="Rectangle 3"/>
          <p:cNvSpPr>
            <a:spLocks noGrp="1" noChangeArrowheads="1"/>
          </p:cNvSpPr>
          <p:nvPr>
            <p:ph idx="1"/>
          </p:nvPr>
        </p:nvSpPr>
        <p:spPr/>
        <p:txBody>
          <a:bodyPr/>
          <a:lstStyle/>
          <a:p>
            <a:r>
              <a:rPr lang="zh-CN" altLang="en-US"/>
              <a:t>二级对话框元素</a:t>
            </a:r>
          </a:p>
          <a:p>
            <a:pPr lvl="1"/>
            <a:r>
              <a:rPr lang="zh-CN" altLang="en-US"/>
              <a:t>单选框（组）</a:t>
            </a:r>
          </a:p>
          <a:p>
            <a:pPr lvl="2"/>
            <a:r>
              <a:rPr lang="zh-CN" altLang="en-US"/>
              <a:t>一般均成组出现</a:t>
            </a:r>
          </a:p>
          <a:p>
            <a:pPr lvl="2"/>
            <a:r>
              <a:rPr lang="zh-CN" altLang="en-US"/>
              <a:t>多选一</a:t>
            </a:r>
          </a:p>
          <a:p>
            <a:pPr lvl="1"/>
            <a:r>
              <a:rPr lang="zh-CN" altLang="en-US"/>
              <a:t>复选框（组）</a:t>
            </a:r>
          </a:p>
          <a:p>
            <a:pPr lvl="2"/>
            <a:r>
              <a:rPr lang="zh-CN" altLang="en-US"/>
              <a:t>可成组，也可单独出现</a:t>
            </a:r>
          </a:p>
          <a:p>
            <a:pPr lvl="2"/>
            <a:r>
              <a:rPr lang="zh-CN" altLang="en-US"/>
              <a:t>多选多</a:t>
            </a:r>
          </a:p>
        </p:txBody>
      </p:sp>
      <p:pic>
        <p:nvPicPr>
          <p:cNvPr id="155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7820" y="1556792"/>
            <a:ext cx="21336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55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7395" y="2924944"/>
            <a:ext cx="1314450" cy="952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a:t>
            </a:fld>
            <a:endParaRPr lang="en-US" altLang="zh-CN"/>
          </a:p>
        </p:txBody>
      </p:sp>
    </p:spTree>
    <p:extLst>
      <p:ext uri="{BB962C8B-B14F-4D97-AF65-F5344CB8AC3E}">
        <p14:creationId xmlns:p14="http://schemas.microsoft.com/office/powerpoint/2010/main" val="18879084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5652"/>
                                        </p:tgtEl>
                                        <p:attrNameLst>
                                          <p:attrName>style.visibility</p:attrName>
                                        </p:attrNameLst>
                                      </p:cBhvr>
                                      <p:to>
                                        <p:strVal val="visible"/>
                                      </p:to>
                                    </p:set>
                                    <p:animEffect transition="in" filter="dissolve">
                                      <p:cBhvr>
                                        <p:cTn id="7" dur="500"/>
                                        <p:tgtEl>
                                          <p:spTgt spid="155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5653"/>
                                        </p:tgtEl>
                                        <p:attrNameLst>
                                          <p:attrName>style.visibility</p:attrName>
                                        </p:attrNameLst>
                                      </p:cBhvr>
                                      <p:to>
                                        <p:strVal val="visible"/>
                                      </p:to>
                                    </p:set>
                                    <p:animEffect transition="in" filter="dissolve">
                                      <p:cBhvr>
                                        <p:cTn id="12" dur="500"/>
                                        <p:tgtEl>
                                          <p:spTgt spid="155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ltLang="zh-CN" dirty="0"/>
              <a:t>SPSS</a:t>
            </a:r>
            <a:r>
              <a:rPr lang="zh-CN" altLang="en-US" dirty="0"/>
              <a:t>对话框操作基本规范</a:t>
            </a:r>
          </a:p>
        </p:txBody>
      </p:sp>
      <p:sp>
        <p:nvSpPr>
          <p:cNvPr id="156675" name="Rectangle 3"/>
          <p:cNvSpPr>
            <a:spLocks noGrp="1" noChangeArrowheads="1"/>
          </p:cNvSpPr>
          <p:nvPr>
            <p:ph idx="1"/>
          </p:nvPr>
        </p:nvSpPr>
        <p:spPr/>
        <p:txBody>
          <a:bodyPr/>
          <a:lstStyle/>
          <a:p>
            <a:r>
              <a:rPr lang="zh-CN" altLang="en-US"/>
              <a:t>二级对话框元素</a:t>
            </a:r>
          </a:p>
          <a:p>
            <a:pPr lvl="1"/>
            <a:r>
              <a:rPr lang="zh-CN" altLang="en-US"/>
              <a:t>下拉列表框</a:t>
            </a:r>
          </a:p>
          <a:p>
            <a:pPr lvl="2"/>
            <a:r>
              <a:rPr lang="zh-CN" altLang="en-US"/>
              <a:t>功能实际上和单选框组相同</a:t>
            </a:r>
          </a:p>
          <a:p>
            <a:pPr lvl="1"/>
            <a:r>
              <a:rPr lang="zh-CN" altLang="en-US"/>
              <a:t>文本框</a:t>
            </a:r>
          </a:p>
          <a:p>
            <a:pPr lvl="2"/>
            <a:r>
              <a:rPr lang="zh-CN" altLang="en-US"/>
              <a:t>往往会和单选框、复选框结合起来使用</a:t>
            </a:r>
          </a:p>
          <a:p>
            <a:pPr lvl="1"/>
            <a:r>
              <a:rPr lang="zh-CN" altLang="en-US"/>
              <a:t>框组</a:t>
            </a:r>
          </a:p>
          <a:p>
            <a:pPr lvl="2"/>
            <a:r>
              <a:rPr lang="zh-CN" altLang="en-US"/>
              <a:t>以上各种元素的集合</a:t>
            </a:r>
          </a:p>
          <a:p>
            <a:pPr lvl="2"/>
            <a:r>
              <a:rPr lang="zh-CN" altLang="en-US"/>
              <a:t>集中完成某项功能</a:t>
            </a:r>
          </a:p>
        </p:txBody>
      </p:sp>
      <p:pic>
        <p:nvPicPr>
          <p:cNvPr id="1566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381125"/>
            <a:ext cx="1009650" cy="1057275"/>
          </a:xfrm>
          <a:prstGeom prst="rect">
            <a:avLst/>
          </a:prstGeom>
          <a:noFill/>
          <a:extLst>
            <a:ext uri="{909E8E84-426E-40DD-AFC4-6F175D3DCCD1}">
              <a14:hiddenFill xmlns:a14="http://schemas.microsoft.com/office/drawing/2010/main">
                <a:solidFill>
                  <a:srgbClr val="FFFFFF"/>
                </a:solidFill>
              </a14:hiddenFill>
            </a:ext>
          </a:extLst>
        </p:spPr>
      </p:pic>
      <p:pic>
        <p:nvPicPr>
          <p:cNvPr id="15667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3184051"/>
            <a:ext cx="1838325" cy="6286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a:t>
            </a:fld>
            <a:endParaRPr lang="en-US" altLang="zh-CN"/>
          </a:p>
        </p:txBody>
      </p:sp>
    </p:spTree>
    <p:extLst>
      <p:ext uri="{BB962C8B-B14F-4D97-AF65-F5344CB8AC3E}">
        <p14:creationId xmlns:p14="http://schemas.microsoft.com/office/powerpoint/2010/main" val="27012090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6677"/>
                                        </p:tgtEl>
                                        <p:attrNameLst>
                                          <p:attrName>style.visibility</p:attrName>
                                        </p:attrNameLst>
                                      </p:cBhvr>
                                      <p:to>
                                        <p:strVal val="visible"/>
                                      </p:to>
                                    </p:set>
                                    <p:animEffect transition="in" filter="dissolve">
                                      <p:cBhvr>
                                        <p:cTn id="7" dur="500"/>
                                        <p:tgtEl>
                                          <p:spTgt spid="156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6679"/>
                                        </p:tgtEl>
                                        <p:attrNameLst>
                                          <p:attrName>style.visibility</p:attrName>
                                        </p:attrNameLst>
                                      </p:cBhvr>
                                      <p:to>
                                        <p:strVal val="visible"/>
                                      </p:to>
                                    </p:set>
                                    <p:animEffect transition="in" filter="dissolve">
                                      <p:cBhvr>
                                        <p:cTn id="12" dur="500"/>
                                        <p:tgtEl>
                                          <p:spTgt spid="156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r>
              <a:rPr lang="en-US" altLang="zh-CN"/>
              <a:t>SPSS</a:t>
            </a:r>
            <a:r>
              <a:rPr lang="zh-CN" altLang="en-US"/>
              <a:t>结果窗口操作</a:t>
            </a:r>
          </a:p>
        </p:txBody>
      </p:sp>
      <p:sp>
        <p:nvSpPr>
          <p:cNvPr id="174083" name="Rectangle 3"/>
          <p:cNvSpPr>
            <a:spLocks noGrp="1" noChangeArrowheads="1"/>
          </p:cNvSpPr>
          <p:nvPr>
            <p:ph idx="1"/>
          </p:nvPr>
        </p:nvSpPr>
        <p:spPr/>
        <p:txBody>
          <a:bodyPr>
            <a:normAutofit/>
          </a:bodyPr>
          <a:lstStyle/>
          <a:p>
            <a:r>
              <a:rPr lang="zh-CN" altLang="en-US"/>
              <a:t>结果文件的打开和保存</a:t>
            </a:r>
          </a:p>
          <a:p>
            <a:r>
              <a:rPr lang="zh-CN" altLang="en-US"/>
              <a:t>结果内容的移动和删除</a:t>
            </a:r>
          </a:p>
          <a:p>
            <a:pPr lvl="1"/>
            <a:r>
              <a:rPr lang="zh-CN" altLang="en-US"/>
              <a:t>标准的拖放式操作</a:t>
            </a:r>
          </a:p>
          <a:p>
            <a:pPr lvl="1"/>
            <a:r>
              <a:rPr lang="zh-CN" altLang="en-US"/>
              <a:t>在大纲视图中操作最方便</a:t>
            </a:r>
          </a:p>
          <a:p>
            <a:r>
              <a:rPr lang="zh-CN" altLang="en-US"/>
              <a:t>结果的拷贝、导出操作</a:t>
            </a:r>
          </a:p>
          <a:p>
            <a:pPr lvl="1"/>
            <a:r>
              <a:rPr lang="zh-CN" altLang="en-US"/>
              <a:t>注意中文兼容性问题，必要时需要对软件进行设置</a:t>
            </a:r>
            <a:endParaRPr lang="zh-CN" altLang="en-US" dirty="0"/>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a:t>
            </a:fld>
            <a:endParaRPr lang="en-US" altLang="zh-CN"/>
          </a:p>
        </p:txBody>
      </p:sp>
    </p:spTree>
    <p:extLst>
      <p:ext uri="{BB962C8B-B14F-4D97-AF65-F5344CB8AC3E}">
        <p14:creationId xmlns:p14="http://schemas.microsoft.com/office/powerpoint/2010/main" val="8843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系统选项、中文设置与附加安装包</a:t>
            </a:r>
            <a:endParaRPr lang="zh-CN" altLang="en-US" dirty="0"/>
          </a:p>
        </p:txBody>
      </p:sp>
      <p:sp>
        <p:nvSpPr>
          <p:cNvPr id="3" name="内容占位符 2"/>
          <p:cNvSpPr>
            <a:spLocks noGrp="1"/>
          </p:cNvSpPr>
          <p:nvPr>
            <p:ph idx="1"/>
          </p:nvPr>
        </p:nvSpPr>
        <p:spPr/>
        <p:txBody>
          <a:bodyPr/>
          <a:lstStyle/>
          <a:p>
            <a:r>
              <a:rPr lang="zh-CN" altLang="en-US"/>
              <a:t>界面语言</a:t>
            </a:r>
            <a:endParaRPr lang="en-US" altLang="zh-CN"/>
          </a:p>
          <a:p>
            <a:r>
              <a:rPr lang="zh-CN" altLang="en-US"/>
              <a:t>结果输出语言</a:t>
            </a:r>
            <a:endParaRPr lang="en-US" altLang="zh-CN"/>
          </a:p>
          <a:p>
            <a:r>
              <a:rPr lang="zh-CN" altLang="en-US"/>
              <a:t>枢轴表默认格式</a:t>
            </a:r>
            <a:endParaRPr lang="en-US" altLang="zh-CN"/>
          </a:p>
          <a:p>
            <a:r>
              <a:rPr lang="zh-CN" altLang="zh-CN"/>
              <a:t>查看器字体设定</a:t>
            </a:r>
            <a:endParaRPr lang="en-US" altLang="zh-CN"/>
          </a:p>
          <a:p>
            <a:r>
              <a:rPr lang="zh-CN" altLang="zh-CN"/>
              <a:t>附加安装包</a:t>
            </a:r>
            <a:endParaRPr lang="zh-CN" altLang="en-US" dirty="0"/>
          </a:p>
        </p:txBody>
      </p:sp>
      <p:sp>
        <p:nvSpPr>
          <p:cNvPr id="6" name="Rectangle 13"/>
          <p:cNvSpPr>
            <a:spLocks noGrp="1" noChangeArrowheads="1"/>
          </p:cNvSpPr>
          <p:nvPr>
            <p:ph type="ftr" sz="quarter" idx="4294967295"/>
          </p:nvPr>
        </p:nvSpPr>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7" name="Rectangle 15"/>
          <p:cNvSpPr>
            <a:spLocks noGrp="1" noChangeArrowheads="1"/>
          </p:cNvSpPr>
          <p:nvPr>
            <p:ph type="sldNum" sz="quarter" idx="4294967295"/>
          </p:nvPr>
        </p:nvSpPr>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21</a:t>
            </a:fld>
            <a:endParaRPr lang="en-US" altLang="zh-CN"/>
          </a:p>
        </p:txBody>
      </p:sp>
      <p:sp>
        <p:nvSpPr>
          <p:cNvPr id="5" name="Rectangle 12"/>
          <p:cNvSpPr>
            <a:spLocks noGrp="1" noChangeArrowheads="1"/>
          </p:cNvSpPr>
          <p:nvPr>
            <p:ph type="dt" sz="half" idx="4294967295"/>
          </p:nvPr>
        </p:nvSpPr>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extLst>
      <p:ext uri="{BB962C8B-B14F-4D97-AF65-F5344CB8AC3E}">
        <p14:creationId xmlns:p14="http://schemas.microsoft.com/office/powerpoint/2010/main" val="1259663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sz="quarter"/>
          </p:nvPr>
        </p:nvSpPr>
        <p:spPr/>
        <p:txBody>
          <a:bodyPr/>
          <a:lstStyle/>
          <a:p>
            <a:r>
              <a:rPr lang="en-US" altLang="zh-CN" dirty="0"/>
              <a:t>SPSS</a:t>
            </a:r>
            <a:r>
              <a:rPr lang="zh-CN" altLang="en-US" dirty="0"/>
              <a:t>系列培训之：</a:t>
            </a:r>
            <a:br>
              <a:rPr lang="en-US" altLang="zh-CN" dirty="0"/>
            </a:br>
            <a:r>
              <a:rPr lang="zh-CN" altLang="en-US" dirty="0"/>
              <a:t>数据录入与文件管理操作入门</a:t>
            </a:r>
          </a:p>
        </p:txBody>
      </p:sp>
      <p:sp>
        <p:nvSpPr>
          <p:cNvPr id="6" name="副标题 5"/>
          <p:cNvSpPr>
            <a:spLocks noGrp="1"/>
          </p:cNvSpPr>
          <p:nvPr>
            <p:ph type="subTitle" sz="quarter" idx="1"/>
          </p:nvPr>
        </p:nvSpPr>
        <p:spPr/>
        <p:txBody>
          <a:bodyPr/>
          <a:lstStyle/>
          <a:p>
            <a:r>
              <a:rPr lang="en-US" altLang="zh-CN" dirty="0"/>
              <a:t>@</a:t>
            </a:r>
            <a:r>
              <a:rPr lang="zh-CN" altLang="en-US" dirty="0"/>
              <a:t>文彤老师</a:t>
            </a:r>
          </a:p>
        </p:txBody>
      </p:sp>
    </p:spTree>
    <p:extLst>
      <p:ext uri="{BB962C8B-B14F-4D97-AF65-F5344CB8AC3E}">
        <p14:creationId xmlns:p14="http://schemas.microsoft.com/office/powerpoint/2010/main" val="3017818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ctrTitle" sz="quarter"/>
          </p:nvPr>
        </p:nvSpPr>
        <p:spPr/>
        <p:txBody>
          <a:bodyPr>
            <a:normAutofit/>
          </a:bodyPr>
          <a:lstStyle/>
          <a:p>
            <a:r>
              <a:rPr lang="zh-CN" altLang="en-US" dirty="0"/>
              <a:t>数据录入与数据获取操作入门</a:t>
            </a:r>
          </a:p>
        </p:txBody>
      </p:sp>
      <p:sp>
        <p:nvSpPr>
          <p:cNvPr id="187396" name="Rectangle 4"/>
          <p:cNvSpPr>
            <a:spLocks noGrp="1" noChangeArrowheads="1"/>
          </p:cNvSpPr>
          <p:nvPr>
            <p:ph type="subTitle" sz="quarter" idx="1"/>
          </p:nvPr>
        </p:nvSpPr>
        <p:spPr/>
        <p:txBody>
          <a:bodyPr/>
          <a:lstStyle/>
          <a:p>
            <a:pPr>
              <a:buFont typeface="Times"/>
              <a:buBlip>
                <a:blip r:embed="rId3"/>
              </a:buBlip>
            </a:pPr>
            <a:endParaRPr lang="zh-CN" alt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a:t>什么是消费者信心指数</a:t>
            </a:r>
            <a:endParaRPr lang="zh-CN" altLang="en-US" dirty="0"/>
          </a:p>
        </p:txBody>
      </p:sp>
      <p:sp>
        <p:nvSpPr>
          <p:cNvPr id="3" name="内容占位符 2"/>
          <p:cNvSpPr>
            <a:spLocks noGrp="1"/>
          </p:cNvSpPr>
          <p:nvPr>
            <p:ph idx="1"/>
          </p:nvPr>
        </p:nvSpPr>
        <p:spPr/>
        <p:txBody>
          <a:bodyPr/>
          <a:lstStyle/>
          <a:p>
            <a:pPr lvl="1"/>
            <a:r>
              <a:rPr lang="zh-CN" altLang="en-US"/>
              <a:t>消费者信心 </a:t>
            </a:r>
            <a:r>
              <a:rPr lang="en-US" altLang="zh-CN"/>
              <a:t>(Consumer Confidence or Consumer Sentiment) </a:t>
            </a:r>
            <a:r>
              <a:rPr lang="zh-CN" altLang="en-US"/>
              <a:t>是指消费者根据国家或地区的经济发展形势，对就业、收入、物价、利率等问题的综合判断后得出的一种看法和预期</a:t>
            </a:r>
          </a:p>
          <a:p>
            <a:pPr lvl="1"/>
            <a:r>
              <a:rPr lang="zh-CN" altLang="en-US"/>
              <a:t>消费者信心指数</a:t>
            </a:r>
            <a:r>
              <a:rPr lang="en-US" altLang="zh-CN"/>
              <a:t>(Consumer Sentiment Index, CSI) </a:t>
            </a:r>
            <a:r>
              <a:rPr lang="zh-CN" altLang="en-US"/>
              <a:t>的概念和方法是由美国密歇根大学调查研究中心的乔治 卡通纳</a:t>
            </a:r>
            <a:r>
              <a:rPr lang="en-US" altLang="zh-CN"/>
              <a:t>(George Katona) </a:t>
            </a:r>
            <a:r>
              <a:rPr lang="zh-CN" altLang="en-US"/>
              <a:t>在上世纪</a:t>
            </a:r>
            <a:r>
              <a:rPr lang="en-US" altLang="zh-CN"/>
              <a:t>40</a:t>
            </a:r>
            <a:r>
              <a:rPr lang="zh-CN" altLang="en-US"/>
              <a:t>年代后期提出的。</a:t>
            </a:r>
          </a:p>
          <a:p>
            <a:pPr lvl="2"/>
            <a:r>
              <a:rPr lang="zh-CN" altLang="en-US"/>
              <a:t>消费者的看法、态度和预期这些心理的直接感受决定了他们的消费支出计划。对消费者心理及其变动的测度就是对消费总量变动测度的一个补充。根据消费者调查结果可以计算消费者情绪指数</a:t>
            </a:r>
            <a:r>
              <a:rPr lang="en-US" altLang="zh-CN"/>
              <a:t>(Consumer Sentiment Index)</a:t>
            </a:r>
            <a:r>
              <a:rPr lang="zh-CN" altLang="en-US"/>
              <a:t>，又称“消费者信心”。</a:t>
            </a:r>
            <a:endParaRPr lang="zh-CN" altLang="en-US" dirty="0"/>
          </a:p>
        </p:txBody>
      </p:sp>
      <p:sp>
        <p:nvSpPr>
          <p:cNvPr id="7" name="Rectangle 13"/>
          <p:cNvSpPr>
            <a:spLocks noGrp="1" noChangeArrowheads="1"/>
          </p:cNvSpPr>
          <p:nvPr>
            <p:ph type="ftr" sz="quarter" idx="4294967295"/>
          </p:nvPr>
        </p:nvSpPr>
        <p:spPr>
          <a:xfrm>
            <a:off x="26988" y="6570663"/>
            <a:ext cx="2895600" cy="239712"/>
          </a:xfr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a:xfrm>
            <a:off x="7208838" y="6561138"/>
            <a:ext cx="1905000" cy="249237"/>
          </a:xfr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24</a:t>
            </a:fld>
            <a:endParaRPr lang="en-US" altLang="zh-CN"/>
          </a:p>
        </p:txBody>
      </p:sp>
      <p:sp>
        <p:nvSpPr>
          <p:cNvPr id="6" name="Rectangle 12"/>
          <p:cNvSpPr>
            <a:spLocks noGrp="1" noChangeArrowheads="1"/>
          </p:cNvSpPr>
          <p:nvPr>
            <p:ph type="dt" sz="half" idx="4294967295"/>
          </p:nvPr>
        </p:nvSpPr>
        <p:spPr>
          <a:xfrm>
            <a:off x="3733800" y="6583363"/>
            <a:ext cx="1905000" cy="227012"/>
          </a:xfr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extLst>
      <p:ext uri="{BB962C8B-B14F-4D97-AF65-F5344CB8AC3E}">
        <p14:creationId xmlns:p14="http://schemas.microsoft.com/office/powerpoint/2010/main" val="2075750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r>
              <a:rPr lang="zh-CN" altLang="en-US"/>
              <a:t>消费者信心指数背后的经济学原理</a:t>
            </a:r>
          </a:p>
        </p:txBody>
      </p:sp>
      <p:sp>
        <p:nvSpPr>
          <p:cNvPr id="4099" name="Rectangle 3"/>
          <p:cNvSpPr>
            <a:spLocks noGrp="1" noChangeArrowheads="1"/>
          </p:cNvSpPr>
          <p:nvPr>
            <p:ph idx="1"/>
          </p:nvPr>
        </p:nvSpPr>
        <p:spPr/>
        <p:txBody>
          <a:bodyPr>
            <a:normAutofit/>
          </a:bodyPr>
          <a:lstStyle/>
          <a:p>
            <a:r>
              <a:rPr lang="zh-CN" altLang="en-US" dirty="0"/>
              <a:t>居民在决策家庭的开销，特别是购买诸如住宅、汽车等耐用商品时，是经过深思熟虑才决定的。不仅是以目前的经济条件为基础，同时结合了对未来收入、就业、物价、利率变动等因素的判断和预期</a:t>
            </a:r>
          </a:p>
          <a:p>
            <a:r>
              <a:rPr lang="zh-CN" altLang="en-US" dirty="0"/>
              <a:t>六十多年的时间已经充分验证了上述理论在解释宏观经济现状时的有效性与合理性</a:t>
            </a:r>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a:t>
            </a:fld>
            <a:endParaRPr lang="en-US" altLang="zh-CN"/>
          </a:p>
        </p:txBody>
      </p:sp>
    </p:spTree>
    <p:extLst>
      <p:ext uri="{BB962C8B-B14F-4D97-AF65-F5344CB8AC3E}">
        <p14:creationId xmlns:p14="http://schemas.microsoft.com/office/powerpoint/2010/main" val="3734514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468313" y="428625"/>
            <a:ext cx="55991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600" b="1">
                <a:solidFill>
                  <a:srgbClr val="FD4A03"/>
                </a:solidFill>
                <a:latin typeface="Arial" charset="0"/>
              </a:rPr>
              <a:t>密歇根大学消费者信心指数的价值已得到实际证明</a:t>
            </a:r>
          </a:p>
        </p:txBody>
      </p:sp>
      <p:sp>
        <p:nvSpPr>
          <p:cNvPr id="5123" name="AutoShape 3"/>
          <p:cNvSpPr>
            <a:spLocks noChangeArrowheads="1"/>
          </p:cNvSpPr>
          <p:nvPr/>
        </p:nvSpPr>
        <p:spPr bwMode="auto">
          <a:xfrm>
            <a:off x="611188" y="836613"/>
            <a:ext cx="8137525" cy="576262"/>
          </a:xfrm>
          <a:prstGeom prst="homePlate">
            <a:avLst>
              <a:gd name="adj" fmla="val 178934"/>
            </a:avLst>
          </a:prstGeom>
          <a:gradFill rotWithShape="1">
            <a:gsLst>
              <a:gs pos="0">
                <a:srgbClr val="FFD5B9"/>
              </a:gs>
              <a:gs pos="100000">
                <a:srgbClr val="CC0000"/>
              </a:gs>
            </a:gsLst>
            <a:lin ang="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600" b="1">
                <a:solidFill>
                  <a:schemeClr val="bg1"/>
                </a:solidFill>
                <a:latin typeface="Arial" charset="0"/>
              </a:rPr>
              <a:t>是预测宏观经济走向的精确指标</a:t>
            </a:r>
          </a:p>
        </p:txBody>
      </p:sp>
      <p:sp>
        <p:nvSpPr>
          <p:cNvPr id="5124" name="Text Box 4"/>
          <p:cNvSpPr txBox="1">
            <a:spLocks noChangeArrowheads="1"/>
          </p:cNvSpPr>
          <p:nvPr/>
        </p:nvSpPr>
        <p:spPr bwMode="auto">
          <a:xfrm>
            <a:off x="1042988" y="1412875"/>
            <a:ext cx="7632700" cy="304800"/>
          </a:xfrm>
          <a:prstGeom prst="rect">
            <a:avLst/>
          </a:prstGeom>
          <a:noFill/>
          <a:ln>
            <a:noFill/>
          </a:ln>
          <a:effectLst/>
          <a:extLst>
            <a:ext uri="{909E8E84-426E-40DD-AFC4-6F175D3DCCD1}">
              <a14:hiddenFill xmlns:a14="http://schemas.microsoft.com/office/drawing/2010/main">
                <a:gradFill rotWithShape="1">
                  <a:gsLst>
                    <a:gs pos="0">
                      <a:srgbClr val="EFA115"/>
                    </a:gs>
                    <a:gs pos="100000">
                      <a:srgbClr val="FCEED5"/>
                    </a:gs>
                  </a:gsLst>
                  <a:lin ang="27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buClr>
                <a:srgbClr val="FF6600"/>
              </a:buClr>
              <a:buFont typeface="Wingdings" pitchFamily="2" charset="2"/>
              <a:buChar char="ü"/>
            </a:pPr>
            <a:r>
              <a:rPr lang="en-US" altLang="zh-CN" sz="1400" b="1">
                <a:latin typeface="Arial" charset="0"/>
              </a:rPr>
              <a:t> </a:t>
            </a:r>
            <a:r>
              <a:rPr lang="zh-CN" altLang="en-US" sz="1400" b="1">
                <a:latin typeface="Arial" charset="0"/>
              </a:rPr>
              <a:t>消费者总体信心可预测</a:t>
            </a:r>
            <a:r>
              <a:rPr lang="en-US" altLang="zh-CN" sz="1400" b="1">
                <a:latin typeface="Arial" charset="0"/>
              </a:rPr>
              <a:t>GDP</a:t>
            </a:r>
            <a:r>
              <a:rPr lang="zh-CN" altLang="en-US" sz="1400" b="1">
                <a:latin typeface="Arial" charset="0"/>
              </a:rPr>
              <a:t>增长趋势 （平均领先</a:t>
            </a:r>
            <a:r>
              <a:rPr lang="en-US" altLang="zh-CN" sz="1400" b="1">
                <a:latin typeface="Arial" charset="0"/>
              </a:rPr>
              <a:t>3</a:t>
            </a:r>
            <a:r>
              <a:rPr lang="zh-CN" altLang="en-US" sz="1400" b="1">
                <a:latin typeface="Arial" charset="0"/>
              </a:rPr>
              <a:t>个季度，相关系数</a:t>
            </a:r>
            <a:r>
              <a:rPr lang="en-US" altLang="zh-CN" sz="1400" b="1">
                <a:solidFill>
                  <a:srgbClr val="FF0000"/>
                </a:solidFill>
                <a:latin typeface="Arial" charset="0"/>
              </a:rPr>
              <a:t>0.9</a:t>
            </a:r>
            <a:r>
              <a:rPr lang="zh-CN" altLang="en-US" sz="1400" b="1">
                <a:latin typeface="Arial" charset="0"/>
              </a:rPr>
              <a:t>）</a:t>
            </a:r>
            <a:endParaRPr lang="zh-CN" altLang="en-US" sz="1400">
              <a:latin typeface="Arial" charset="0"/>
            </a:endParaRPr>
          </a:p>
        </p:txBody>
      </p:sp>
      <p:sp>
        <p:nvSpPr>
          <p:cNvPr id="5125" name="Text Box 5"/>
          <p:cNvSpPr txBox="1">
            <a:spLocks noChangeArrowheads="1"/>
          </p:cNvSpPr>
          <p:nvPr/>
        </p:nvSpPr>
        <p:spPr bwMode="auto">
          <a:xfrm>
            <a:off x="1042988" y="1773238"/>
            <a:ext cx="6913562" cy="304800"/>
          </a:xfrm>
          <a:prstGeom prst="rect">
            <a:avLst/>
          </a:prstGeom>
          <a:noFill/>
          <a:ln>
            <a:noFill/>
          </a:ln>
          <a:effectLst/>
          <a:extLst>
            <a:ext uri="{909E8E84-426E-40DD-AFC4-6F175D3DCCD1}">
              <a14:hiddenFill xmlns:a14="http://schemas.microsoft.com/office/drawing/2010/main">
                <a:gradFill rotWithShape="1">
                  <a:gsLst>
                    <a:gs pos="0">
                      <a:srgbClr val="EFA115"/>
                    </a:gs>
                    <a:gs pos="100000">
                      <a:srgbClr val="FCEED5"/>
                    </a:gs>
                  </a:gsLst>
                  <a:lin ang="27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buClr>
                <a:srgbClr val="FF6600"/>
              </a:buClr>
              <a:buFont typeface="Wingdings" pitchFamily="2" charset="2"/>
              <a:buChar char="ü"/>
            </a:pPr>
            <a:r>
              <a:rPr lang="en-US" altLang="zh-CN" sz="1400" b="1">
                <a:latin typeface="Arial" charset="0"/>
              </a:rPr>
              <a:t> </a:t>
            </a:r>
            <a:r>
              <a:rPr lang="zh-CN" altLang="en-US" sz="1400" b="1">
                <a:latin typeface="Arial" charset="0"/>
              </a:rPr>
              <a:t>消费者就业信心可预测实际失业率 （平均领先</a:t>
            </a:r>
            <a:r>
              <a:rPr lang="en-US" altLang="zh-CN" sz="1400" b="1">
                <a:latin typeface="Arial" charset="0"/>
              </a:rPr>
              <a:t>3</a:t>
            </a:r>
            <a:r>
              <a:rPr lang="zh-CN" altLang="en-US" sz="1400" b="1">
                <a:latin typeface="Arial" charset="0"/>
              </a:rPr>
              <a:t>个季度，相关系数</a:t>
            </a:r>
            <a:r>
              <a:rPr lang="en-US" altLang="zh-CN" sz="1400" b="1">
                <a:solidFill>
                  <a:srgbClr val="FF0000"/>
                </a:solidFill>
                <a:latin typeface="Arial" charset="0"/>
              </a:rPr>
              <a:t>0.8</a:t>
            </a:r>
            <a:r>
              <a:rPr lang="zh-CN" altLang="en-US" sz="1400" b="1">
                <a:latin typeface="Arial" charset="0"/>
              </a:rPr>
              <a:t>）</a:t>
            </a:r>
          </a:p>
        </p:txBody>
      </p:sp>
      <p:sp>
        <p:nvSpPr>
          <p:cNvPr id="5126" name="Text Box 6"/>
          <p:cNvSpPr txBox="1">
            <a:spLocks noChangeArrowheads="1"/>
          </p:cNvSpPr>
          <p:nvPr/>
        </p:nvSpPr>
        <p:spPr bwMode="auto">
          <a:xfrm>
            <a:off x="1042988" y="2133600"/>
            <a:ext cx="7200900" cy="304800"/>
          </a:xfrm>
          <a:prstGeom prst="rect">
            <a:avLst/>
          </a:prstGeom>
          <a:noFill/>
          <a:ln>
            <a:noFill/>
          </a:ln>
          <a:effectLst/>
          <a:extLst>
            <a:ext uri="{909E8E84-426E-40DD-AFC4-6F175D3DCCD1}">
              <a14:hiddenFill xmlns:a14="http://schemas.microsoft.com/office/drawing/2010/main">
                <a:gradFill rotWithShape="1">
                  <a:gsLst>
                    <a:gs pos="0">
                      <a:srgbClr val="EFA115"/>
                    </a:gs>
                    <a:gs pos="100000">
                      <a:srgbClr val="FCEED5"/>
                    </a:gs>
                  </a:gsLst>
                  <a:lin ang="27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buClr>
                <a:srgbClr val="FF6600"/>
              </a:buClr>
              <a:buFont typeface="Wingdings" pitchFamily="2" charset="2"/>
              <a:buChar char="ü"/>
            </a:pPr>
            <a:r>
              <a:rPr lang="en-US" altLang="zh-CN" sz="1400" b="1">
                <a:latin typeface="Arial" charset="0"/>
              </a:rPr>
              <a:t> </a:t>
            </a:r>
            <a:r>
              <a:rPr lang="zh-CN" altLang="en-US" sz="1400" b="1">
                <a:latin typeface="Arial" charset="0"/>
              </a:rPr>
              <a:t>消费者的物价预期可预测实际通胀率 （平均领先</a:t>
            </a:r>
            <a:r>
              <a:rPr lang="en-US" altLang="zh-CN" sz="1400" b="1">
                <a:latin typeface="Arial" charset="0"/>
              </a:rPr>
              <a:t>1</a:t>
            </a:r>
            <a:r>
              <a:rPr lang="zh-CN" altLang="en-US" sz="1400" b="1">
                <a:latin typeface="Arial" charset="0"/>
              </a:rPr>
              <a:t>个季度，相关系数</a:t>
            </a:r>
            <a:r>
              <a:rPr lang="en-US" altLang="zh-CN" sz="1400" b="1">
                <a:solidFill>
                  <a:srgbClr val="FF0000"/>
                </a:solidFill>
                <a:latin typeface="Arial" charset="0"/>
              </a:rPr>
              <a:t>0.9</a:t>
            </a:r>
            <a:r>
              <a:rPr lang="zh-CN" altLang="en-US" sz="1400" b="1">
                <a:latin typeface="Arial" charset="0"/>
              </a:rPr>
              <a:t>）</a:t>
            </a:r>
          </a:p>
        </p:txBody>
      </p:sp>
      <p:sp>
        <p:nvSpPr>
          <p:cNvPr id="5127" name="Text Box 7"/>
          <p:cNvSpPr txBox="1">
            <a:spLocks noChangeArrowheads="1"/>
          </p:cNvSpPr>
          <p:nvPr/>
        </p:nvSpPr>
        <p:spPr bwMode="auto">
          <a:xfrm>
            <a:off x="1042988" y="2430463"/>
            <a:ext cx="7705725" cy="304800"/>
          </a:xfrm>
          <a:prstGeom prst="rect">
            <a:avLst/>
          </a:prstGeom>
          <a:noFill/>
          <a:ln>
            <a:noFill/>
          </a:ln>
          <a:effectLst/>
          <a:extLst>
            <a:ext uri="{909E8E84-426E-40DD-AFC4-6F175D3DCCD1}">
              <a14:hiddenFill xmlns:a14="http://schemas.microsoft.com/office/drawing/2010/main">
                <a:gradFill rotWithShape="1">
                  <a:gsLst>
                    <a:gs pos="0">
                      <a:srgbClr val="EFA115"/>
                    </a:gs>
                    <a:gs pos="100000">
                      <a:srgbClr val="FCEED5"/>
                    </a:gs>
                  </a:gsLst>
                  <a:lin ang="27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buClr>
                <a:srgbClr val="FF6600"/>
              </a:buClr>
              <a:buFont typeface="Wingdings" pitchFamily="2" charset="2"/>
              <a:buChar char="ü"/>
            </a:pPr>
            <a:r>
              <a:rPr lang="en-US" altLang="zh-CN" sz="1400" b="1">
                <a:latin typeface="Arial" charset="0"/>
              </a:rPr>
              <a:t> </a:t>
            </a:r>
            <a:r>
              <a:rPr lang="zh-CN" altLang="en-US" sz="1400" b="1">
                <a:latin typeface="Arial" charset="0"/>
              </a:rPr>
              <a:t>消费者购车信心可预测实际汽车销量 （平均领先</a:t>
            </a:r>
            <a:r>
              <a:rPr lang="en-US" altLang="zh-CN" sz="1400" b="1">
                <a:latin typeface="Arial" charset="0"/>
              </a:rPr>
              <a:t>2</a:t>
            </a:r>
            <a:r>
              <a:rPr lang="zh-CN" altLang="en-US" sz="1400" b="1">
                <a:latin typeface="Arial" charset="0"/>
              </a:rPr>
              <a:t>个季度，相关系数</a:t>
            </a:r>
            <a:r>
              <a:rPr lang="en-US" altLang="zh-CN" sz="1400" b="1">
                <a:solidFill>
                  <a:srgbClr val="FF0000"/>
                </a:solidFill>
                <a:latin typeface="Arial" charset="0"/>
              </a:rPr>
              <a:t>0.73</a:t>
            </a:r>
            <a:r>
              <a:rPr lang="zh-CN" altLang="en-US" sz="1400" b="1">
                <a:latin typeface="Arial" charset="0"/>
              </a:rPr>
              <a:t>）</a:t>
            </a:r>
          </a:p>
        </p:txBody>
      </p:sp>
      <p:sp>
        <p:nvSpPr>
          <p:cNvPr id="5128" name="Text Box 8"/>
          <p:cNvSpPr txBox="1">
            <a:spLocks noChangeArrowheads="1"/>
          </p:cNvSpPr>
          <p:nvPr/>
        </p:nvSpPr>
        <p:spPr bwMode="auto">
          <a:xfrm>
            <a:off x="1042988" y="2790825"/>
            <a:ext cx="7850187" cy="304800"/>
          </a:xfrm>
          <a:prstGeom prst="rect">
            <a:avLst/>
          </a:prstGeom>
          <a:noFill/>
          <a:ln>
            <a:noFill/>
          </a:ln>
          <a:effectLst/>
          <a:extLst>
            <a:ext uri="{909E8E84-426E-40DD-AFC4-6F175D3DCCD1}">
              <a14:hiddenFill xmlns:a14="http://schemas.microsoft.com/office/drawing/2010/main">
                <a:gradFill rotWithShape="1">
                  <a:gsLst>
                    <a:gs pos="0">
                      <a:srgbClr val="EFA115"/>
                    </a:gs>
                    <a:gs pos="100000">
                      <a:srgbClr val="FCEED5"/>
                    </a:gs>
                  </a:gsLst>
                  <a:lin ang="27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eaLnBrk="1" hangingPunct="1">
              <a:buClr>
                <a:srgbClr val="FF6600"/>
              </a:buClr>
              <a:buFont typeface="Wingdings" pitchFamily="2" charset="2"/>
              <a:buChar char="ü"/>
            </a:pPr>
            <a:r>
              <a:rPr lang="en-US" altLang="zh-CN" sz="1400" b="1">
                <a:latin typeface="Arial" charset="0"/>
              </a:rPr>
              <a:t> </a:t>
            </a:r>
            <a:r>
              <a:rPr lang="zh-CN" altLang="en-US" sz="1400" b="1">
                <a:latin typeface="Arial" charset="0"/>
              </a:rPr>
              <a:t>密歇根大学消费者信心指数对美、欧股市以及美国政府的经济政策有直接影响</a:t>
            </a:r>
          </a:p>
        </p:txBody>
      </p:sp>
      <p:sp>
        <p:nvSpPr>
          <p:cNvPr id="5129" name="Rectangle 9"/>
          <p:cNvSpPr>
            <a:spLocks noChangeArrowheads="1"/>
          </p:cNvSpPr>
          <p:nvPr/>
        </p:nvSpPr>
        <p:spPr bwMode="auto">
          <a:xfrm>
            <a:off x="1466850" y="3068638"/>
            <a:ext cx="6418263"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1">
              <a:lnSpc>
                <a:spcPct val="130000"/>
              </a:lnSpc>
              <a:buClr>
                <a:srgbClr val="FF6600"/>
              </a:buClr>
              <a:buFont typeface="Wingdings" pitchFamily="2" charset="2"/>
              <a:buChar char="l"/>
            </a:pPr>
            <a:r>
              <a:rPr lang="en-US" altLang="zh-CN" sz="1300" b="1">
                <a:latin typeface="Arial" charset="0"/>
              </a:rPr>
              <a:t> </a:t>
            </a:r>
            <a:r>
              <a:rPr lang="zh-CN" altLang="en-US" sz="1300" b="1">
                <a:latin typeface="Arial" charset="0"/>
              </a:rPr>
              <a:t>已列入美国商务部发布的主要综合指标，并被各大媒体广泛引用</a:t>
            </a:r>
          </a:p>
        </p:txBody>
      </p:sp>
      <p:sp>
        <p:nvSpPr>
          <p:cNvPr id="5130" name="Rectangle 10"/>
          <p:cNvSpPr>
            <a:spLocks noChangeArrowheads="1"/>
          </p:cNvSpPr>
          <p:nvPr/>
        </p:nvSpPr>
        <p:spPr bwMode="auto">
          <a:xfrm>
            <a:off x="1466850" y="3357563"/>
            <a:ext cx="6418263"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1">
              <a:lnSpc>
                <a:spcPct val="130000"/>
              </a:lnSpc>
              <a:buClr>
                <a:srgbClr val="FF6600"/>
              </a:buClr>
              <a:buFont typeface="Wingdings" pitchFamily="2" charset="2"/>
              <a:buChar char="l"/>
            </a:pPr>
            <a:r>
              <a:rPr lang="en-US" altLang="zh-CN" sz="1300" b="1">
                <a:latin typeface="Arial" charset="0"/>
              </a:rPr>
              <a:t> </a:t>
            </a:r>
            <a:r>
              <a:rPr lang="zh-CN" altLang="en-US" sz="1300" b="1">
                <a:latin typeface="Arial" charset="0"/>
              </a:rPr>
              <a:t>前美国联邦储备委员会主席格林斯潘就曾表示，他非常重视消费者信心指数</a:t>
            </a:r>
          </a:p>
          <a:p>
            <a:pPr lvl="1">
              <a:lnSpc>
                <a:spcPct val="130000"/>
              </a:lnSpc>
              <a:buClr>
                <a:srgbClr val="FF6600"/>
              </a:buClr>
              <a:buFont typeface="Wingdings" pitchFamily="2" charset="2"/>
              <a:buChar char="l"/>
            </a:pPr>
            <a:r>
              <a:rPr lang="zh-CN" altLang="en-US" sz="1300" b="1">
                <a:latin typeface="Arial" charset="0"/>
              </a:rPr>
              <a:t>在美国及全球各大消费品生产商中广泛使用，用于预测销量及利润</a:t>
            </a:r>
          </a:p>
        </p:txBody>
      </p:sp>
      <p:sp>
        <p:nvSpPr>
          <p:cNvPr id="5131" name="Text Box 11"/>
          <p:cNvSpPr txBox="1">
            <a:spLocks noChangeArrowheads="1"/>
          </p:cNvSpPr>
          <p:nvPr/>
        </p:nvSpPr>
        <p:spPr bwMode="auto">
          <a:xfrm>
            <a:off x="900113" y="4221163"/>
            <a:ext cx="7273925" cy="688975"/>
          </a:xfrm>
          <a:prstGeom prst="rect">
            <a:avLst/>
          </a:prstGeom>
          <a:solidFill>
            <a:srgbClr val="F4E08C"/>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lnSpc>
                <a:spcPct val="140000"/>
              </a:lnSpc>
              <a:buClr>
                <a:srgbClr val="FF6600"/>
              </a:buClr>
              <a:buFont typeface="Wingdings" pitchFamily="2" charset="2"/>
              <a:buNone/>
            </a:pPr>
            <a:r>
              <a:rPr lang="en-US" altLang="zh-CN" sz="1400" b="1">
                <a:latin typeface="Arial" charset="0"/>
              </a:rPr>
              <a:t> </a:t>
            </a:r>
            <a:r>
              <a:rPr lang="zh-CN" altLang="en-US" sz="1400" b="1">
                <a:latin typeface="Arial" charset="0"/>
              </a:rPr>
              <a:t>全球各国的消费者信心指数研究方式大致相同，其理论基础均源于密歇根大学的研究方法，指数有效性在各国已得到广泛验证</a:t>
            </a:r>
          </a:p>
        </p:txBody>
      </p:sp>
      <p:sp>
        <p:nvSpPr>
          <p:cNvPr id="5132" name="Text Box 12"/>
          <p:cNvSpPr txBox="1">
            <a:spLocks noChangeArrowheads="1"/>
          </p:cNvSpPr>
          <p:nvPr/>
        </p:nvSpPr>
        <p:spPr bwMode="auto">
          <a:xfrm>
            <a:off x="900113" y="4941888"/>
            <a:ext cx="7273925" cy="1204912"/>
          </a:xfrm>
          <a:prstGeom prst="rect">
            <a:avLst/>
          </a:prstGeom>
          <a:noFill/>
          <a:ln>
            <a:noFill/>
          </a:ln>
          <a:effectLst/>
          <a:extLst>
            <a:ext uri="{909E8E84-426E-40DD-AFC4-6F175D3DCCD1}">
              <a14:hiddenFill xmlns:a14="http://schemas.microsoft.com/office/drawing/2010/main">
                <a:solidFill>
                  <a:srgbClr val="F4E08C"/>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宋体" charset="-122"/>
              </a:defRPr>
            </a:lvl1pPr>
            <a:lvl2pPr marL="742950" indent="-285750" eaLnBrk="0" hangingPunct="0">
              <a:defRPr kumimoji="1" sz="2400">
                <a:solidFill>
                  <a:schemeClr val="tx1"/>
                </a:solidFill>
                <a:latin typeface="Times New Roman" pitchFamily="18" charset="0"/>
                <a:ea typeface="宋体" charset="-122"/>
              </a:defRPr>
            </a:lvl2pPr>
            <a:lvl3pPr marL="1143000" indent="-228600" eaLnBrk="0" hangingPunct="0">
              <a:defRPr kumimoji="1" sz="2400">
                <a:solidFill>
                  <a:schemeClr val="tx1"/>
                </a:solidFill>
                <a:latin typeface="Times New Roman" pitchFamily="18" charset="0"/>
                <a:ea typeface="宋体" charset="-122"/>
              </a:defRPr>
            </a:lvl3pPr>
            <a:lvl4pPr marL="1600200" indent="-228600" eaLnBrk="0" hangingPunct="0">
              <a:defRPr kumimoji="1" sz="2400">
                <a:solidFill>
                  <a:schemeClr val="tx1"/>
                </a:solidFill>
                <a:latin typeface="Times New Roman" pitchFamily="18" charset="0"/>
                <a:ea typeface="宋体" charset="-122"/>
              </a:defRPr>
            </a:lvl4pPr>
            <a:lvl5pPr marL="2057400" indent="-228600" eaLnBrk="0" hangingPunct="0">
              <a:defRPr kumimoji="1" sz="2400">
                <a:solidFill>
                  <a:schemeClr val="tx1"/>
                </a:solidFill>
                <a:latin typeface="Times New Roman" pitchFamily="18" charset="0"/>
                <a:ea typeface="宋体" charset="-122"/>
              </a:defRPr>
            </a:lvl5pPr>
            <a:lvl6pPr marL="2514600" indent="-228600" eaLnBrk="0" fontAlgn="base" hangingPunct="0">
              <a:spcBef>
                <a:spcPct val="0"/>
              </a:spcBef>
              <a:spcAft>
                <a:spcPct val="0"/>
              </a:spcAft>
              <a:defRPr kumimoji="1" sz="2400">
                <a:solidFill>
                  <a:schemeClr val="tx1"/>
                </a:solidFill>
                <a:latin typeface="Times New Roman" pitchFamily="18" charset="0"/>
                <a:ea typeface="宋体" charset="-122"/>
              </a:defRPr>
            </a:lvl6pPr>
            <a:lvl7pPr marL="2971800" indent="-228600" eaLnBrk="0" fontAlgn="base" hangingPunct="0">
              <a:spcBef>
                <a:spcPct val="0"/>
              </a:spcBef>
              <a:spcAft>
                <a:spcPct val="0"/>
              </a:spcAft>
              <a:defRPr kumimoji="1" sz="2400">
                <a:solidFill>
                  <a:schemeClr val="tx1"/>
                </a:solidFill>
                <a:latin typeface="Times New Roman" pitchFamily="18" charset="0"/>
                <a:ea typeface="宋体" charset="-122"/>
              </a:defRPr>
            </a:lvl7pPr>
            <a:lvl8pPr marL="3429000" indent="-228600" eaLnBrk="0" fontAlgn="base" hangingPunct="0">
              <a:spcBef>
                <a:spcPct val="0"/>
              </a:spcBef>
              <a:spcAft>
                <a:spcPct val="0"/>
              </a:spcAft>
              <a:defRPr kumimoji="1" sz="2400">
                <a:solidFill>
                  <a:schemeClr val="tx1"/>
                </a:solidFill>
                <a:latin typeface="Times New Roman" pitchFamily="18" charset="0"/>
                <a:ea typeface="宋体" charset="-122"/>
              </a:defRPr>
            </a:lvl8pPr>
            <a:lvl9pPr marL="3886200" indent="-228600" eaLnBrk="0" fontAlgn="base" hangingPunct="0">
              <a:spcBef>
                <a:spcPct val="0"/>
              </a:spcBef>
              <a:spcAft>
                <a:spcPct val="0"/>
              </a:spcAft>
              <a:defRPr kumimoji="1" sz="2400">
                <a:solidFill>
                  <a:schemeClr val="tx1"/>
                </a:solidFill>
                <a:latin typeface="Times New Roman" pitchFamily="18" charset="0"/>
                <a:ea typeface="宋体" charset="-122"/>
              </a:defRPr>
            </a:lvl9pPr>
          </a:lstStyle>
          <a:p>
            <a:pPr algn="ctr" eaLnBrk="1" hangingPunct="1">
              <a:lnSpc>
                <a:spcPct val="140000"/>
              </a:lnSpc>
              <a:buClr>
                <a:srgbClr val="FF6600"/>
              </a:buClr>
              <a:buFont typeface="Wingdings" pitchFamily="2" charset="2"/>
              <a:buNone/>
            </a:pPr>
            <a:r>
              <a:rPr lang="en-US" altLang="zh-CN" sz="1600" b="1">
                <a:latin typeface="Arial" charset="0"/>
              </a:rPr>
              <a:t> </a:t>
            </a:r>
            <a:r>
              <a:rPr lang="zh-CN" altLang="en-US" sz="2000" b="1" u="sng">
                <a:solidFill>
                  <a:srgbClr val="CC0000"/>
                </a:solidFill>
                <a:latin typeface="Arial" charset="0"/>
              </a:rPr>
              <a:t>中国消费者信心调研</a:t>
            </a:r>
          </a:p>
          <a:p>
            <a:pPr algn="ctr" eaLnBrk="1" hangingPunct="1">
              <a:lnSpc>
                <a:spcPct val="140000"/>
              </a:lnSpc>
              <a:buClr>
                <a:srgbClr val="FF6600"/>
              </a:buClr>
              <a:buFont typeface="Wingdings" pitchFamily="2" charset="2"/>
              <a:buNone/>
            </a:pPr>
            <a:r>
              <a:rPr lang="zh-CN" altLang="en-US" sz="1600" b="1">
                <a:latin typeface="Arial" charset="0"/>
              </a:rPr>
              <a:t>遵循了美国密歇根大学消费者信心调研的方法学，并根据中国国情进行了修正和深化，是密歇根大学消费者信心调研的中国版</a:t>
            </a:r>
          </a:p>
        </p:txBody>
      </p:sp>
      <p:sp>
        <p:nvSpPr>
          <p:cNvPr id="16" name="Rectangle 12"/>
          <p:cNvSpPr txBox="1">
            <a:spLocks noChangeArrowheads="1"/>
          </p:cNvSpPr>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dirty="0"/>
              <a:t>SPSS</a:t>
            </a:r>
            <a:r>
              <a:rPr lang="zh-CN" altLang="en-US" dirty="0"/>
              <a:t>统计分析系列培训</a:t>
            </a:r>
            <a:endParaRPr lang="en-US" altLang="zh-CN" dirty="0"/>
          </a:p>
          <a:p>
            <a:endParaRPr lang="en-US" altLang="zh-CN" dirty="0"/>
          </a:p>
        </p:txBody>
      </p:sp>
      <p:sp>
        <p:nvSpPr>
          <p:cNvPr id="17" name="Rectangle 13"/>
          <p:cNvSpPr txBox="1">
            <a:spLocks noChangeArrowheads="1"/>
          </p:cNvSpPr>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eaLnBrk="0" fontAlgn="base" hangingPunct="0">
              <a:lnSpc>
                <a:spcPct val="100000"/>
              </a:lnSpc>
              <a:spcBef>
                <a:spcPct val="0"/>
              </a:spcBef>
              <a:spcAft>
                <a:spcPct val="0"/>
              </a:spcAft>
              <a:buClrTx/>
              <a:buSzTx/>
              <a:buFontTx/>
              <a:buNone/>
              <a:defRPr lang="en-US" altLang="zh-CN" sz="1200" b="1" u="none" kern="1200" dirty="0" smtClean="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a:t>@</a:t>
            </a:r>
            <a:r>
              <a:rPr lang="zh-CN" altLang="en-US"/>
              <a:t>文彤老师</a:t>
            </a:r>
          </a:p>
          <a:p>
            <a:endParaRPr lang="zh-CN" altLang="en-US"/>
          </a:p>
        </p:txBody>
      </p:sp>
      <p:sp>
        <p:nvSpPr>
          <p:cNvPr id="18" name="Rectangle 15"/>
          <p:cNvSpPr txBox="1">
            <a:spLocks noChangeArrowheads="1"/>
          </p:cNvSpPr>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fld id="{B79300B8-629A-47B8-8308-D6C71AA59504}" type="slidenum">
              <a:rPr lang="en-US" altLang="zh-CN" smtClean="0"/>
              <a:pPr/>
              <a:t>26</a:t>
            </a:fld>
            <a:endParaRPr lang="en-US" altLang="zh-CN"/>
          </a:p>
        </p:txBody>
      </p:sp>
    </p:spTree>
    <p:extLst>
      <p:ext uri="{BB962C8B-B14F-4D97-AF65-F5344CB8AC3E}">
        <p14:creationId xmlns:p14="http://schemas.microsoft.com/office/powerpoint/2010/main" val="350260667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468313" y="500063"/>
            <a:ext cx="82073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600" b="1" dirty="0">
                <a:solidFill>
                  <a:srgbClr val="FD4A03"/>
                </a:solidFill>
                <a:latin typeface="Arial" charset="0"/>
              </a:rPr>
              <a:t>中国消费者信心调研</a:t>
            </a:r>
            <a:r>
              <a:rPr lang="en-US" altLang="zh-CN" sz="1600" b="1" dirty="0">
                <a:solidFill>
                  <a:srgbClr val="FD4A03"/>
                </a:solidFill>
                <a:latin typeface="Arial" charset="0"/>
              </a:rPr>
              <a:t>(China Consumer Sentiment Survey, CCSS)</a:t>
            </a:r>
          </a:p>
        </p:txBody>
      </p:sp>
      <p:sp>
        <p:nvSpPr>
          <p:cNvPr id="6147" name="AutoShape 3"/>
          <p:cNvSpPr>
            <a:spLocks noChangeArrowheads="1"/>
          </p:cNvSpPr>
          <p:nvPr/>
        </p:nvSpPr>
        <p:spPr bwMode="auto">
          <a:xfrm>
            <a:off x="539750" y="836613"/>
            <a:ext cx="7921625" cy="576262"/>
          </a:xfrm>
          <a:prstGeom prst="roundRect">
            <a:avLst>
              <a:gd name="adj" fmla="val 16667"/>
            </a:avLst>
          </a:prstGeom>
          <a:solidFill>
            <a:srgbClr val="F4E08C"/>
          </a:solidFill>
          <a:ln>
            <a:noFill/>
          </a:ln>
          <a:effectLst/>
          <a:extLst>
            <a:ext uri="{91240B29-F687-4F45-9708-019B960494DF}">
              <a14:hiddenLine xmlns:a14="http://schemas.microsoft.com/office/drawing/2010/main" w="9525">
                <a:solidFill>
                  <a:srgbClr val="CC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1400" b="1" dirty="0">
                <a:latin typeface="Arial" charset="0"/>
              </a:rPr>
              <a:t>每月进行的、反映中国消费市场状况及消费者对家庭经济及宏观经济信心的独立第三方调研</a:t>
            </a:r>
            <a:endParaRPr lang="en-US" altLang="zh-CN" sz="1400" b="1" dirty="0">
              <a:latin typeface="Arial" charset="0"/>
            </a:endParaRPr>
          </a:p>
          <a:p>
            <a:pPr algn="ctr"/>
            <a:r>
              <a:rPr lang="zh-CN" altLang="en-US" sz="1400" b="1" dirty="0">
                <a:latin typeface="Arial" charset="0"/>
              </a:rPr>
              <a:t>目前属于德国证券交易所集团旗下产品</a:t>
            </a:r>
          </a:p>
        </p:txBody>
      </p:sp>
      <p:sp>
        <p:nvSpPr>
          <p:cNvPr id="6148" name="AutoShape 4"/>
          <p:cNvSpPr>
            <a:spLocks noChangeArrowheads="1"/>
          </p:cNvSpPr>
          <p:nvPr/>
        </p:nvSpPr>
        <p:spPr bwMode="auto">
          <a:xfrm>
            <a:off x="539750" y="1557338"/>
            <a:ext cx="7921625" cy="576262"/>
          </a:xfrm>
          <a:prstGeom prst="roundRect">
            <a:avLst>
              <a:gd name="adj" fmla="val 16667"/>
            </a:avLst>
          </a:prstGeom>
          <a:solidFill>
            <a:srgbClr val="F4E08C"/>
          </a:solidFill>
          <a:ln>
            <a:noFill/>
          </a:ln>
          <a:effectLst/>
          <a:extLst>
            <a:ext uri="{91240B29-F687-4F45-9708-019B960494DF}">
              <a14:hiddenLine xmlns:a14="http://schemas.microsoft.com/office/drawing/2010/main" w="9525" algn="ctr">
                <a:solidFill>
                  <a:srgbClr val="CC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zh-CN" altLang="en-US" sz="1400" b="1">
                <a:latin typeface="Arial" charset="0"/>
              </a:rPr>
              <a:t>中国消费者信心调研的研究方法是在</a:t>
            </a:r>
            <a:r>
              <a:rPr lang="zh-CN" altLang="en-US" sz="1400" b="1" u="sng">
                <a:latin typeface="Arial" charset="0"/>
              </a:rPr>
              <a:t>美国密歇根大学社会研究院消费者信心调查</a:t>
            </a:r>
            <a:r>
              <a:rPr lang="zh-CN" altLang="en-US" sz="1400" b="1">
                <a:latin typeface="Arial" charset="0"/>
              </a:rPr>
              <a:t>课题组负责人</a:t>
            </a:r>
            <a:r>
              <a:rPr lang="en-US" altLang="zh-CN" sz="1400" b="1">
                <a:latin typeface="Arial" charset="0"/>
              </a:rPr>
              <a:t>Richard Curtin</a:t>
            </a:r>
            <a:r>
              <a:rPr lang="zh-CN" altLang="en-US" sz="1400" b="1">
                <a:latin typeface="Arial" charset="0"/>
              </a:rPr>
              <a:t>博士的协助与指导下完成的</a:t>
            </a:r>
          </a:p>
        </p:txBody>
      </p:sp>
      <p:sp>
        <p:nvSpPr>
          <p:cNvPr id="6149" name="Rectangle 5"/>
          <p:cNvSpPr>
            <a:spLocks noChangeArrowheads="1"/>
          </p:cNvSpPr>
          <p:nvPr/>
        </p:nvSpPr>
        <p:spPr bwMode="auto">
          <a:xfrm>
            <a:off x="539750" y="2803525"/>
            <a:ext cx="2016125" cy="1624013"/>
          </a:xfrm>
          <a:prstGeom prst="rect">
            <a:avLst/>
          </a:prstGeom>
          <a:solidFill>
            <a:srgbClr val="FF9933"/>
          </a:solidFill>
          <a:ln>
            <a:noFill/>
          </a:ln>
          <a:effectLst/>
          <a:extLs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zh-CN" altLang="en-US" sz="1400" b="1">
                <a:latin typeface="Arial" charset="0"/>
              </a:rPr>
              <a:t>月度总信心指数</a:t>
            </a:r>
          </a:p>
        </p:txBody>
      </p:sp>
      <p:sp>
        <p:nvSpPr>
          <p:cNvPr id="6150" name="Rectangle 6"/>
          <p:cNvSpPr>
            <a:spLocks noChangeArrowheads="1"/>
          </p:cNvSpPr>
          <p:nvPr/>
        </p:nvSpPr>
        <p:spPr bwMode="auto">
          <a:xfrm>
            <a:off x="2986088" y="2830513"/>
            <a:ext cx="2233612" cy="660400"/>
          </a:xfrm>
          <a:prstGeom prst="rect">
            <a:avLst/>
          </a:prstGeom>
          <a:solidFill>
            <a:srgbClr val="FF9933"/>
          </a:solidFill>
          <a:ln>
            <a:noFill/>
          </a:ln>
          <a:effectLst/>
          <a:extLst>
            <a:ext uri="{91240B29-F687-4F45-9708-019B960494DF}">
              <a14:hiddenLine xmlns:a14="http://schemas.microsoft.com/office/drawing/2010/main" w="9525" algn="ctr">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zh-CN" altLang="en-US" sz="1400" b="1">
                <a:latin typeface="Arial" charset="0"/>
              </a:rPr>
              <a:t>现状指数</a:t>
            </a:r>
          </a:p>
        </p:txBody>
      </p:sp>
      <p:sp>
        <p:nvSpPr>
          <p:cNvPr id="6151" name="Rectangle 7"/>
          <p:cNvSpPr>
            <a:spLocks noChangeArrowheads="1"/>
          </p:cNvSpPr>
          <p:nvPr/>
        </p:nvSpPr>
        <p:spPr bwMode="auto">
          <a:xfrm>
            <a:off x="2986088" y="3540125"/>
            <a:ext cx="2233612" cy="958850"/>
          </a:xfrm>
          <a:prstGeom prst="rect">
            <a:avLst/>
          </a:prstGeom>
          <a:solidFill>
            <a:srgbClr val="FF9933"/>
          </a:solidFill>
          <a:ln>
            <a:noFill/>
          </a:ln>
          <a:effectLst/>
          <a:extLst>
            <a:ext uri="{91240B29-F687-4F45-9708-019B960494DF}">
              <a14:hiddenLine xmlns:a14="http://schemas.microsoft.com/office/drawing/2010/main" w="9525" algn="ctr">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zh-CN" altLang="en-US" sz="1400" b="1">
                <a:latin typeface="Arial" charset="0"/>
              </a:rPr>
              <a:t>预期指数</a:t>
            </a:r>
          </a:p>
        </p:txBody>
      </p:sp>
      <p:sp>
        <p:nvSpPr>
          <p:cNvPr id="6152" name="AutoShape 8"/>
          <p:cNvSpPr>
            <a:spLocks/>
          </p:cNvSpPr>
          <p:nvPr/>
        </p:nvSpPr>
        <p:spPr bwMode="auto">
          <a:xfrm>
            <a:off x="2555875" y="2781300"/>
            <a:ext cx="360363" cy="1646238"/>
          </a:xfrm>
          <a:prstGeom prst="leftBrace">
            <a:avLst>
              <a:gd name="adj1" fmla="val 38069"/>
              <a:gd name="adj2" fmla="val 48898"/>
            </a:avLst>
          </a:prstGeom>
          <a:solidFill>
            <a:srgbClr val="FF9933"/>
          </a:solidFill>
          <a:ln>
            <a:noFill/>
          </a:ln>
          <a:effectLst/>
          <a:extLst>
            <a:ext uri="{91240B29-F687-4F45-9708-019B960494DF}">
              <a14:hiddenLine xmlns:a14="http://schemas.microsoft.com/office/drawing/2010/main" w="9525">
                <a:solidFill>
                  <a:srgbClr val="CC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68969" name="Group 9"/>
          <p:cNvGraphicFramePr>
            <a:graphicFrameLocks noGrp="1"/>
          </p:cNvGraphicFramePr>
          <p:nvPr/>
        </p:nvGraphicFramePr>
        <p:xfrm>
          <a:off x="5580063" y="2836863"/>
          <a:ext cx="2879725" cy="654050"/>
        </p:xfrm>
        <a:graphic>
          <a:graphicData uri="http://schemas.openxmlformats.org/drawingml/2006/table">
            <a:tbl>
              <a:tblPr/>
              <a:tblGrid>
                <a:gridCol w="2879725">
                  <a:extLst>
                    <a:ext uri="{9D8B030D-6E8A-4147-A177-3AD203B41FA5}">
                      <a16:colId xmlns:a16="http://schemas.microsoft.com/office/drawing/2014/main" val="20000"/>
                    </a:ext>
                  </a:extLst>
                </a:gridCol>
              </a:tblGrid>
              <a:tr h="327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当前家庭经济状况</a:t>
                      </a:r>
                      <a:endParaRPr kumimoji="1" lang="zh-CN" altLang="en-US" sz="1400" b="0" i="0" u="none" strike="noStrike" cap="none" normalizeH="0" baseline="0">
                        <a:ln>
                          <a:noFill/>
                        </a:ln>
                        <a:solidFill>
                          <a:schemeClr val="tx1"/>
                        </a:solidFill>
                        <a:effectLst/>
                        <a:latin typeface="Arial" charset="0"/>
                        <a:ea typeface="宋体" pitchFamily="2" charset="-122"/>
                      </a:endParaRP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耐用品消费</a:t>
                      </a:r>
                      <a:endParaRPr kumimoji="1" lang="zh-CN" altLang="en-US" sz="1400" b="0" i="0" u="none" strike="noStrike" cap="none" normalizeH="0" baseline="0">
                        <a:ln>
                          <a:noFill/>
                        </a:ln>
                        <a:solidFill>
                          <a:schemeClr val="tx1"/>
                        </a:solidFill>
                        <a:effectLst/>
                        <a:latin typeface="Arial" charset="0"/>
                        <a:ea typeface="宋体" pitchFamily="2" charset="-122"/>
                      </a:endParaRP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extLst>
                  <a:ext uri="{0D108BD9-81ED-4DB2-BD59-A6C34878D82A}">
                    <a16:rowId xmlns:a16="http://schemas.microsoft.com/office/drawing/2014/main" val="10001"/>
                  </a:ext>
                </a:extLst>
              </a:tr>
            </a:tbl>
          </a:graphicData>
        </a:graphic>
      </p:graphicFrame>
      <p:graphicFrame>
        <p:nvGraphicFramePr>
          <p:cNvPr id="168977" name="Group 17"/>
          <p:cNvGraphicFramePr>
            <a:graphicFrameLocks noGrp="1"/>
          </p:cNvGraphicFramePr>
          <p:nvPr/>
        </p:nvGraphicFramePr>
        <p:xfrm>
          <a:off x="5580063" y="3551238"/>
          <a:ext cx="2879725" cy="981075"/>
        </p:xfrm>
        <a:graphic>
          <a:graphicData uri="http://schemas.openxmlformats.org/drawingml/2006/table">
            <a:tbl>
              <a:tblPr/>
              <a:tblGrid>
                <a:gridCol w="2879725">
                  <a:extLst>
                    <a:ext uri="{9D8B030D-6E8A-4147-A177-3AD203B41FA5}">
                      <a16:colId xmlns:a16="http://schemas.microsoft.com/office/drawing/2014/main" val="20000"/>
                    </a:ext>
                  </a:extLst>
                </a:gridCol>
              </a:tblGrid>
              <a:tr h="327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未来</a:t>
                      </a:r>
                      <a:r>
                        <a:rPr kumimoji="1" lang="en-US" altLang="zh-CN" sz="1400" b="1" i="0" u="none" strike="noStrike" cap="none" normalizeH="0" baseline="0">
                          <a:ln>
                            <a:noFill/>
                          </a:ln>
                          <a:solidFill>
                            <a:schemeClr val="tx1"/>
                          </a:solidFill>
                          <a:effectLst/>
                          <a:latin typeface="Arial" charset="0"/>
                          <a:ea typeface="宋体" pitchFamily="2" charset="-122"/>
                        </a:rPr>
                        <a:t>1</a:t>
                      </a:r>
                      <a:r>
                        <a:rPr kumimoji="1" lang="zh-CN" altLang="en-US" sz="1400" b="1" i="0" u="none" strike="noStrike" cap="none" normalizeH="0" baseline="0">
                          <a:ln>
                            <a:noFill/>
                          </a:ln>
                          <a:solidFill>
                            <a:schemeClr val="tx1"/>
                          </a:solidFill>
                          <a:effectLst/>
                          <a:latin typeface="Arial" charset="0"/>
                          <a:ea typeface="宋体" pitchFamily="2" charset="-122"/>
                        </a:rPr>
                        <a:t>年家庭经济预期</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extLst>
                  <a:ext uri="{0D108BD9-81ED-4DB2-BD59-A6C34878D82A}">
                    <a16:rowId xmlns:a16="http://schemas.microsoft.com/office/drawing/2014/main" val="10000"/>
                  </a:ext>
                </a:extLst>
              </a:tr>
              <a:tr h="327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未来</a:t>
                      </a:r>
                      <a:r>
                        <a:rPr kumimoji="1" lang="en-US" altLang="zh-CN" sz="1400" b="1" i="0" u="none" strike="noStrike" cap="none" normalizeH="0" baseline="0">
                          <a:ln>
                            <a:noFill/>
                          </a:ln>
                          <a:solidFill>
                            <a:schemeClr val="tx1"/>
                          </a:solidFill>
                          <a:effectLst/>
                          <a:latin typeface="Arial" charset="0"/>
                          <a:ea typeface="宋体" pitchFamily="2" charset="-122"/>
                        </a:rPr>
                        <a:t>1</a:t>
                      </a:r>
                      <a:r>
                        <a:rPr kumimoji="1" lang="zh-CN" altLang="en-US" sz="1400" b="1" i="0" u="none" strike="noStrike" cap="none" normalizeH="0" baseline="0">
                          <a:ln>
                            <a:noFill/>
                          </a:ln>
                          <a:solidFill>
                            <a:schemeClr val="tx1"/>
                          </a:solidFill>
                          <a:effectLst/>
                          <a:latin typeface="Arial" charset="0"/>
                          <a:ea typeface="宋体" pitchFamily="2" charset="-122"/>
                        </a:rPr>
                        <a:t>年宏观经济预期</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extLst>
                  <a:ext uri="{0D108BD9-81ED-4DB2-BD59-A6C34878D82A}">
                    <a16:rowId xmlns:a16="http://schemas.microsoft.com/office/drawing/2014/main" val="10001"/>
                  </a:ext>
                </a:extLst>
              </a:tr>
              <a:tr h="327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未来</a:t>
                      </a:r>
                      <a:r>
                        <a:rPr kumimoji="1" lang="en-US" altLang="zh-CN" sz="1400" b="1" i="0" u="none" strike="noStrike" cap="none" normalizeH="0" baseline="0">
                          <a:ln>
                            <a:noFill/>
                          </a:ln>
                          <a:solidFill>
                            <a:schemeClr val="tx1"/>
                          </a:solidFill>
                          <a:effectLst/>
                          <a:latin typeface="Arial" charset="0"/>
                          <a:ea typeface="宋体" pitchFamily="2" charset="-122"/>
                        </a:rPr>
                        <a:t>5</a:t>
                      </a:r>
                      <a:r>
                        <a:rPr kumimoji="1" lang="zh-CN" altLang="en-US" sz="1400" b="1" i="0" u="none" strike="noStrike" cap="none" normalizeH="0" baseline="0">
                          <a:ln>
                            <a:noFill/>
                          </a:ln>
                          <a:solidFill>
                            <a:schemeClr val="tx1"/>
                          </a:solidFill>
                          <a:effectLst/>
                          <a:latin typeface="Arial" charset="0"/>
                          <a:ea typeface="宋体" pitchFamily="2" charset="-122"/>
                        </a:rPr>
                        <a:t>年宏观经济预期</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extLst>
                  <a:ext uri="{0D108BD9-81ED-4DB2-BD59-A6C34878D82A}">
                    <a16:rowId xmlns:a16="http://schemas.microsoft.com/office/drawing/2014/main" val="10002"/>
                  </a:ext>
                </a:extLst>
              </a:tr>
            </a:tbl>
          </a:graphicData>
        </a:graphic>
      </p:graphicFrame>
      <p:sp>
        <p:nvSpPr>
          <p:cNvPr id="6171" name="AutoShape 27"/>
          <p:cNvSpPr>
            <a:spLocks/>
          </p:cNvSpPr>
          <p:nvPr/>
        </p:nvSpPr>
        <p:spPr bwMode="auto">
          <a:xfrm>
            <a:off x="5148263" y="2835275"/>
            <a:ext cx="358775" cy="669925"/>
          </a:xfrm>
          <a:prstGeom prst="leftBrace">
            <a:avLst>
              <a:gd name="adj1" fmla="val 15560"/>
              <a:gd name="adj2" fmla="val 48898"/>
            </a:avLst>
          </a:prstGeom>
          <a:solidFill>
            <a:srgbClr val="FF9933"/>
          </a:solidFill>
          <a:ln>
            <a:noFill/>
          </a:ln>
          <a:effectLst/>
          <a:extLst>
            <a:ext uri="{91240B29-F687-4F45-9708-019B960494DF}">
              <a14:hiddenLine xmlns:a14="http://schemas.microsoft.com/office/drawing/2010/main" w="9525">
                <a:solidFill>
                  <a:srgbClr val="CC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72" name="AutoShape 28"/>
          <p:cNvSpPr>
            <a:spLocks/>
          </p:cNvSpPr>
          <p:nvPr/>
        </p:nvSpPr>
        <p:spPr bwMode="auto">
          <a:xfrm>
            <a:off x="5149850" y="3540125"/>
            <a:ext cx="358775" cy="958850"/>
          </a:xfrm>
          <a:prstGeom prst="leftBrace">
            <a:avLst>
              <a:gd name="adj1" fmla="val 22271"/>
              <a:gd name="adj2" fmla="val 48898"/>
            </a:avLst>
          </a:prstGeom>
          <a:solidFill>
            <a:srgbClr val="FF9933"/>
          </a:solidFill>
          <a:ln>
            <a:noFill/>
          </a:ln>
          <a:effectLst/>
          <a:extLst>
            <a:ext uri="{91240B29-F687-4F45-9708-019B960494DF}">
              <a14:hiddenLine xmlns:a14="http://schemas.microsoft.com/office/drawing/2010/main" w="9525">
                <a:solidFill>
                  <a:srgbClr val="CC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73" name="Rectangle 29"/>
          <p:cNvSpPr>
            <a:spLocks noChangeArrowheads="1"/>
          </p:cNvSpPr>
          <p:nvPr/>
        </p:nvSpPr>
        <p:spPr bwMode="auto">
          <a:xfrm>
            <a:off x="539750" y="4575175"/>
            <a:ext cx="2017713" cy="1541463"/>
          </a:xfrm>
          <a:prstGeom prst="rect">
            <a:avLst/>
          </a:prstGeom>
          <a:solidFill>
            <a:srgbClr val="FFB469"/>
          </a:solidFill>
          <a:ln>
            <a:noFill/>
          </a:ln>
          <a:effectLst/>
          <a:extLs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zh-CN" altLang="en-US" sz="1400" b="1">
                <a:latin typeface="Arial" charset="0"/>
              </a:rPr>
              <a:t>行业分类指数</a:t>
            </a:r>
          </a:p>
        </p:txBody>
      </p:sp>
      <p:graphicFrame>
        <p:nvGraphicFramePr>
          <p:cNvPr id="168990" name="Group 30"/>
          <p:cNvGraphicFramePr>
            <a:graphicFrameLocks noGrp="1"/>
          </p:cNvGraphicFramePr>
          <p:nvPr/>
        </p:nvGraphicFramePr>
        <p:xfrm>
          <a:off x="2987675" y="4565650"/>
          <a:ext cx="2232025" cy="1592264"/>
        </p:xfrm>
        <a:graphic>
          <a:graphicData uri="http://schemas.openxmlformats.org/drawingml/2006/table">
            <a:tbl>
              <a:tblPr/>
              <a:tblGrid>
                <a:gridCol w="2232025">
                  <a:extLst>
                    <a:ext uri="{9D8B030D-6E8A-4147-A177-3AD203B41FA5}">
                      <a16:colId xmlns:a16="http://schemas.microsoft.com/office/drawing/2014/main" val="20000"/>
                    </a:ext>
                  </a:extLst>
                </a:gridCol>
              </a:tblGrid>
              <a:tr h="3984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耐用品购买</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B469"/>
                    </a:solidFill>
                  </a:tcPr>
                </a:tc>
                <a:extLst>
                  <a:ext uri="{0D108BD9-81ED-4DB2-BD59-A6C34878D82A}">
                    <a16:rowId xmlns:a16="http://schemas.microsoft.com/office/drawing/2014/main" val="10000"/>
                  </a:ext>
                </a:extLst>
              </a:tr>
              <a:tr h="3984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房地产</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B469"/>
                    </a:solidFill>
                  </a:tcPr>
                </a:tc>
                <a:extLst>
                  <a:ext uri="{0D108BD9-81ED-4DB2-BD59-A6C34878D82A}">
                    <a16:rowId xmlns:a16="http://schemas.microsoft.com/office/drawing/2014/main" val="10001"/>
                  </a:ext>
                </a:extLst>
              </a:tr>
              <a:tr h="3968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证券投资</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B469"/>
                    </a:solidFill>
                  </a:tcPr>
                </a:tc>
                <a:extLst>
                  <a:ext uri="{0D108BD9-81ED-4DB2-BD59-A6C34878D82A}">
                    <a16:rowId xmlns:a16="http://schemas.microsoft.com/office/drawing/2014/main" val="10002"/>
                  </a:ext>
                </a:extLst>
              </a:tr>
              <a:tr h="3984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汽车消费</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B469"/>
                    </a:solidFill>
                  </a:tcPr>
                </a:tc>
                <a:extLst>
                  <a:ext uri="{0D108BD9-81ED-4DB2-BD59-A6C34878D82A}">
                    <a16:rowId xmlns:a16="http://schemas.microsoft.com/office/drawing/2014/main" val="10003"/>
                  </a:ext>
                </a:extLst>
              </a:tr>
            </a:tbl>
          </a:graphicData>
        </a:graphic>
      </p:graphicFrame>
      <p:sp>
        <p:nvSpPr>
          <p:cNvPr id="6186" name="AutoShape 42"/>
          <p:cNvSpPr>
            <a:spLocks/>
          </p:cNvSpPr>
          <p:nvPr/>
        </p:nvSpPr>
        <p:spPr bwMode="auto">
          <a:xfrm>
            <a:off x="2555875" y="4583113"/>
            <a:ext cx="360363" cy="1533525"/>
          </a:xfrm>
          <a:prstGeom prst="leftBrace">
            <a:avLst>
              <a:gd name="adj1" fmla="val 35463"/>
              <a:gd name="adj2" fmla="val 48898"/>
            </a:avLst>
          </a:prstGeom>
          <a:solidFill>
            <a:srgbClr val="FFB469"/>
          </a:solidFill>
          <a:ln>
            <a:noFill/>
          </a:ln>
          <a:effectLst/>
          <a:extLst>
            <a:ext uri="{91240B29-F687-4F45-9708-019B960494DF}">
              <a14:hiddenLine xmlns:a14="http://schemas.microsoft.com/office/drawing/2010/main" w="9525">
                <a:solidFill>
                  <a:srgbClr val="CC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69003" name="Group 43"/>
          <p:cNvGraphicFramePr>
            <a:graphicFrameLocks noGrp="1"/>
          </p:cNvGraphicFramePr>
          <p:nvPr/>
        </p:nvGraphicFramePr>
        <p:xfrm>
          <a:off x="5580063" y="4570413"/>
          <a:ext cx="2879725" cy="1617663"/>
        </p:xfrm>
        <a:graphic>
          <a:graphicData uri="http://schemas.openxmlformats.org/drawingml/2006/table">
            <a:tbl>
              <a:tblPr/>
              <a:tblGrid>
                <a:gridCol w="2879725">
                  <a:extLst>
                    <a:ext uri="{9D8B030D-6E8A-4147-A177-3AD203B41FA5}">
                      <a16:colId xmlns:a16="http://schemas.microsoft.com/office/drawing/2014/main" val="20000"/>
                    </a:ext>
                  </a:extLst>
                </a:gridCol>
              </a:tblGrid>
              <a:tr h="5238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消费者物价感受及预期</a:t>
                      </a:r>
                      <a:endParaRPr kumimoji="1" lang="zh-CN" altLang="en-US" sz="1400" b="0" i="0" u="none" strike="noStrike" cap="none" normalizeH="0" baseline="0">
                        <a:ln>
                          <a:noFill/>
                        </a:ln>
                        <a:solidFill>
                          <a:schemeClr val="tx1"/>
                        </a:solidFill>
                        <a:effectLst/>
                        <a:latin typeface="Arial" charset="0"/>
                        <a:ea typeface="宋体" pitchFamily="2" charset="-122"/>
                      </a:endParaRP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F7D471"/>
                    </a:solidFill>
                  </a:tcPr>
                </a:tc>
                <a:extLst>
                  <a:ext uri="{0D108BD9-81ED-4DB2-BD59-A6C34878D82A}">
                    <a16:rowId xmlns:a16="http://schemas.microsoft.com/office/drawing/2014/main" val="10000"/>
                  </a:ext>
                </a:extLst>
              </a:tr>
              <a:tr h="5461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tx1"/>
                          </a:solidFill>
                          <a:effectLst/>
                          <a:latin typeface="Arial" charset="0"/>
                          <a:ea typeface="宋体" pitchFamily="2" charset="-122"/>
                        </a:rPr>
                        <a:t>消费者利率预期</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F7D471"/>
                    </a:solidFill>
                  </a:tcPr>
                </a:tc>
                <a:extLst>
                  <a:ext uri="{0D108BD9-81ED-4DB2-BD59-A6C34878D82A}">
                    <a16:rowId xmlns:a16="http://schemas.microsoft.com/office/drawing/2014/main" val="10001"/>
                  </a:ext>
                </a:extLst>
              </a:tr>
              <a:tr h="5476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chemeClr val="tx1"/>
                          </a:solidFill>
                          <a:effectLst/>
                          <a:latin typeface="Arial" charset="0"/>
                          <a:ea typeface="宋体" pitchFamily="2" charset="-122"/>
                        </a:rPr>
                        <a:t>……</a:t>
                      </a:r>
                    </a:p>
                  </a:txBody>
                  <a:tcPr marL="90000" marR="90000" marT="46800" marB="46800"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D471"/>
                    </a:solidFill>
                  </a:tcPr>
                </a:tc>
                <a:extLst>
                  <a:ext uri="{0D108BD9-81ED-4DB2-BD59-A6C34878D82A}">
                    <a16:rowId xmlns:a16="http://schemas.microsoft.com/office/drawing/2014/main" val="10002"/>
                  </a:ext>
                </a:extLst>
              </a:tr>
            </a:tbl>
          </a:graphicData>
        </a:graphic>
      </p:graphicFrame>
      <p:sp>
        <p:nvSpPr>
          <p:cNvPr id="6197" name="Rectangle 53"/>
          <p:cNvSpPr>
            <a:spLocks noChangeArrowheads="1"/>
          </p:cNvSpPr>
          <p:nvPr/>
        </p:nvSpPr>
        <p:spPr bwMode="auto">
          <a:xfrm>
            <a:off x="539750" y="2327275"/>
            <a:ext cx="36417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a:latin typeface="Arial" charset="0"/>
              </a:rPr>
              <a:t>中国消费者信心调研</a:t>
            </a:r>
            <a:r>
              <a:rPr lang="en-US" altLang="zh-CN" sz="1400" b="1">
                <a:latin typeface="Arial" charset="0"/>
              </a:rPr>
              <a:t>(CCSS)</a:t>
            </a:r>
            <a:r>
              <a:rPr lang="zh-CN" altLang="en-US" sz="1400" b="1">
                <a:latin typeface="Arial" charset="0"/>
              </a:rPr>
              <a:t>包括以下方面：</a:t>
            </a:r>
          </a:p>
        </p:txBody>
      </p:sp>
      <p:sp>
        <p:nvSpPr>
          <p:cNvPr id="18" name="Rectangle 12"/>
          <p:cNvSpPr txBox="1">
            <a:spLocks noChangeArrowheads="1"/>
          </p:cNvSpPr>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dirty="0"/>
              <a:t>SPSS</a:t>
            </a:r>
            <a:r>
              <a:rPr lang="zh-CN" altLang="en-US" dirty="0"/>
              <a:t>统计分析系列培训</a:t>
            </a:r>
            <a:endParaRPr lang="en-US" altLang="zh-CN" dirty="0"/>
          </a:p>
          <a:p>
            <a:endParaRPr lang="en-US" altLang="zh-CN" dirty="0"/>
          </a:p>
        </p:txBody>
      </p:sp>
      <p:sp>
        <p:nvSpPr>
          <p:cNvPr id="19" name="Rectangle 13"/>
          <p:cNvSpPr txBox="1">
            <a:spLocks noChangeArrowheads="1"/>
          </p:cNvSpPr>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eaLnBrk="0" fontAlgn="base" hangingPunct="0">
              <a:lnSpc>
                <a:spcPct val="100000"/>
              </a:lnSpc>
              <a:spcBef>
                <a:spcPct val="0"/>
              </a:spcBef>
              <a:spcAft>
                <a:spcPct val="0"/>
              </a:spcAft>
              <a:buClrTx/>
              <a:buSzTx/>
              <a:buFontTx/>
              <a:buNone/>
              <a:defRPr lang="en-US" altLang="zh-CN" sz="1200" b="1" u="none" kern="1200" dirty="0" smtClean="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a:t>@</a:t>
            </a:r>
            <a:r>
              <a:rPr lang="zh-CN" altLang="en-US"/>
              <a:t>文彤老师</a:t>
            </a:r>
          </a:p>
          <a:p>
            <a:endParaRPr lang="zh-CN" altLang="en-US"/>
          </a:p>
        </p:txBody>
      </p:sp>
      <p:sp>
        <p:nvSpPr>
          <p:cNvPr id="20" name="Rectangle 15"/>
          <p:cNvSpPr txBox="1">
            <a:spLocks noChangeArrowheads="1"/>
          </p:cNvSpPr>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fld id="{B79300B8-629A-47B8-8308-D6C71AA59504}" type="slidenum">
              <a:rPr lang="en-US" altLang="zh-CN" smtClean="0"/>
              <a:pPr/>
              <a:t>27</a:t>
            </a:fld>
            <a:endParaRPr lang="en-US" altLang="zh-CN"/>
          </a:p>
        </p:txBody>
      </p:sp>
    </p:spTree>
    <p:extLst>
      <p:ext uri="{BB962C8B-B14F-4D97-AF65-F5344CB8AC3E}">
        <p14:creationId xmlns:p14="http://schemas.microsoft.com/office/powerpoint/2010/main" val="44100121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68313" y="571500"/>
            <a:ext cx="58324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600" b="1">
                <a:solidFill>
                  <a:srgbClr val="FD4A03"/>
                </a:solidFill>
                <a:latin typeface="Arial" charset="0"/>
              </a:rPr>
              <a:t>中国消费者信心调研的研究方法</a:t>
            </a:r>
          </a:p>
        </p:txBody>
      </p:sp>
      <p:graphicFrame>
        <p:nvGraphicFramePr>
          <p:cNvPr id="146435" name="Group 3"/>
          <p:cNvGraphicFramePr>
            <a:graphicFrameLocks noGrp="1"/>
          </p:cNvGraphicFramePr>
          <p:nvPr/>
        </p:nvGraphicFramePr>
        <p:xfrm>
          <a:off x="684213" y="1196975"/>
          <a:ext cx="7704137" cy="3702048"/>
        </p:xfrm>
        <a:graphic>
          <a:graphicData uri="http://schemas.openxmlformats.org/drawingml/2006/table">
            <a:tbl>
              <a:tblPr/>
              <a:tblGrid>
                <a:gridCol w="3095625">
                  <a:extLst>
                    <a:ext uri="{9D8B030D-6E8A-4147-A177-3AD203B41FA5}">
                      <a16:colId xmlns:a16="http://schemas.microsoft.com/office/drawing/2014/main" val="20000"/>
                    </a:ext>
                  </a:extLst>
                </a:gridCol>
                <a:gridCol w="4608512">
                  <a:extLst>
                    <a:ext uri="{9D8B030D-6E8A-4147-A177-3AD203B41FA5}">
                      <a16:colId xmlns:a16="http://schemas.microsoft.com/office/drawing/2014/main" val="20001"/>
                    </a:ext>
                  </a:extLst>
                </a:gridCol>
              </a:tblGrid>
              <a:tr h="44608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bg1"/>
                          </a:solidFill>
                          <a:effectLst/>
                          <a:latin typeface="Arial" charset="0"/>
                          <a:ea typeface="宋体" pitchFamily="2" charset="-122"/>
                        </a:rPr>
                        <a:t>发布频率</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333333"/>
                          </a:solidFill>
                          <a:effectLst/>
                          <a:latin typeface="Arial" charset="0"/>
                          <a:ea typeface="宋体" pitchFamily="2" charset="-122"/>
                        </a:rPr>
                        <a:t>每月一次</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CA7A"/>
                    </a:solidFill>
                  </a:tcPr>
                </a:tc>
                <a:extLst>
                  <a:ext uri="{0D108BD9-81ED-4DB2-BD59-A6C34878D82A}">
                    <a16:rowId xmlns:a16="http://schemas.microsoft.com/office/drawing/2014/main" val="10000"/>
                  </a:ext>
                </a:extLst>
              </a:tr>
              <a:tr h="44608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bg1"/>
                          </a:solidFill>
                          <a:effectLst/>
                          <a:latin typeface="Arial" charset="0"/>
                          <a:ea typeface="宋体" pitchFamily="2" charset="-122"/>
                        </a:rPr>
                        <a:t>数据采集方式</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333333"/>
                          </a:solidFill>
                          <a:effectLst/>
                          <a:latin typeface="Arial" charset="0"/>
                          <a:ea typeface="宋体" pitchFamily="2" charset="-122"/>
                        </a:rPr>
                        <a:t>CATI (</a:t>
                      </a:r>
                      <a:r>
                        <a:rPr kumimoji="1" lang="zh-CN" altLang="en-US" sz="1400" b="1" i="0" u="none" strike="noStrike" cap="none" normalizeH="0" baseline="0">
                          <a:ln>
                            <a:noFill/>
                          </a:ln>
                          <a:solidFill>
                            <a:srgbClr val="333333"/>
                          </a:solidFill>
                          <a:effectLst/>
                          <a:latin typeface="Arial" charset="0"/>
                          <a:ea typeface="宋体" pitchFamily="2" charset="-122"/>
                        </a:rPr>
                        <a:t>电脑辅助电话访问</a:t>
                      </a:r>
                      <a:r>
                        <a:rPr kumimoji="1" lang="en-US" altLang="zh-CN" sz="1400" b="1" i="0" u="none" strike="noStrike" cap="none" normalizeH="0" baseline="0">
                          <a:ln>
                            <a:noFill/>
                          </a:ln>
                          <a:solidFill>
                            <a:srgbClr val="333333"/>
                          </a:solidFill>
                          <a:effectLst/>
                          <a:latin typeface="Arial" charset="0"/>
                          <a:ea typeface="宋体" pitchFamily="2" charset="-122"/>
                        </a:rPr>
                        <a:t>)</a:t>
                      </a:r>
                      <a:r>
                        <a:rPr kumimoji="1" lang="zh-CN" altLang="en-US" sz="1400" b="1" i="0" u="none" strike="noStrike" cap="none" normalizeH="0" baseline="0">
                          <a:ln>
                            <a:noFill/>
                          </a:ln>
                          <a:solidFill>
                            <a:srgbClr val="333333"/>
                          </a:solidFill>
                          <a:effectLst/>
                          <a:latin typeface="Arial" charset="0"/>
                          <a:ea typeface="宋体" pitchFamily="2" charset="-122"/>
                        </a:rPr>
                        <a:t>，随机抽样，第一手调研</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CA7A"/>
                    </a:solidFill>
                  </a:tcPr>
                </a:tc>
                <a:extLst>
                  <a:ext uri="{0D108BD9-81ED-4DB2-BD59-A6C34878D82A}">
                    <a16:rowId xmlns:a16="http://schemas.microsoft.com/office/drawing/2014/main" val="10001"/>
                  </a:ext>
                </a:extLst>
              </a:tr>
              <a:tr h="468312">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bg1"/>
                          </a:solidFill>
                          <a:effectLst/>
                          <a:latin typeface="Arial" charset="0"/>
                          <a:ea typeface="宋体" pitchFamily="2" charset="-122"/>
                        </a:rPr>
                        <a:t>样本选择</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333333"/>
                          </a:solidFill>
                          <a:effectLst/>
                          <a:latin typeface="Arial" charset="0"/>
                          <a:ea typeface="宋体" pitchFamily="2" charset="-122"/>
                        </a:rPr>
                        <a:t>18-64</a:t>
                      </a:r>
                      <a:r>
                        <a:rPr kumimoji="1" lang="zh-CN" altLang="en-US" sz="1400" b="1" i="0" u="none" strike="noStrike" cap="none" normalizeH="0" baseline="0">
                          <a:ln>
                            <a:noFill/>
                          </a:ln>
                          <a:solidFill>
                            <a:srgbClr val="333333"/>
                          </a:solidFill>
                          <a:effectLst/>
                          <a:latin typeface="Arial" charset="0"/>
                          <a:ea typeface="宋体" pitchFamily="2" charset="-122"/>
                        </a:rPr>
                        <a:t>岁中国城市居民，家庭开支或投资决策者</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CA7A"/>
                    </a:solidFill>
                  </a:tcPr>
                </a:tc>
                <a:extLst>
                  <a:ext uri="{0D108BD9-81ED-4DB2-BD59-A6C34878D82A}">
                    <a16:rowId xmlns:a16="http://schemas.microsoft.com/office/drawing/2014/main" val="10002"/>
                  </a:ext>
                </a:extLst>
              </a:tr>
              <a:tr h="468312">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1" lang="zh-CN" altLang="zh-CN" sz="1400" b="1" i="0" u="none" strike="noStrike" cap="none" normalizeH="0" baseline="0">
                        <a:ln>
                          <a:noFill/>
                        </a:ln>
                        <a:solidFill>
                          <a:schemeClr val="bg1"/>
                        </a:solidFill>
                        <a:effectLst/>
                        <a:latin typeface="Arial" charset="0"/>
                        <a:ea typeface="宋体" pitchFamily="2" charset="-122"/>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333333"/>
                          </a:solidFill>
                          <a:effectLst/>
                          <a:latin typeface="Arial" charset="0"/>
                          <a:ea typeface="宋体" pitchFamily="2" charset="-122"/>
                        </a:rPr>
                        <a:t>抽取中国经济最发达的</a:t>
                      </a:r>
                      <a:r>
                        <a:rPr kumimoji="1" lang="en-US" altLang="zh-CN" sz="1400" b="1" i="0" u="none" strike="noStrike" cap="none" normalizeH="0" baseline="0">
                          <a:ln>
                            <a:noFill/>
                          </a:ln>
                          <a:solidFill>
                            <a:srgbClr val="333333"/>
                          </a:solidFill>
                          <a:effectLst/>
                          <a:latin typeface="Arial" charset="0"/>
                          <a:ea typeface="宋体" pitchFamily="2" charset="-122"/>
                        </a:rPr>
                        <a:t>30</a:t>
                      </a:r>
                      <a:r>
                        <a:rPr kumimoji="1" lang="zh-CN" altLang="en-US" sz="1400" b="1" i="0" u="none" strike="noStrike" cap="none" normalizeH="0" baseline="0">
                          <a:ln>
                            <a:noFill/>
                          </a:ln>
                          <a:solidFill>
                            <a:srgbClr val="333333"/>
                          </a:solidFill>
                          <a:effectLst/>
                          <a:latin typeface="Arial" charset="0"/>
                          <a:ea typeface="宋体" pitchFamily="2" charset="-122"/>
                        </a:rPr>
                        <a:t>个城市</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CA7A"/>
                    </a:solidFill>
                  </a:tcPr>
                </a:tc>
                <a:extLst>
                  <a:ext uri="{0D108BD9-81ED-4DB2-BD59-A6C34878D82A}">
                    <a16:rowId xmlns:a16="http://schemas.microsoft.com/office/drawing/2014/main" val="10003"/>
                  </a:ext>
                </a:extLst>
              </a:tr>
              <a:tr h="468312">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1" lang="zh-CN" altLang="zh-CN" sz="1400" b="1" i="0" u="none" strike="noStrike" cap="none" normalizeH="0" baseline="0">
                        <a:ln>
                          <a:noFill/>
                        </a:ln>
                        <a:solidFill>
                          <a:schemeClr val="bg1"/>
                        </a:solidFill>
                        <a:effectLst/>
                        <a:latin typeface="Arial" charset="0"/>
                        <a:ea typeface="宋体" pitchFamily="2" charset="-122"/>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333333"/>
                          </a:solidFill>
                          <a:effectLst/>
                          <a:latin typeface="Arial" charset="0"/>
                          <a:ea typeface="宋体" pitchFamily="2" charset="-122"/>
                        </a:rPr>
                        <a:t>代表中国</a:t>
                      </a:r>
                      <a:r>
                        <a:rPr kumimoji="1" lang="en-US" altLang="zh-CN" sz="1400" b="1" i="0" u="none" strike="noStrike" cap="none" normalizeH="0" baseline="0">
                          <a:ln>
                            <a:noFill/>
                          </a:ln>
                          <a:solidFill>
                            <a:srgbClr val="333333"/>
                          </a:solidFill>
                          <a:effectLst/>
                          <a:latin typeface="Arial" charset="0"/>
                          <a:ea typeface="宋体" pitchFamily="2" charset="-122"/>
                        </a:rPr>
                        <a:t>1/7</a:t>
                      </a:r>
                      <a:r>
                        <a:rPr kumimoji="1" lang="zh-CN" altLang="en-US" sz="1400" b="1" i="0" u="none" strike="noStrike" cap="none" normalizeH="0" baseline="0">
                          <a:ln>
                            <a:noFill/>
                          </a:ln>
                          <a:solidFill>
                            <a:srgbClr val="333333"/>
                          </a:solidFill>
                          <a:effectLst/>
                          <a:latin typeface="Arial" charset="0"/>
                          <a:ea typeface="宋体" pitchFamily="2" charset="-122"/>
                        </a:rPr>
                        <a:t>的人口与</a:t>
                      </a:r>
                      <a:r>
                        <a:rPr kumimoji="1" lang="en-US" altLang="zh-CN" sz="1400" b="1" i="0" u="none" strike="noStrike" cap="none" normalizeH="0" baseline="0">
                          <a:ln>
                            <a:noFill/>
                          </a:ln>
                          <a:solidFill>
                            <a:srgbClr val="333333"/>
                          </a:solidFill>
                          <a:effectLst/>
                          <a:latin typeface="Arial" charset="0"/>
                          <a:ea typeface="宋体" pitchFamily="2" charset="-122"/>
                        </a:rPr>
                        <a:t>1/3</a:t>
                      </a:r>
                      <a:r>
                        <a:rPr kumimoji="1" lang="zh-CN" altLang="en-US" sz="1400" b="1" i="0" u="none" strike="noStrike" cap="none" normalizeH="0" baseline="0">
                          <a:ln>
                            <a:noFill/>
                          </a:ln>
                          <a:solidFill>
                            <a:srgbClr val="333333"/>
                          </a:solidFill>
                          <a:effectLst/>
                          <a:latin typeface="Arial" charset="0"/>
                          <a:ea typeface="宋体" pitchFamily="2" charset="-122"/>
                        </a:rPr>
                        <a:t>的</a:t>
                      </a:r>
                      <a:r>
                        <a:rPr kumimoji="1" lang="en-US" altLang="zh-CN" sz="1400" b="1" i="0" u="none" strike="noStrike" cap="none" normalizeH="0" baseline="0">
                          <a:ln>
                            <a:noFill/>
                          </a:ln>
                          <a:solidFill>
                            <a:srgbClr val="333333"/>
                          </a:solidFill>
                          <a:effectLst/>
                          <a:latin typeface="Arial" charset="0"/>
                          <a:ea typeface="宋体" pitchFamily="2" charset="-122"/>
                        </a:rPr>
                        <a:t>GDP</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CA7A"/>
                    </a:solidFill>
                  </a:tcPr>
                </a:tc>
                <a:extLst>
                  <a:ext uri="{0D108BD9-81ED-4DB2-BD59-A6C34878D82A}">
                    <a16:rowId xmlns:a16="http://schemas.microsoft.com/office/drawing/2014/main" val="10004"/>
                  </a:ext>
                </a:extLst>
              </a:tr>
              <a:tr h="468312">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bg1"/>
                          </a:solidFill>
                          <a:effectLst/>
                          <a:latin typeface="Arial" charset="0"/>
                          <a:ea typeface="宋体" pitchFamily="2" charset="-122"/>
                        </a:rPr>
                        <a:t>访谈时间长度</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1400" b="1" i="0" u="none" strike="noStrike" cap="none" normalizeH="0" baseline="0">
                          <a:ln>
                            <a:noFill/>
                          </a:ln>
                          <a:solidFill>
                            <a:srgbClr val="333333"/>
                          </a:solidFill>
                          <a:effectLst/>
                          <a:latin typeface="Arial" charset="0"/>
                          <a:ea typeface="宋体" pitchFamily="2" charset="-122"/>
                        </a:rPr>
                        <a:t>10~15 </a:t>
                      </a:r>
                      <a:r>
                        <a:rPr kumimoji="1" lang="zh-CN" altLang="en-US" sz="1400" b="1" i="0" u="none" strike="noStrike" cap="none" normalizeH="0" baseline="0">
                          <a:ln>
                            <a:noFill/>
                          </a:ln>
                          <a:solidFill>
                            <a:srgbClr val="333333"/>
                          </a:solidFill>
                          <a:effectLst/>
                          <a:latin typeface="Arial" charset="0"/>
                          <a:ea typeface="宋体" pitchFamily="2" charset="-122"/>
                        </a:rPr>
                        <a:t>分钟</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CA7A"/>
                    </a:solidFill>
                  </a:tcPr>
                </a:tc>
                <a:extLst>
                  <a:ext uri="{0D108BD9-81ED-4DB2-BD59-A6C34878D82A}">
                    <a16:rowId xmlns:a16="http://schemas.microsoft.com/office/drawing/2014/main" val="10005"/>
                  </a:ext>
                </a:extLst>
              </a:tr>
              <a:tr h="468312">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bg1"/>
                          </a:solidFill>
                          <a:effectLst/>
                          <a:latin typeface="Arial" charset="0"/>
                          <a:ea typeface="宋体" pitchFamily="2" charset="-122"/>
                        </a:rPr>
                        <a:t>问卷问题数量</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rgbClr val="333333"/>
                          </a:solidFill>
                          <a:effectLst/>
                          <a:latin typeface="Arial" charset="0"/>
                          <a:ea typeface="宋体" pitchFamily="2" charset="-122"/>
                        </a:rPr>
                        <a:t>不少于</a:t>
                      </a:r>
                      <a:r>
                        <a:rPr kumimoji="1" lang="en-US" altLang="zh-CN" sz="1400" b="1" i="0" u="none" strike="noStrike" cap="none" normalizeH="0" baseline="0">
                          <a:ln>
                            <a:noFill/>
                          </a:ln>
                          <a:solidFill>
                            <a:srgbClr val="333333"/>
                          </a:solidFill>
                          <a:effectLst/>
                          <a:latin typeface="Arial" charset="0"/>
                          <a:ea typeface="宋体" pitchFamily="2" charset="-122"/>
                        </a:rPr>
                        <a:t>30</a:t>
                      </a:r>
                      <a:r>
                        <a:rPr kumimoji="1" lang="zh-CN" altLang="en-US" sz="1400" b="1" i="0" u="none" strike="noStrike" cap="none" normalizeH="0" baseline="0">
                          <a:ln>
                            <a:noFill/>
                          </a:ln>
                          <a:solidFill>
                            <a:srgbClr val="333333"/>
                          </a:solidFill>
                          <a:effectLst/>
                          <a:latin typeface="Arial" charset="0"/>
                          <a:ea typeface="宋体" pitchFamily="2" charset="-122"/>
                        </a:rPr>
                        <a:t>题</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CA7A"/>
                    </a:solidFill>
                  </a:tcPr>
                </a:tc>
                <a:extLst>
                  <a:ext uri="{0D108BD9-81ED-4DB2-BD59-A6C34878D82A}">
                    <a16:rowId xmlns:a16="http://schemas.microsoft.com/office/drawing/2014/main" val="10006"/>
                  </a:ext>
                </a:extLst>
              </a:tr>
              <a:tr h="468312">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a:ln>
                            <a:noFill/>
                          </a:ln>
                          <a:solidFill>
                            <a:schemeClr val="bg1"/>
                          </a:solidFill>
                          <a:effectLst/>
                          <a:latin typeface="Arial" charset="0"/>
                          <a:ea typeface="宋体" pitchFamily="2" charset="-122"/>
                        </a:rPr>
                        <a:t>样本量</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50000"/>
                        </a:spcBef>
                        <a:spcAft>
                          <a:spcPct val="0"/>
                        </a:spcAft>
                        <a:buClr>
                          <a:srgbClr val="CC0000"/>
                        </a:buClr>
                        <a:buSzTx/>
                        <a:buFont typeface="Wingdings" pitchFamily="2" charset="2"/>
                        <a:buNone/>
                        <a:tabLst/>
                      </a:pPr>
                      <a:r>
                        <a:rPr kumimoji="1" lang="zh-CN" altLang="en-US" sz="1400" b="1" i="0" u="none" strike="noStrike" cap="none" normalizeH="0" baseline="0">
                          <a:ln>
                            <a:noFill/>
                          </a:ln>
                          <a:solidFill>
                            <a:srgbClr val="333333"/>
                          </a:solidFill>
                          <a:effectLst/>
                          <a:latin typeface="Arial" charset="0"/>
                          <a:ea typeface="宋体" pitchFamily="2" charset="-122"/>
                        </a:rPr>
                        <a:t>每月不少于</a:t>
                      </a:r>
                      <a:r>
                        <a:rPr kumimoji="1" lang="en-US" altLang="zh-CN" sz="1400" b="1" i="0" u="none" strike="noStrike" cap="none" normalizeH="0" baseline="0">
                          <a:ln>
                            <a:noFill/>
                          </a:ln>
                          <a:solidFill>
                            <a:srgbClr val="333333"/>
                          </a:solidFill>
                          <a:effectLst/>
                          <a:latin typeface="Arial" charset="0"/>
                          <a:ea typeface="宋体" pitchFamily="2" charset="-122"/>
                        </a:rPr>
                        <a:t>1,000</a:t>
                      </a:r>
                      <a:r>
                        <a:rPr kumimoji="1" lang="zh-CN" altLang="en-US" sz="1400" b="1" i="0" u="none" strike="noStrike" cap="none" normalizeH="0" baseline="0">
                          <a:ln>
                            <a:noFill/>
                          </a:ln>
                          <a:solidFill>
                            <a:srgbClr val="333333"/>
                          </a:solidFill>
                          <a:effectLst/>
                          <a:latin typeface="Arial" charset="0"/>
                          <a:ea typeface="宋体" pitchFamily="2" charset="-122"/>
                        </a:rPr>
                        <a:t>样本</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CA7A"/>
                    </a:solidFill>
                  </a:tcPr>
                </a:tc>
                <a:extLst>
                  <a:ext uri="{0D108BD9-81ED-4DB2-BD59-A6C34878D82A}">
                    <a16:rowId xmlns:a16="http://schemas.microsoft.com/office/drawing/2014/main" val="10007"/>
                  </a:ext>
                </a:extLst>
              </a:tr>
            </a:tbl>
          </a:graphicData>
        </a:graphic>
      </p:graphicFrame>
      <p:sp>
        <p:nvSpPr>
          <p:cNvPr id="4" name="Rectangle 12"/>
          <p:cNvSpPr txBox="1">
            <a:spLocks noChangeArrowheads="1"/>
          </p:cNvSpPr>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txBox="1">
            <a:spLocks noChangeArrowheads="1"/>
          </p:cNvSpPr>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eaLnBrk="0" fontAlgn="base" hangingPunct="0">
              <a:lnSpc>
                <a:spcPct val="100000"/>
              </a:lnSpc>
              <a:spcBef>
                <a:spcPct val="0"/>
              </a:spcBef>
              <a:spcAft>
                <a:spcPct val="0"/>
              </a:spcAft>
              <a:buClrTx/>
              <a:buSzTx/>
              <a:buFontTx/>
              <a:buNone/>
              <a:defRPr lang="en-US" altLang="zh-CN" sz="1200" b="1" u="none" kern="1200" dirty="0" smtClean="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a:t>@</a:t>
            </a:r>
            <a:r>
              <a:rPr lang="zh-CN" altLang="en-US"/>
              <a:t>文彤老师</a:t>
            </a:r>
          </a:p>
          <a:p>
            <a:endParaRPr lang="zh-CN" altLang="en-US"/>
          </a:p>
        </p:txBody>
      </p:sp>
      <p:sp>
        <p:nvSpPr>
          <p:cNvPr id="6" name="Rectangle 15"/>
          <p:cNvSpPr txBox="1">
            <a:spLocks noChangeArrowheads="1"/>
          </p:cNvSpPr>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fld id="{B79300B8-629A-47B8-8308-D6C71AA59504}" type="slidenum">
              <a:rPr lang="en-US" altLang="zh-CN" smtClean="0"/>
              <a:pPr/>
              <a:t>28</a:t>
            </a:fld>
            <a:endParaRPr lang="en-US" altLang="zh-CN"/>
          </a:p>
        </p:txBody>
      </p:sp>
    </p:spTree>
    <p:extLst>
      <p:ext uri="{BB962C8B-B14F-4D97-AF65-F5344CB8AC3E}">
        <p14:creationId xmlns:p14="http://schemas.microsoft.com/office/powerpoint/2010/main" val="423667860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中国消费者信心指数研究问卷</a:t>
            </a:r>
            <a:endParaRPr lang="zh-CN" altLang="en-US" dirty="0"/>
          </a:p>
        </p:txBody>
      </p:sp>
      <p:sp>
        <p:nvSpPr>
          <p:cNvPr id="3" name="内容占位符 2"/>
          <p:cNvSpPr>
            <a:spLocks noGrp="1"/>
          </p:cNvSpPr>
          <p:nvPr>
            <p:ph idx="1"/>
          </p:nvPr>
        </p:nvSpPr>
        <p:spPr/>
        <p:txBody>
          <a:bodyPr/>
          <a:lstStyle/>
          <a:p>
            <a:r>
              <a:rPr lang="en-US" altLang="zh-CN" dirty="0"/>
              <a:t>S0  </a:t>
            </a:r>
            <a:r>
              <a:rPr lang="zh-CN" altLang="zh-CN" dirty="0"/>
              <a:t>受访者所在城市：</a:t>
            </a:r>
          </a:p>
          <a:p>
            <a:pPr lvl="1"/>
            <a:r>
              <a:rPr lang="en-US" altLang="zh-CN" dirty="0"/>
              <a:t>100 </a:t>
            </a:r>
            <a:r>
              <a:rPr lang="zh-CN" altLang="zh-CN" dirty="0"/>
              <a:t>北京</a:t>
            </a:r>
            <a:r>
              <a:rPr lang="en-US" altLang="zh-CN" dirty="0"/>
              <a:t>  200 </a:t>
            </a:r>
            <a:r>
              <a:rPr lang="zh-CN" altLang="zh-CN" dirty="0"/>
              <a:t>上海</a:t>
            </a:r>
            <a:r>
              <a:rPr lang="en-US" altLang="zh-CN" dirty="0"/>
              <a:t>  300 </a:t>
            </a:r>
            <a:r>
              <a:rPr lang="zh-CN" altLang="zh-CN" dirty="0"/>
              <a:t>广州</a:t>
            </a:r>
          </a:p>
          <a:p>
            <a:r>
              <a:rPr lang="en-US" altLang="zh-CN" dirty="0"/>
              <a:t>S1  </a:t>
            </a:r>
            <a:r>
              <a:rPr lang="zh-CN" altLang="zh-CN" dirty="0"/>
              <a:t>请问您贵姓是？</a:t>
            </a:r>
            <a:r>
              <a:rPr lang="en-US" altLang="zh-CN" dirty="0"/>
              <a:t>___</a:t>
            </a:r>
            <a:endParaRPr lang="zh-CN" altLang="zh-CN" dirty="0"/>
          </a:p>
          <a:p>
            <a:r>
              <a:rPr lang="en-US" altLang="zh-CN" dirty="0"/>
              <a:t>S2  </a:t>
            </a:r>
            <a:r>
              <a:rPr lang="zh-CN" altLang="zh-CN" dirty="0"/>
              <a:t>记录被访者性别：</a:t>
            </a:r>
          </a:p>
          <a:p>
            <a:pPr lvl="1"/>
            <a:r>
              <a:rPr lang="en-US" altLang="zh-CN" dirty="0"/>
              <a:t>1 </a:t>
            </a:r>
            <a:r>
              <a:rPr lang="zh-CN" altLang="zh-CN" dirty="0"/>
              <a:t>男性</a:t>
            </a:r>
            <a:r>
              <a:rPr lang="en-US" altLang="zh-CN" dirty="0"/>
              <a:t>  2 </a:t>
            </a:r>
            <a:r>
              <a:rPr lang="zh-CN" altLang="zh-CN" dirty="0"/>
              <a:t>女性</a:t>
            </a:r>
          </a:p>
          <a:p>
            <a:r>
              <a:rPr lang="en-US" altLang="zh-CN" dirty="0"/>
              <a:t>S3  </a:t>
            </a:r>
            <a:r>
              <a:rPr lang="zh-CN" altLang="zh-CN" dirty="0"/>
              <a:t>请问您的十足年龄是？</a:t>
            </a:r>
            <a:r>
              <a:rPr lang="en-US" altLang="zh-CN" dirty="0"/>
              <a:t>___</a:t>
            </a:r>
            <a:endParaRPr lang="zh-CN" altLang="zh-CN" dirty="0"/>
          </a:p>
          <a:p>
            <a:r>
              <a:rPr lang="en-US" altLang="zh-CN" dirty="0"/>
              <a:t>S4  </a:t>
            </a:r>
            <a:r>
              <a:rPr lang="zh-CN" altLang="zh-CN" dirty="0"/>
              <a:t>请问您的学历是？</a:t>
            </a:r>
          </a:p>
          <a:p>
            <a:pPr lvl="1"/>
            <a:r>
              <a:rPr lang="en-US" altLang="zh-CN" dirty="0"/>
              <a:t>1 </a:t>
            </a:r>
            <a:r>
              <a:rPr lang="zh-CN" altLang="zh-CN" dirty="0"/>
              <a:t>初中</a:t>
            </a:r>
            <a:r>
              <a:rPr lang="en-US" altLang="zh-CN" dirty="0"/>
              <a:t>/</a:t>
            </a:r>
            <a:r>
              <a:rPr lang="zh-CN" altLang="zh-CN" dirty="0"/>
              <a:t>技校或以下</a:t>
            </a:r>
            <a:r>
              <a:rPr lang="en-US" altLang="zh-CN" dirty="0"/>
              <a:t>  2 </a:t>
            </a:r>
            <a:r>
              <a:rPr lang="zh-CN" altLang="zh-CN" dirty="0"/>
              <a:t>高中</a:t>
            </a:r>
            <a:r>
              <a:rPr lang="en-US" altLang="zh-CN" dirty="0"/>
              <a:t>/</a:t>
            </a:r>
            <a:r>
              <a:rPr lang="zh-CN" altLang="zh-CN" dirty="0"/>
              <a:t>中专</a:t>
            </a:r>
            <a:r>
              <a:rPr lang="en-US" altLang="zh-CN" dirty="0"/>
              <a:t>  3 </a:t>
            </a:r>
            <a:r>
              <a:rPr lang="zh-CN" altLang="zh-CN" dirty="0"/>
              <a:t>大专</a:t>
            </a:r>
            <a:r>
              <a:rPr lang="en-US" altLang="zh-CN" dirty="0"/>
              <a:t>  4 </a:t>
            </a:r>
            <a:r>
              <a:rPr lang="zh-CN" altLang="zh-CN" dirty="0"/>
              <a:t>本科</a:t>
            </a:r>
            <a:r>
              <a:rPr lang="en-US" altLang="zh-CN" dirty="0"/>
              <a:t>  5 </a:t>
            </a:r>
            <a:r>
              <a:rPr lang="zh-CN" altLang="zh-CN" dirty="0"/>
              <a:t>硕士或以上</a:t>
            </a:r>
            <a:endParaRPr lang="zh-CN" altLang="en-US" dirty="0"/>
          </a:p>
        </p:txBody>
      </p:sp>
      <p:sp>
        <p:nvSpPr>
          <p:cNvPr id="10"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1"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2"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29</a:t>
            </a:fld>
            <a:endParaRPr lang="en-US" altLang="zh-CN"/>
          </a:p>
        </p:txBody>
      </p:sp>
    </p:spTree>
    <p:extLst>
      <p:ext uri="{BB962C8B-B14F-4D97-AF65-F5344CB8AC3E}">
        <p14:creationId xmlns:p14="http://schemas.microsoft.com/office/powerpoint/2010/main" val="3270618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中国消费者信心指数研究问卷</a:t>
            </a:r>
            <a:endParaRPr lang="zh-CN" altLang="en-US" dirty="0"/>
          </a:p>
        </p:txBody>
      </p:sp>
      <p:sp>
        <p:nvSpPr>
          <p:cNvPr id="3" name="内容占位符 2"/>
          <p:cNvSpPr>
            <a:spLocks noGrp="1"/>
          </p:cNvSpPr>
          <p:nvPr>
            <p:ph idx="1"/>
          </p:nvPr>
        </p:nvSpPr>
        <p:spPr/>
        <p:txBody>
          <a:bodyPr>
            <a:normAutofit fontScale="85000" lnSpcReduction="20000"/>
          </a:bodyPr>
          <a:lstStyle/>
          <a:p>
            <a:pPr marL="0" indent="0">
              <a:buNone/>
            </a:pPr>
            <a:r>
              <a:rPr lang="en-US" altLang="zh-CN" dirty="0"/>
              <a:t>C0  </a:t>
            </a:r>
            <a:r>
              <a:rPr lang="zh-CN" altLang="zh-CN" dirty="0"/>
              <a:t>请问您的家庭目前有下列还贷支出吗？</a:t>
            </a:r>
          </a:p>
          <a:p>
            <a:pPr marL="339725" lvl="1" indent="0">
              <a:buNone/>
            </a:pPr>
            <a:r>
              <a:rPr lang="en-US" altLang="zh-CN" dirty="0"/>
              <a:t>C0_1  </a:t>
            </a:r>
            <a:r>
              <a:rPr lang="zh-CN" altLang="zh-CN" dirty="0"/>
              <a:t>房贷</a:t>
            </a:r>
            <a:r>
              <a:rPr lang="en-US" altLang="zh-CN" dirty="0"/>
              <a:t>  1 </a:t>
            </a:r>
            <a:r>
              <a:rPr lang="zh-CN" altLang="zh-CN" dirty="0"/>
              <a:t>有</a:t>
            </a:r>
            <a:r>
              <a:rPr lang="en-US" altLang="zh-CN" dirty="0"/>
              <a:t>  2 </a:t>
            </a:r>
            <a:r>
              <a:rPr lang="zh-CN" altLang="zh-CN" dirty="0"/>
              <a:t>无</a:t>
            </a:r>
            <a:r>
              <a:rPr lang="en-US" altLang="zh-CN" dirty="0"/>
              <a:t>  99 </a:t>
            </a:r>
            <a:r>
              <a:rPr lang="zh-CN" altLang="zh-CN" dirty="0"/>
              <a:t>拒答</a:t>
            </a:r>
          </a:p>
          <a:p>
            <a:pPr marL="339725" lvl="1" indent="0">
              <a:buNone/>
            </a:pPr>
            <a:r>
              <a:rPr lang="en-US" altLang="zh-CN" dirty="0"/>
              <a:t>C0_2  </a:t>
            </a:r>
            <a:r>
              <a:rPr lang="zh-CN" altLang="zh-CN" dirty="0"/>
              <a:t>车贷</a:t>
            </a:r>
            <a:r>
              <a:rPr lang="en-US" altLang="zh-CN" dirty="0"/>
              <a:t>  1 </a:t>
            </a:r>
            <a:r>
              <a:rPr lang="zh-CN" altLang="zh-CN" dirty="0"/>
              <a:t>有</a:t>
            </a:r>
            <a:r>
              <a:rPr lang="en-US" altLang="zh-CN" dirty="0"/>
              <a:t>  2 </a:t>
            </a:r>
            <a:r>
              <a:rPr lang="zh-CN" altLang="zh-CN" dirty="0"/>
              <a:t>无</a:t>
            </a:r>
            <a:r>
              <a:rPr lang="en-US" altLang="zh-CN" dirty="0"/>
              <a:t>  99 </a:t>
            </a:r>
            <a:r>
              <a:rPr lang="zh-CN" altLang="zh-CN" dirty="0"/>
              <a:t>拒答</a:t>
            </a:r>
          </a:p>
          <a:p>
            <a:pPr marL="339725" lvl="1" indent="0">
              <a:buNone/>
            </a:pPr>
            <a:r>
              <a:rPr lang="en-US" altLang="zh-CN" dirty="0"/>
              <a:t>C0_3  </a:t>
            </a:r>
            <a:r>
              <a:rPr lang="zh-CN" altLang="zh-CN" dirty="0"/>
              <a:t>其他一般消费还贷</a:t>
            </a:r>
            <a:r>
              <a:rPr lang="en-US" altLang="zh-CN" dirty="0"/>
              <a:t>  1 </a:t>
            </a:r>
            <a:r>
              <a:rPr lang="zh-CN" altLang="zh-CN" dirty="0"/>
              <a:t>有</a:t>
            </a:r>
            <a:r>
              <a:rPr lang="en-US" altLang="zh-CN" dirty="0"/>
              <a:t>  2 </a:t>
            </a:r>
            <a:r>
              <a:rPr lang="zh-CN" altLang="zh-CN" dirty="0"/>
              <a:t>无</a:t>
            </a:r>
            <a:r>
              <a:rPr lang="en-US" altLang="zh-CN" dirty="0"/>
              <a:t>  99 </a:t>
            </a:r>
            <a:r>
              <a:rPr lang="zh-CN" altLang="zh-CN" dirty="0"/>
              <a:t>拒答</a:t>
            </a:r>
          </a:p>
          <a:p>
            <a:pPr marL="0" indent="0">
              <a:buNone/>
            </a:pPr>
            <a:r>
              <a:rPr lang="en-US" altLang="zh-CN" dirty="0"/>
              <a:t> A3  </a:t>
            </a:r>
            <a:r>
              <a:rPr lang="zh-CN" altLang="zh-CN" dirty="0"/>
              <a:t>首先，请问与一年前相比，您的家庭现在的经济状况怎么样呢？是变好、基本不变还是变差？</a:t>
            </a:r>
            <a:r>
              <a:rPr lang="en-US" altLang="zh-CN" dirty="0"/>
              <a:t>		</a:t>
            </a:r>
            <a:endParaRPr lang="zh-CN" altLang="zh-CN" dirty="0"/>
          </a:p>
          <a:p>
            <a:pPr marL="0" indent="0">
              <a:buNone/>
            </a:pPr>
            <a:r>
              <a:rPr lang="en-US" altLang="zh-CN" dirty="0"/>
              <a:t>	1 </a:t>
            </a:r>
            <a:r>
              <a:rPr lang="zh-CN" altLang="zh-CN" dirty="0"/>
              <a:t>明显好转</a:t>
            </a:r>
            <a:r>
              <a:rPr lang="en-US" altLang="zh-CN" dirty="0"/>
              <a:t>  2 </a:t>
            </a:r>
            <a:r>
              <a:rPr lang="zh-CN" altLang="zh-CN" dirty="0"/>
              <a:t>略有好转</a:t>
            </a:r>
            <a:r>
              <a:rPr lang="en-US" altLang="zh-CN" dirty="0"/>
              <a:t>  3 </a:t>
            </a:r>
            <a:r>
              <a:rPr lang="zh-CN" altLang="zh-CN" dirty="0"/>
              <a:t>基本不变</a:t>
            </a:r>
            <a:r>
              <a:rPr lang="en-US" altLang="zh-CN" dirty="0"/>
              <a:t>  </a:t>
            </a:r>
            <a:br>
              <a:rPr lang="en-US" altLang="zh-CN" dirty="0"/>
            </a:br>
            <a:r>
              <a:rPr lang="en-US" altLang="zh-CN" dirty="0"/>
              <a:t>	4 </a:t>
            </a:r>
            <a:r>
              <a:rPr lang="zh-CN" altLang="zh-CN" dirty="0"/>
              <a:t>略有变差</a:t>
            </a:r>
            <a:r>
              <a:rPr lang="en-US" altLang="zh-CN" dirty="0"/>
              <a:t>  5 </a:t>
            </a:r>
            <a:r>
              <a:rPr lang="zh-CN" altLang="zh-CN" dirty="0"/>
              <a:t>明显变差</a:t>
            </a:r>
            <a:r>
              <a:rPr lang="en-US" altLang="zh-CN" dirty="0"/>
              <a:t>  9 </a:t>
            </a:r>
            <a:r>
              <a:rPr lang="zh-CN" altLang="zh-CN" dirty="0"/>
              <a:t>说不清</a:t>
            </a:r>
            <a:r>
              <a:rPr lang="en-US" altLang="zh-CN" dirty="0"/>
              <a:t>/</a:t>
            </a:r>
            <a:r>
              <a:rPr lang="zh-CN" altLang="zh-CN" dirty="0"/>
              <a:t>拒答</a:t>
            </a:r>
          </a:p>
          <a:p>
            <a:pPr marL="0" indent="0">
              <a:buNone/>
            </a:pPr>
            <a:r>
              <a:rPr lang="en-US" altLang="zh-CN" dirty="0"/>
              <a:t> A3a  </a:t>
            </a:r>
            <a:r>
              <a:rPr lang="zh-CN" altLang="zh-CN" dirty="0"/>
              <a:t>为什么您这样说呢？（最多限选两项）</a:t>
            </a:r>
            <a:r>
              <a:rPr lang="en-US" altLang="zh-CN" dirty="0"/>
              <a:t>___</a:t>
            </a:r>
            <a:endParaRPr lang="zh-CN" altLang="zh-CN" dirty="0"/>
          </a:p>
          <a:p>
            <a:pPr marL="339725" lvl="1" indent="0">
              <a:buNone/>
            </a:pPr>
            <a:r>
              <a:rPr lang="en-US" altLang="zh-CN" dirty="0"/>
              <a:t>  0 </a:t>
            </a:r>
            <a:r>
              <a:rPr lang="zh-CN" altLang="zh-CN" dirty="0"/>
              <a:t>中性原因</a:t>
            </a:r>
            <a:r>
              <a:rPr lang="en-US" altLang="zh-CN" dirty="0"/>
              <a:t>			  90 </a:t>
            </a:r>
            <a:r>
              <a:rPr lang="zh-CN" altLang="zh-CN" dirty="0"/>
              <a:t>不知道</a:t>
            </a:r>
            <a:r>
              <a:rPr lang="en-US" altLang="zh-CN" dirty="0"/>
              <a:t>/</a:t>
            </a:r>
            <a:r>
              <a:rPr lang="zh-CN" altLang="zh-CN" dirty="0"/>
              <a:t>拒答</a:t>
            </a:r>
          </a:p>
          <a:p>
            <a:pPr marL="339725" lvl="1" indent="0">
              <a:buNone/>
            </a:pPr>
            <a:r>
              <a:rPr lang="en-US" altLang="zh-CN" dirty="0"/>
              <a:t>10 </a:t>
            </a:r>
            <a:r>
              <a:rPr lang="zh-CN" altLang="zh-CN" dirty="0"/>
              <a:t>改善：收入相关</a:t>
            </a:r>
            <a:r>
              <a:rPr lang="en-US" altLang="zh-CN" dirty="0"/>
              <a:t>		110 </a:t>
            </a:r>
            <a:r>
              <a:rPr lang="zh-CN" altLang="zh-CN" dirty="0"/>
              <a:t>恶化：收入相关</a:t>
            </a:r>
          </a:p>
          <a:p>
            <a:pPr marL="339725" lvl="1" indent="0">
              <a:buNone/>
            </a:pPr>
            <a:r>
              <a:rPr lang="en-US" altLang="zh-CN" dirty="0"/>
              <a:t>20 </a:t>
            </a:r>
            <a:r>
              <a:rPr lang="zh-CN" altLang="zh-CN" dirty="0"/>
              <a:t>改善：就业状况相关</a:t>
            </a:r>
            <a:r>
              <a:rPr lang="en-US" altLang="zh-CN" dirty="0"/>
              <a:t>	120 </a:t>
            </a:r>
            <a:r>
              <a:rPr lang="zh-CN" altLang="zh-CN" dirty="0"/>
              <a:t>恶化：就业状况相关</a:t>
            </a:r>
          </a:p>
          <a:p>
            <a:pPr marL="339725" lvl="1" indent="0">
              <a:buNone/>
            </a:pPr>
            <a:r>
              <a:rPr lang="en-US" altLang="zh-CN" dirty="0"/>
              <a:t>30 </a:t>
            </a:r>
            <a:r>
              <a:rPr lang="zh-CN" altLang="zh-CN" dirty="0"/>
              <a:t>改善：投资相关</a:t>
            </a:r>
            <a:r>
              <a:rPr lang="en-US" altLang="zh-CN" dirty="0"/>
              <a:t>		130 </a:t>
            </a:r>
            <a:r>
              <a:rPr lang="zh-CN" altLang="zh-CN" dirty="0"/>
              <a:t>恶化：投资相关</a:t>
            </a:r>
          </a:p>
          <a:p>
            <a:pPr marL="339725" lvl="1" indent="0">
              <a:buNone/>
            </a:pPr>
            <a:r>
              <a:rPr lang="en-US" altLang="zh-CN" dirty="0"/>
              <a:t>40 </a:t>
            </a:r>
            <a:r>
              <a:rPr lang="zh-CN" altLang="zh-CN" dirty="0"/>
              <a:t>改善：家庭开支相关</a:t>
            </a:r>
            <a:r>
              <a:rPr lang="en-US" altLang="zh-CN" dirty="0"/>
              <a:t>	140 </a:t>
            </a:r>
            <a:r>
              <a:rPr lang="zh-CN" altLang="zh-CN" dirty="0"/>
              <a:t>恶化：家庭开支相关</a:t>
            </a:r>
          </a:p>
          <a:p>
            <a:pPr marL="339725" lvl="1" indent="0">
              <a:buNone/>
            </a:pPr>
            <a:r>
              <a:rPr lang="en-US" altLang="zh-CN" dirty="0"/>
              <a:t>50 </a:t>
            </a:r>
            <a:r>
              <a:rPr lang="zh-CN" altLang="zh-CN" dirty="0"/>
              <a:t>改善：政策</a:t>
            </a:r>
            <a:r>
              <a:rPr lang="en-US" altLang="zh-CN" dirty="0"/>
              <a:t>/</a:t>
            </a:r>
            <a:r>
              <a:rPr lang="zh-CN" altLang="zh-CN" dirty="0"/>
              <a:t>宏观经济</a:t>
            </a:r>
            <a:r>
              <a:rPr lang="en-US" altLang="zh-CN" dirty="0"/>
              <a:t>	150 </a:t>
            </a:r>
            <a:r>
              <a:rPr lang="zh-CN" altLang="zh-CN" dirty="0"/>
              <a:t>恶化：政策</a:t>
            </a:r>
            <a:r>
              <a:rPr lang="en-US" altLang="zh-CN" dirty="0"/>
              <a:t>/</a:t>
            </a:r>
            <a:r>
              <a:rPr lang="zh-CN" altLang="zh-CN" dirty="0"/>
              <a:t>宏观经济相关</a:t>
            </a:r>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30</a:t>
            </a:fld>
            <a:endParaRPr lang="en-US" altLang="zh-CN"/>
          </a:p>
        </p:txBody>
      </p:sp>
    </p:spTree>
    <p:extLst>
      <p:ext uri="{BB962C8B-B14F-4D97-AF65-F5344CB8AC3E}">
        <p14:creationId xmlns:p14="http://schemas.microsoft.com/office/powerpoint/2010/main" val="2671461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p:txBody>
          <a:bodyPr/>
          <a:lstStyle/>
          <a:p>
            <a:r>
              <a:rPr lang="zh-CN" altLang="en-US"/>
              <a:t>如何建立数据库？</a:t>
            </a:r>
            <a:endParaRPr lang="zh-CN" altLang="en-US" dirty="0"/>
          </a:p>
        </p:txBody>
      </p:sp>
      <p:sp>
        <p:nvSpPr>
          <p:cNvPr id="137219" name="Rectangle 1027"/>
          <p:cNvSpPr>
            <a:spLocks noGrp="1" noChangeArrowheads="1"/>
          </p:cNvSpPr>
          <p:nvPr>
            <p:ph idx="1"/>
          </p:nvPr>
        </p:nvSpPr>
        <p:spPr/>
        <p:txBody>
          <a:bodyPr/>
          <a:lstStyle/>
          <a:p>
            <a:r>
              <a:rPr lang="zh-CN" altLang="en-US"/>
              <a:t>操作步骤</a:t>
            </a:r>
          </a:p>
          <a:p>
            <a:pPr lvl="1"/>
            <a:r>
              <a:rPr lang="zh-CN" altLang="en-US"/>
              <a:t>设计变量</a:t>
            </a:r>
          </a:p>
          <a:p>
            <a:pPr lvl="1"/>
            <a:r>
              <a:rPr lang="zh-CN" altLang="en-US"/>
              <a:t>定义变量</a:t>
            </a:r>
          </a:p>
          <a:p>
            <a:pPr lvl="1"/>
            <a:r>
              <a:rPr lang="zh-CN" altLang="en-US"/>
              <a:t>输入数据</a:t>
            </a:r>
          </a:p>
          <a:p>
            <a:pPr lvl="1"/>
            <a:r>
              <a:rPr lang="zh-CN" altLang="en-US"/>
              <a:t>存盘以防断电</a:t>
            </a:r>
          </a:p>
        </p:txBody>
      </p:sp>
      <p:sp>
        <p:nvSpPr>
          <p:cNvPr id="5" name="Rectangle 13"/>
          <p:cNvSpPr>
            <a:spLocks noGrp="1" noChangeArrowheads="1"/>
          </p:cNvSpPr>
          <p:nvPr>
            <p:ph type="ftr" sz="quarter" idx="4294967295"/>
          </p:nvPr>
        </p:nvSpPr>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6" name="Rectangle 15"/>
          <p:cNvSpPr>
            <a:spLocks noGrp="1" noChangeArrowheads="1"/>
          </p:cNvSpPr>
          <p:nvPr>
            <p:ph type="sldNum" sz="quarter" idx="4294967295"/>
          </p:nvPr>
        </p:nvSpPr>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31</a:t>
            </a:fld>
            <a:endParaRPr lang="en-US" altLang="zh-CN"/>
          </a:p>
        </p:txBody>
      </p:sp>
      <p:sp>
        <p:nvSpPr>
          <p:cNvPr id="4" name="Rectangle 12"/>
          <p:cNvSpPr>
            <a:spLocks noGrp="1" noChangeArrowheads="1"/>
          </p:cNvSpPr>
          <p:nvPr>
            <p:ph type="dt" sz="half" idx="4294967295"/>
          </p:nvPr>
        </p:nvSpPr>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eaLnBrk="1" hangingPunct="1">
              <a:lnSpc>
                <a:spcPct val="80000"/>
              </a:lnSpc>
            </a:pPr>
            <a:r>
              <a:rPr lang="en-US" altLang="zh-CN" sz="4500">
                <a:solidFill>
                  <a:srgbClr val="E0004A"/>
                </a:solidFill>
                <a:effectLst>
                  <a:outerShdw blurRad="38100" dist="38100" dir="2700000" algn="tl">
                    <a:srgbClr val="C0C0C0"/>
                  </a:outerShdw>
                </a:effectLst>
                <a:latin typeface="Arial" charset="0"/>
                <a:ea typeface="黑体" pitchFamily="2" charset="-122"/>
              </a:rPr>
              <a:t>SPSS</a:t>
            </a:r>
            <a:r>
              <a:rPr lang="zh-CN" altLang="en-US" sz="4500">
                <a:solidFill>
                  <a:srgbClr val="E0004A"/>
                </a:solidFill>
                <a:effectLst>
                  <a:outerShdw blurRad="38100" dist="38100" dir="2700000" algn="tl">
                    <a:srgbClr val="C0C0C0"/>
                  </a:outerShdw>
                </a:effectLst>
                <a:latin typeface="Arial" charset="0"/>
                <a:ea typeface="黑体" pitchFamily="2" charset="-122"/>
              </a:rPr>
              <a:t>数据文件的特点</a:t>
            </a:r>
          </a:p>
        </p:txBody>
      </p:sp>
      <p:sp>
        <p:nvSpPr>
          <p:cNvPr id="123907" name="Rectangle 3"/>
          <p:cNvSpPr>
            <a:spLocks noChangeArrowheads="1"/>
          </p:cNvSpPr>
          <p:nvPr/>
        </p:nvSpPr>
        <p:spPr bwMode="auto">
          <a:xfrm>
            <a:off x="685800" y="19812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1" hangingPunct="1">
              <a:lnSpc>
                <a:spcPct val="90000"/>
              </a:lnSpc>
              <a:spcBef>
                <a:spcPct val="20000"/>
              </a:spcBef>
              <a:buClr>
                <a:srgbClr val="E1004B"/>
              </a:buClr>
              <a:buFont typeface="Times"/>
              <a:buNone/>
            </a:pPr>
            <a:r>
              <a:rPr lang="en-US" altLang="zh-CN" sz="2800">
                <a:latin typeface="Arial" charset="0"/>
                <a:ea typeface="幼圆" pitchFamily="49" charset="-122"/>
              </a:rPr>
              <a:t>SPSS</a:t>
            </a:r>
            <a:r>
              <a:rPr lang="zh-CN" altLang="en-US" sz="2800">
                <a:latin typeface="Arial" charset="0"/>
                <a:ea typeface="幼圆" pitchFamily="49" charset="-122"/>
              </a:rPr>
              <a:t>数据文件是一种有结构的数据文件</a:t>
            </a:r>
            <a:endParaRPr lang="zh-CN" altLang="zh-CN" sz="3200">
              <a:latin typeface="Arial" charset="0"/>
              <a:ea typeface="幼圆" pitchFamily="49" charset="-122"/>
            </a:endParaRPr>
          </a:p>
        </p:txBody>
      </p:sp>
      <p:sp>
        <p:nvSpPr>
          <p:cNvPr id="123908" name="Rectangle 4"/>
          <p:cNvSpPr>
            <a:spLocks noChangeArrowheads="1"/>
          </p:cNvSpPr>
          <p:nvPr/>
        </p:nvSpPr>
        <p:spPr bwMode="auto">
          <a:xfrm>
            <a:off x="2209800" y="2743200"/>
            <a:ext cx="5029200" cy="297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909" name="Line 5"/>
          <p:cNvSpPr>
            <a:spLocks noChangeShapeType="1"/>
          </p:cNvSpPr>
          <p:nvPr/>
        </p:nvSpPr>
        <p:spPr bwMode="auto">
          <a:xfrm>
            <a:off x="2235200" y="3429000"/>
            <a:ext cx="502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910" name="Text Box 6"/>
          <p:cNvSpPr txBox="1">
            <a:spLocks noChangeArrowheads="1"/>
          </p:cNvSpPr>
          <p:nvPr/>
        </p:nvSpPr>
        <p:spPr bwMode="auto">
          <a:xfrm>
            <a:off x="2286000" y="2971800"/>
            <a:ext cx="472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sz="1800">
                <a:latin typeface="Times New Roman" pitchFamily="18" charset="0"/>
              </a:rPr>
              <a:t>年级       性别	问题</a:t>
            </a:r>
            <a:r>
              <a:rPr kumimoji="1" lang="en-US" altLang="zh-CN" sz="1800">
                <a:latin typeface="Times New Roman" pitchFamily="18" charset="0"/>
              </a:rPr>
              <a:t>1……	</a:t>
            </a:r>
            <a:r>
              <a:rPr kumimoji="1" lang="zh-CN" altLang="en-US" sz="1800">
                <a:latin typeface="Times New Roman" pitchFamily="18" charset="0"/>
              </a:rPr>
              <a:t>问题</a:t>
            </a:r>
            <a:r>
              <a:rPr kumimoji="1" lang="en-US" altLang="en-US" sz="1800">
                <a:latin typeface="Times New Roman" pitchFamily="18" charset="0"/>
              </a:rPr>
              <a:t>n</a:t>
            </a:r>
            <a:endParaRPr kumimoji="1" lang="en-US" altLang="zh-CN">
              <a:latin typeface="Times New Roman" pitchFamily="18" charset="0"/>
            </a:endParaRPr>
          </a:p>
        </p:txBody>
      </p:sp>
      <p:sp>
        <p:nvSpPr>
          <p:cNvPr id="123911" name="Text Box 7"/>
          <p:cNvSpPr txBox="1">
            <a:spLocks noChangeArrowheads="1"/>
          </p:cNvSpPr>
          <p:nvPr/>
        </p:nvSpPr>
        <p:spPr bwMode="auto">
          <a:xfrm>
            <a:off x="2438400" y="3657600"/>
            <a:ext cx="4724400"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zh-CN" sz="1800">
                <a:latin typeface="Times New Roman" pitchFamily="18" charset="0"/>
              </a:rPr>
              <a:t>1	1	……….		4</a:t>
            </a:r>
          </a:p>
          <a:p>
            <a:pPr eaLnBrk="1" hangingPunct="1">
              <a:spcBef>
                <a:spcPct val="50000"/>
              </a:spcBef>
            </a:pPr>
            <a:r>
              <a:rPr kumimoji="1" lang="zh-CN" altLang="zh-CN" sz="1800">
                <a:latin typeface="Times New Roman" pitchFamily="18" charset="0"/>
              </a:rPr>
              <a:t>2	2	………		2</a:t>
            </a:r>
          </a:p>
          <a:p>
            <a:pPr eaLnBrk="1" hangingPunct="1">
              <a:spcBef>
                <a:spcPct val="50000"/>
              </a:spcBef>
            </a:pPr>
            <a:r>
              <a:rPr kumimoji="1" lang="zh-CN" altLang="zh-CN" sz="1800">
                <a:latin typeface="Times New Roman" pitchFamily="18" charset="0"/>
              </a:rPr>
              <a:t>	…………………………………...</a:t>
            </a:r>
          </a:p>
          <a:p>
            <a:pPr eaLnBrk="1" hangingPunct="1">
              <a:spcBef>
                <a:spcPct val="50000"/>
              </a:spcBef>
            </a:pPr>
            <a:r>
              <a:rPr kumimoji="1" lang="zh-CN" altLang="zh-CN" sz="1800">
                <a:latin typeface="Times New Roman" pitchFamily="18" charset="0"/>
              </a:rPr>
              <a:t>3	1	…………	1</a:t>
            </a:r>
          </a:p>
        </p:txBody>
      </p:sp>
      <p:sp>
        <p:nvSpPr>
          <p:cNvPr id="123912" name="AutoShape 8"/>
          <p:cNvSpPr>
            <a:spLocks noChangeArrowheads="1"/>
          </p:cNvSpPr>
          <p:nvPr/>
        </p:nvSpPr>
        <p:spPr bwMode="auto">
          <a:xfrm>
            <a:off x="7543800" y="2438400"/>
            <a:ext cx="1295400" cy="533400"/>
          </a:xfrm>
          <a:prstGeom prst="wedgeRoundRectCallout">
            <a:avLst>
              <a:gd name="adj1" fmla="val -55514"/>
              <a:gd name="adj2" fmla="val 69940"/>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CN" altLang="en-US" sz="1800">
                <a:latin typeface="Times New Roman" pitchFamily="18" charset="0"/>
              </a:rPr>
              <a:t>文件结构</a:t>
            </a:r>
          </a:p>
        </p:txBody>
      </p:sp>
      <p:sp>
        <p:nvSpPr>
          <p:cNvPr id="123913" name="AutoShape 9"/>
          <p:cNvSpPr>
            <a:spLocks noChangeArrowheads="1"/>
          </p:cNvSpPr>
          <p:nvPr/>
        </p:nvSpPr>
        <p:spPr bwMode="auto">
          <a:xfrm>
            <a:off x="7543800" y="3962400"/>
            <a:ext cx="1143000" cy="457200"/>
          </a:xfrm>
          <a:prstGeom prst="wedgeRoundRectCallout">
            <a:avLst>
              <a:gd name="adj1" fmla="val -57083"/>
              <a:gd name="adj2" fmla="val 120139"/>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CN" altLang="en-US" sz="1800">
                <a:latin typeface="Times New Roman" pitchFamily="18" charset="0"/>
              </a:rPr>
              <a:t>数据</a:t>
            </a:r>
            <a:endParaRPr kumimoji="1" lang="zh-CN" altLang="en-US">
              <a:latin typeface="Times New Roman" pitchFamily="18" charset="0"/>
            </a:endParaRPr>
          </a:p>
        </p:txBody>
      </p:sp>
      <p:sp>
        <p:nvSpPr>
          <p:cNvPr id="123914" name="Line 10"/>
          <p:cNvSpPr>
            <a:spLocks noChangeShapeType="1"/>
          </p:cNvSpPr>
          <p:nvPr/>
        </p:nvSpPr>
        <p:spPr bwMode="auto">
          <a:xfrm>
            <a:off x="2971800" y="27432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915" name="Line 11"/>
          <p:cNvSpPr>
            <a:spLocks noChangeShapeType="1"/>
          </p:cNvSpPr>
          <p:nvPr/>
        </p:nvSpPr>
        <p:spPr bwMode="auto">
          <a:xfrm>
            <a:off x="2209800" y="4038600"/>
            <a:ext cx="502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916" name="Line 12"/>
          <p:cNvSpPr>
            <a:spLocks noChangeShapeType="1"/>
          </p:cNvSpPr>
          <p:nvPr/>
        </p:nvSpPr>
        <p:spPr bwMode="auto">
          <a:xfrm>
            <a:off x="1676400" y="3733800"/>
            <a:ext cx="762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917" name="Text Box 13"/>
          <p:cNvSpPr txBox="1">
            <a:spLocks noChangeArrowheads="1"/>
          </p:cNvSpPr>
          <p:nvPr/>
        </p:nvSpPr>
        <p:spPr bwMode="auto">
          <a:xfrm>
            <a:off x="685800" y="35052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sz="1800">
                <a:latin typeface="Times New Roman" pitchFamily="18" charset="0"/>
              </a:rPr>
              <a:t>个案</a:t>
            </a:r>
            <a:r>
              <a:rPr kumimoji="1" lang="en-US" altLang="en-US" sz="1800">
                <a:latin typeface="Times New Roman" pitchFamily="18" charset="0"/>
              </a:rPr>
              <a:t>case</a:t>
            </a:r>
            <a:endParaRPr kumimoji="1" lang="en-US" altLang="zh-CN" sz="1800">
              <a:latin typeface="Times New Roman" pitchFamily="18" charset="0"/>
            </a:endParaRPr>
          </a:p>
        </p:txBody>
      </p:sp>
      <p:sp>
        <p:nvSpPr>
          <p:cNvPr id="123918" name="Line 14"/>
          <p:cNvSpPr>
            <a:spLocks noChangeShapeType="1"/>
          </p:cNvSpPr>
          <p:nvPr/>
        </p:nvSpPr>
        <p:spPr bwMode="auto">
          <a:xfrm>
            <a:off x="1981200" y="3200400"/>
            <a:ext cx="45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919" name="Text Box 15"/>
          <p:cNvSpPr txBox="1">
            <a:spLocks noChangeArrowheads="1"/>
          </p:cNvSpPr>
          <p:nvPr/>
        </p:nvSpPr>
        <p:spPr bwMode="auto">
          <a:xfrm>
            <a:off x="1143000" y="30480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sz="1800">
                <a:latin typeface="Times New Roman" pitchFamily="18" charset="0"/>
              </a:rPr>
              <a:t>变量名</a:t>
            </a:r>
          </a:p>
        </p:txBody>
      </p:sp>
      <p:sp>
        <p:nvSpPr>
          <p:cNvPr id="123920" name="Line 16"/>
          <p:cNvSpPr>
            <a:spLocks noChangeShapeType="1"/>
          </p:cNvSpPr>
          <p:nvPr/>
        </p:nvSpPr>
        <p:spPr bwMode="auto">
          <a:xfrm>
            <a:off x="2590800" y="5486400"/>
            <a:ext cx="0" cy="38100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3921" name="Text Box 17"/>
          <p:cNvSpPr txBox="1">
            <a:spLocks noChangeArrowheads="1"/>
          </p:cNvSpPr>
          <p:nvPr/>
        </p:nvSpPr>
        <p:spPr bwMode="auto">
          <a:xfrm>
            <a:off x="2133600" y="5867400"/>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sz="1800">
                <a:latin typeface="Times New Roman" pitchFamily="18" charset="0"/>
              </a:rPr>
              <a:t>变量</a:t>
            </a:r>
          </a:p>
        </p:txBody>
      </p:sp>
      <p:sp>
        <p:nvSpPr>
          <p:cNvPr id="123922" name="Line 18"/>
          <p:cNvSpPr>
            <a:spLocks noChangeShapeType="1"/>
          </p:cNvSpPr>
          <p:nvPr/>
        </p:nvSpPr>
        <p:spPr bwMode="auto">
          <a:xfrm>
            <a:off x="3886200" y="2743200"/>
            <a:ext cx="0" cy="297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 name="Rectangle 12"/>
          <p:cNvSpPr txBox="1">
            <a:spLocks noChangeArrowheads="1"/>
          </p:cNvSpPr>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dirty="0"/>
              <a:t>SPSS</a:t>
            </a:r>
            <a:r>
              <a:rPr lang="zh-CN" altLang="en-US" dirty="0"/>
              <a:t>统计分析系列培训</a:t>
            </a:r>
            <a:endParaRPr lang="en-US" altLang="zh-CN" dirty="0"/>
          </a:p>
          <a:p>
            <a:endParaRPr lang="en-US" altLang="zh-CN" dirty="0"/>
          </a:p>
        </p:txBody>
      </p:sp>
      <p:sp>
        <p:nvSpPr>
          <p:cNvPr id="22" name="Rectangle 13"/>
          <p:cNvSpPr txBox="1">
            <a:spLocks noChangeArrowheads="1"/>
          </p:cNvSpPr>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eaLnBrk="0" fontAlgn="base" hangingPunct="0">
              <a:lnSpc>
                <a:spcPct val="100000"/>
              </a:lnSpc>
              <a:spcBef>
                <a:spcPct val="0"/>
              </a:spcBef>
              <a:spcAft>
                <a:spcPct val="0"/>
              </a:spcAft>
              <a:buClrTx/>
              <a:buSzTx/>
              <a:buFontTx/>
              <a:buNone/>
              <a:defRPr lang="en-US" altLang="zh-CN" sz="1200" b="1" u="none" kern="1200" dirty="0" smtClean="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a:t>@</a:t>
            </a:r>
            <a:r>
              <a:rPr lang="zh-CN" altLang="en-US"/>
              <a:t>文彤老师</a:t>
            </a:r>
          </a:p>
          <a:p>
            <a:endParaRPr lang="zh-CN" altLang="en-US"/>
          </a:p>
        </p:txBody>
      </p:sp>
      <p:sp>
        <p:nvSpPr>
          <p:cNvPr id="23" name="Rectangle 15"/>
          <p:cNvSpPr txBox="1">
            <a:spLocks noChangeArrowheads="1"/>
          </p:cNvSpPr>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fld id="{B79300B8-629A-47B8-8308-D6C71AA59504}" type="slidenum">
              <a:rPr lang="en-US" altLang="zh-CN" smtClean="0"/>
              <a:pPr/>
              <a:t>32</a:t>
            </a:fld>
            <a:endParaRPr lang="en-US" altLang="zh-CN"/>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026"/>
          <p:cNvSpPr>
            <a:spLocks noGrp="1" noChangeArrowheads="1"/>
          </p:cNvSpPr>
          <p:nvPr>
            <p:ph type="title"/>
          </p:nvPr>
        </p:nvSpPr>
        <p:spPr/>
        <p:txBody>
          <a:bodyPr/>
          <a:lstStyle/>
          <a:p>
            <a:r>
              <a:rPr lang="zh-CN" altLang="en-US"/>
              <a:t>设计变量</a:t>
            </a:r>
          </a:p>
        </p:txBody>
      </p:sp>
      <p:sp>
        <p:nvSpPr>
          <p:cNvPr id="139267" name="Rectangle 1027"/>
          <p:cNvSpPr>
            <a:spLocks noGrp="1" noChangeArrowheads="1"/>
          </p:cNvSpPr>
          <p:nvPr>
            <p:ph idx="1"/>
          </p:nvPr>
        </p:nvSpPr>
        <p:spPr/>
        <p:txBody>
          <a:bodyPr/>
          <a:lstStyle/>
          <a:p>
            <a:r>
              <a:rPr lang="zh-CN" altLang="en-US" dirty="0"/>
              <a:t>变量设计的基本原则</a:t>
            </a:r>
          </a:p>
          <a:p>
            <a:pPr lvl="1"/>
            <a:r>
              <a:rPr lang="zh-CN" altLang="en-US" dirty="0"/>
              <a:t>不同观察对象的数据不能在同一条记录中出现</a:t>
            </a:r>
          </a:p>
          <a:p>
            <a:pPr lvl="1"/>
            <a:r>
              <a:rPr lang="zh-CN" altLang="en-US" dirty="0"/>
              <a:t>每一个测量指标</a:t>
            </a:r>
            <a:r>
              <a:rPr lang="en-US" altLang="zh-CN" dirty="0"/>
              <a:t>/</a:t>
            </a:r>
            <a:r>
              <a:rPr lang="zh-CN" altLang="en-US" dirty="0"/>
              <a:t>影响因素只能占据一列的位置，即同一个指标的测量数值都应当录入到同一个变量中去</a:t>
            </a:r>
          </a:p>
          <a:p>
            <a:pPr lvl="1"/>
            <a:r>
              <a:rPr lang="zh-CN" altLang="en-US" dirty="0"/>
              <a:t>最终的数据集应当能够包含原始数据的所有信息</a:t>
            </a:r>
          </a:p>
          <a:p>
            <a:pPr lvl="1"/>
            <a:r>
              <a:rPr lang="zh-CN" altLang="en-US" dirty="0"/>
              <a:t>可以出现违反这些原则的例外情况，如重复测量数据</a:t>
            </a:r>
            <a:endParaRPr lang="en-US" altLang="zh-CN" dirty="0"/>
          </a:p>
          <a:p>
            <a:r>
              <a:rPr lang="zh-CN" altLang="en-US" dirty="0"/>
              <a:t>具体的设计思路</a:t>
            </a:r>
            <a:endParaRPr lang="en-US" altLang="zh-CN" dirty="0"/>
          </a:p>
          <a:p>
            <a:pPr lvl="1"/>
            <a:r>
              <a:rPr lang="zh-CN" altLang="en-US" dirty="0"/>
              <a:t>非调查问卷数据，需要根据具体的情况设计变量结构</a:t>
            </a:r>
            <a:endParaRPr lang="en-US" altLang="zh-CN" dirty="0"/>
          </a:p>
          <a:p>
            <a:pPr lvl="1"/>
            <a:r>
              <a:rPr lang="zh-CN" altLang="en-US" dirty="0"/>
              <a:t>对于调查表数据的录入，问题就要简单得多，往往一张调查表对应了一个受访者，大多数情况下也就对应了一条记录</a:t>
            </a:r>
          </a:p>
          <a:p>
            <a:pPr lvl="2"/>
            <a:r>
              <a:rPr lang="zh-CN" altLang="en-US" dirty="0"/>
              <a:t>但是存在例外情况，特别是当进行重复测量时</a:t>
            </a:r>
          </a:p>
          <a:p>
            <a:pPr lvl="1"/>
            <a:endParaRPr lang="zh-CN" altLang="en-US" dirty="0"/>
          </a:p>
        </p:txBody>
      </p:sp>
      <p:sp>
        <p:nvSpPr>
          <p:cNvPr id="5" name="Rectangle 13"/>
          <p:cNvSpPr>
            <a:spLocks noGrp="1" noChangeArrowheads="1"/>
          </p:cNvSpPr>
          <p:nvPr>
            <p:ph type="ftr" sz="quarter" idx="4294967295"/>
          </p:nvPr>
        </p:nvSpPr>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6" name="Rectangle 15"/>
          <p:cNvSpPr>
            <a:spLocks noGrp="1" noChangeArrowheads="1"/>
          </p:cNvSpPr>
          <p:nvPr>
            <p:ph type="sldNum" sz="quarter" idx="4294967295"/>
          </p:nvPr>
        </p:nvSpPr>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33</a:t>
            </a:fld>
            <a:endParaRPr lang="en-US" altLang="zh-CN"/>
          </a:p>
        </p:txBody>
      </p:sp>
      <p:sp>
        <p:nvSpPr>
          <p:cNvPr id="4" name="Rectangle 12"/>
          <p:cNvSpPr>
            <a:spLocks noGrp="1" noChangeArrowheads="1"/>
          </p:cNvSpPr>
          <p:nvPr>
            <p:ph type="dt" sz="half" idx="4294967295"/>
          </p:nvPr>
        </p:nvSpPr>
        <p:spPr/>
        <p:txBody>
          <a:bodyPr/>
          <a:lstStyle>
            <a:lvl1pPr algn="ctr">
              <a:lnSpc>
                <a:spcPct val="100000"/>
              </a:lnSpc>
              <a:spcBef>
                <a:spcPct val="0"/>
              </a:spcBef>
              <a:buClrTx/>
              <a:buSzTx/>
              <a:buFontTx/>
              <a:buNone/>
              <a:defRPr sz="1200" b="1" u="none">
                <a:latin typeface="+mn-lt"/>
                <a:ea typeface="+mn-ea"/>
              </a:defRPr>
            </a:lvl1pPr>
          </a:lstStyle>
          <a:p>
            <a:r>
              <a:rPr lang="en-US" altLang="zh-CN"/>
              <a:t>SPSS</a:t>
            </a:r>
            <a:r>
              <a:rPr lang="zh-CN" altLang="en-US"/>
              <a:t>统计分析系列培训</a:t>
            </a:r>
            <a:endParaRPr lang="en-US" altLang="zh-CN"/>
          </a:p>
          <a:p>
            <a:endParaRPr lang="en-US" altLang="zh-CN"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zh-CN" altLang="en-US"/>
              <a:t>定义变量</a:t>
            </a:r>
          </a:p>
        </p:txBody>
      </p:sp>
      <p:sp>
        <p:nvSpPr>
          <p:cNvPr id="141315" name="Rectangle 3"/>
          <p:cNvSpPr>
            <a:spLocks noGrp="1" noChangeArrowheads="1"/>
          </p:cNvSpPr>
          <p:nvPr>
            <p:ph idx="1"/>
          </p:nvPr>
        </p:nvSpPr>
        <p:spPr/>
        <p:txBody>
          <a:bodyPr/>
          <a:lstStyle/>
          <a:p>
            <a:r>
              <a:rPr lang="zh-CN" altLang="en-US"/>
              <a:t>变量类型</a:t>
            </a:r>
          </a:p>
          <a:p>
            <a:pPr lvl="1"/>
            <a:r>
              <a:rPr lang="zh-CN" altLang="en-US"/>
              <a:t>数值型</a:t>
            </a:r>
          </a:p>
          <a:p>
            <a:pPr lvl="2"/>
            <a:r>
              <a:rPr lang="zh-CN" altLang="en-US"/>
              <a:t>应用最为广泛</a:t>
            </a:r>
          </a:p>
          <a:p>
            <a:pPr lvl="1"/>
            <a:r>
              <a:rPr lang="zh-CN" altLang="en-US"/>
              <a:t>字符型</a:t>
            </a:r>
          </a:p>
          <a:p>
            <a:pPr lvl="2"/>
            <a:r>
              <a:rPr lang="zh-CN" altLang="en-US"/>
              <a:t>由于分析、整理都较困难，建议尽量少用，改为编码录入</a:t>
            </a:r>
          </a:p>
          <a:p>
            <a:pPr lvl="1"/>
            <a:r>
              <a:rPr lang="zh-CN" altLang="en-US"/>
              <a:t>日期型</a:t>
            </a:r>
          </a:p>
          <a:p>
            <a:pPr lvl="2"/>
            <a:r>
              <a:rPr lang="zh-CN" altLang="en-US"/>
              <a:t>实际上是特殊的数值型变量，尽量少用</a:t>
            </a:r>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34</a:t>
            </a:fld>
            <a:endParaRPr lang="en-US" altLang="zh-C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zh-CN" altLang="en-US"/>
              <a:t>定义变量</a:t>
            </a:r>
          </a:p>
        </p:txBody>
      </p:sp>
      <p:sp>
        <p:nvSpPr>
          <p:cNvPr id="142339" name="Rectangle 3"/>
          <p:cNvSpPr>
            <a:spLocks noGrp="1" noChangeArrowheads="1"/>
          </p:cNvSpPr>
          <p:nvPr>
            <p:ph idx="1"/>
          </p:nvPr>
        </p:nvSpPr>
        <p:spPr/>
        <p:txBody>
          <a:bodyPr>
            <a:normAutofit/>
          </a:bodyPr>
          <a:lstStyle/>
          <a:p>
            <a:r>
              <a:rPr lang="zh-CN" altLang="en-US"/>
              <a:t>测量尺度</a:t>
            </a:r>
          </a:p>
          <a:p>
            <a:pPr lvl="1"/>
            <a:r>
              <a:rPr lang="zh-CN" altLang="en-US"/>
              <a:t>标度测量（</a:t>
            </a:r>
            <a:r>
              <a:rPr lang="en-US" altLang="zh-CN"/>
              <a:t>Scale Measurement</a:t>
            </a:r>
            <a:r>
              <a:rPr lang="zh-CN" altLang="en-US"/>
              <a:t>）</a:t>
            </a:r>
          </a:p>
          <a:p>
            <a:pPr lvl="2"/>
            <a:r>
              <a:rPr lang="zh-CN" altLang="en-US"/>
              <a:t>温度</a:t>
            </a:r>
          </a:p>
          <a:p>
            <a:pPr lvl="2"/>
            <a:r>
              <a:rPr lang="zh-CN" altLang="en-US"/>
              <a:t>体重</a:t>
            </a:r>
          </a:p>
          <a:p>
            <a:pPr lvl="1"/>
            <a:r>
              <a:rPr lang="zh-CN" altLang="en-US"/>
              <a:t>有序测量（</a:t>
            </a:r>
            <a:r>
              <a:rPr lang="en-US" altLang="zh-CN"/>
              <a:t>Ordinal Measurement</a:t>
            </a:r>
            <a:r>
              <a:rPr lang="zh-CN" altLang="en-US"/>
              <a:t>）</a:t>
            </a:r>
          </a:p>
          <a:p>
            <a:pPr lvl="2"/>
            <a:r>
              <a:rPr lang="zh-CN" altLang="en-US"/>
              <a:t>默认字母顺序表示大小顺序，等价于有序分类</a:t>
            </a:r>
          </a:p>
          <a:p>
            <a:pPr lvl="1"/>
            <a:r>
              <a:rPr lang="zh-CN" altLang="en-US"/>
              <a:t>名义测量（</a:t>
            </a:r>
            <a:r>
              <a:rPr lang="en-US" altLang="zh-CN"/>
              <a:t>Nominal Measurement</a:t>
            </a:r>
            <a:r>
              <a:rPr lang="zh-CN" altLang="en-US"/>
              <a:t>）</a:t>
            </a:r>
          </a:p>
          <a:p>
            <a:pPr lvl="2"/>
            <a:r>
              <a:rPr lang="zh-CN" altLang="en-US"/>
              <a:t>等价于无序多分类</a:t>
            </a:r>
          </a:p>
          <a:p>
            <a:pPr lvl="2"/>
            <a:r>
              <a:rPr lang="zh-CN" altLang="en-US"/>
              <a:t>问题：二分类算什么测量类型？</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35</a:t>
            </a:fld>
            <a:endParaRPr lang="en-US" altLang="zh-C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900" name="Rectangle 4"/>
          <p:cNvSpPr>
            <a:spLocks noGrp="1" noChangeArrowheads="1"/>
          </p:cNvSpPr>
          <p:nvPr>
            <p:ph type="title"/>
          </p:nvPr>
        </p:nvSpPr>
        <p:spPr/>
        <p:txBody>
          <a:bodyPr/>
          <a:lstStyle/>
          <a:p>
            <a:r>
              <a:rPr lang="zh-CN" altLang="en-US"/>
              <a:t>定义变量</a:t>
            </a:r>
          </a:p>
        </p:txBody>
      </p:sp>
      <p:sp>
        <p:nvSpPr>
          <p:cNvPr id="208901" name="Rectangle 5"/>
          <p:cNvSpPr>
            <a:spLocks noGrp="1" noChangeArrowheads="1"/>
          </p:cNvSpPr>
          <p:nvPr>
            <p:ph idx="1"/>
          </p:nvPr>
        </p:nvSpPr>
        <p:spPr/>
        <p:txBody>
          <a:bodyPr/>
          <a:lstStyle/>
          <a:p>
            <a:r>
              <a:rPr lang="zh-CN" altLang="en-US"/>
              <a:t>变量名与变量值标签</a:t>
            </a:r>
          </a:p>
          <a:p>
            <a:pPr lvl="1"/>
            <a:r>
              <a:rPr lang="zh-CN" altLang="en-US"/>
              <a:t>可用于对变量及变量值含义进行说明，使结果更易于阅读</a:t>
            </a:r>
          </a:p>
          <a:p>
            <a:r>
              <a:rPr lang="zh-CN" altLang="en-US"/>
              <a:t>缺失值</a:t>
            </a:r>
          </a:p>
          <a:p>
            <a:pPr lvl="1"/>
            <a:r>
              <a:rPr lang="zh-CN" altLang="en-US"/>
              <a:t>除非问卷中有特殊编码，否则按默认情况处理</a:t>
            </a:r>
          </a:p>
          <a:p>
            <a:r>
              <a:rPr lang="zh-CN" altLang="en-US"/>
              <a:t>其它设置</a:t>
            </a:r>
          </a:p>
          <a:p>
            <a:pPr lvl="1"/>
            <a:r>
              <a:rPr lang="zh-CN" altLang="en-US"/>
              <a:t>均按默认值处理，一般不需要更改</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36</a:t>
            </a:fld>
            <a:endParaRPr lang="en-US" altLang="zh-C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案例：</a:t>
            </a:r>
            <a:r>
              <a:rPr lang="en-US" altLang="zh-CN"/>
              <a:t>CCSS</a:t>
            </a:r>
            <a:r>
              <a:rPr lang="zh-CN" altLang="en-US"/>
              <a:t>项目的数据录入</a:t>
            </a:r>
            <a:endParaRPr lang="zh-CN" altLang="en-US" dirty="0"/>
          </a:p>
        </p:txBody>
      </p:sp>
      <p:sp>
        <p:nvSpPr>
          <p:cNvPr id="3" name="内容占位符 2"/>
          <p:cNvSpPr>
            <a:spLocks noGrp="1"/>
          </p:cNvSpPr>
          <p:nvPr>
            <p:ph idx="1"/>
          </p:nvPr>
        </p:nvSpPr>
        <p:spPr/>
        <p:txBody>
          <a:bodyPr/>
          <a:lstStyle/>
          <a:p>
            <a:r>
              <a:rPr lang="zh-CN" altLang="zh-CN"/>
              <a:t>开放题和简单单选题的录入</a:t>
            </a:r>
          </a:p>
          <a:p>
            <a:pPr lvl="1"/>
            <a:r>
              <a:rPr lang="zh-CN" altLang="zh-CN"/>
              <a:t>单选题的录入</a:t>
            </a:r>
          </a:p>
          <a:p>
            <a:pPr lvl="1"/>
            <a:r>
              <a:rPr lang="zh-CN" altLang="zh-CN"/>
              <a:t>半开放题的录入</a:t>
            </a:r>
          </a:p>
          <a:p>
            <a:r>
              <a:rPr lang="zh-CN" altLang="zh-CN"/>
              <a:t>多选题的录入</a:t>
            </a:r>
          </a:p>
          <a:p>
            <a:pPr lvl="1"/>
            <a:r>
              <a:rPr lang="zh-CN" altLang="zh-CN"/>
              <a:t>多重二分法</a:t>
            </a:r>
            <a:r>
              <a:rPr lang="zh-CN" altLang="en-US"/>
              <a:t>（</a:t>
            </a:r>
            <a:r>
              <a:rPr lang="en-US" altLang="zh-CN"/>
              <a:t>C0</a:t>
            </a:r>
            <a:r>
              <a:rPr lang="zh-CN" altLang="en-US"/>
              <a:t>）</a:t>
            </a:r>
            <a:endParaRPr lang="zh-CN" altLang="zh-CN"/>
          </a:p>
          <a:p>
            <a:pPr lvl="1"/>
            <a:r>
              <a:rPr lang="zh-CN" altLang="zh-CN"/>
              <a:t>多重分类法</a:t>
            </a:r>
            <a:r>
              <a:rPr lang="zh-CN" altLang="en-US"/>
              <a:t>（</a:t>
            </a:r>
            <a:r>
              <a:rPr lang="en-US" altLang="zh-CN"/>
              <a:t>A3a</a:t>
            </a:r>
            <a:r>
              <a:rPr lang="zh-CN" altLang="en-US"/>
              <a:t>）</a:t>
            </a:r>
            <a:endParaRPr lang="zh-CN" altLang="zh-CN"/>
          </a:p>
          <a:p>
            <a:pPr lvl="1"/>
            <a:r>
              <a:rPr lang="zh-CN" altLang="zh-CN"/>
              <a:t>设定多选题变量集</a:t>
            </a:r>
          </a:p>
          <a:p>
            <a:pPr lvl="1"/>
            <a:r>
              <a:rPr lang="zh-CN" altLang="zh-CN"/>
              <a:t>半开放多选题的处理方式</a:t>
            </a:r>
          </a:p>
          <a:p>
            <a:endParaRPr lang="zh-CN" altLang="en-US" dirty="0"/>
          </a:p>
        </p:txBody>
      </p:sp>
      <p:sp>
        <p:nvSpPr>
          <p:cNvPr id="7" name="Rectangle 13"/>
          <p:cNvSpPr>
            <a:spLocks noGrp="1" noChangeArrowheads="1"/>
          </p:cNvSpPr>
          <p:nvPr>
            <p:ph type="ftr" sz="quarter" idx="4294967295"/>
          </p:nvPr>
        </p:nvSpPr>
        <p:spPr>
          <a:xfrm>
            <a:off x="26988" y="6570663"/>
            <a:ext cx="2895600" cy="239712"/>
          </a:xfr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a:xfrm>
            <a:off x="7208838" y="6561138"/>
            <a:ext cx="1905000" cy="249237"/>
          </a:xfr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37</a:t>
            </a:fld>
            <a:endParaRPr lang="en-US" altLang="zh-CN"/>
          </a:p>
        </p:txBody>
      </p:sp>
      <p:sp>
        <p:nvSpPr>
          <p:cNvPr id="6" name="Rectangle 12"/>
          <p:cNvSpPr>
            <a:spLocks noGrp="1" noChangeArrowheads="1"/>
          </p:cNvSpPr>
          <p:nvPr>
            <p:ph type="dt" sz="half" idx="4294967295"/>
          </p:nvPr>
        </p:nvSpPr>
        <p:spPr>
          <a:xfrm>
            <a:off x="3733800" y="6583363"/>
            <a:ext cx="1905000" cy="227012"/>
          </a:xfr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extLst>
      <p:ext uri="{BB962C8B-B14F-4D97-AF65-F5344CB8AC3E}">
        <p14:creationId xmlns:p14="http://schemas.microsoft.com/office/powerpoint/2010/main" val="1687231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zh-CN" altLang="en-US" dirty="0"/>
              <a:t>我对数据录入软件的看法</a:t>
            </a:r>
          </a:p>
        </p:txBody>
      </p:sp>
      <p:sp>
        <p:nvSpPr>
          <p:cNvPr id="143363" name="Rectangle 3"/>
          <p:cNvSpPr>
            <a:spLocks noGrp="1" noChangeArrowheads="1"/>
          </p:cNvSpPr>
          <p:nvPr>
            <p:ph idx="1"/>
          </p:nvPr>
        </p:nvSpPr>
        <p:spPr/>
        <p:txBody>
          <a:bodyPr/>
          <a:lstStyle/>
          <a:p>
            <a:r>
              <a:rPr lang="zh-CN" altLang="en-US" dirty="0"/>
              <a:t>数据量较少时：</a:t>
            </a:r>
            <a:r>
              <a:rPr lang="en-US" altLang="zh-CN" dirty="0"/>
              <a:t>EXCEL</a:t>
            </a:r>
            <a:r>
              <a:rPr lang="zh-CN" altLang="en-US" dirty="0"/>
              <a:t>或</a:t>
            </a:r>
            <a:r>
              <a:rPr lang="en-US" altLang="zh-CN" dirty="0"/>
              <a:t>SPSS</a:t>
            </a:r>
          </a:p>
          <a:p>
            <a:r>
              <a:rPr lang="zh-CN" altLang="en-US" dirty="0"/>
              <a:t>录入质量要求较高时： </a:t>
            </a:r>
            <a:r>
              <a:rPr lang="en-US" altLang="zh-CN" dirty="0" err="1"/>
              <a:t>Epidata</a:t>
            </a:r>
            <a:r>
              <a:rPr lang="zh-CN" altLang="en-US" dirty="0"/>
              <a:t>等专用软件</a:t>
            </a:r>
            <a:endParaRPr lang="en-US" altLang="zh-CN" dirty="0"/>
          </a:p>
          <a:p>
            <a:r>
              <a:rPr lang="zh-CN" altLang="en-US" dirty="0"/>
              <a:t>数据量极大时：利用</a:t>
            </a:r>
            <a:r>
              <a:rPr lang="en-US" altLang="zh-CN" dirty="0"/>
              <a:t>Access</a:t>
            </a:r>
            <a:r>
              <a:rPr lang="zh-CN" altLang="en-US" dirty="0"/>
              <a:t>等专用数据库软件平台做二次开发</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38</a:t>
            </a:fld>
            <a:endParaRPr lang="en-US" altLang="zh-C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zh-CN" altLang="en-US"/>
              <a:t>数据录入技巧</a:t>
            </a:r>
          </a:p>
        </p:txBody>
      </p:sp>
      <p:sp>
        <p:nvSpPr>
          <p:cNvPr id="144387" name="Rectangle 3"/>
          <p:cNvSpPr>
            <a:spLocks noGrp="1" noChangeArrowheads="1"/>
          </p:cNvSpPr>
          <p:nvPr>
            <p:ph idx="1"/>
          </p:nvPr>
        </p:nvSpPr>
        <p:spPr/>
        <p:txBody>
          <a:bodyPr/>
          <a:lstStyle/>
          <a:p>
            <a:r>
              <a:rPr lang="zh-CN" altLang="en-US" dirty="0"/>
              <a:t>连续多个相同值的输入</a:t>
            </a:r>
          </a:p>
          <a:p>
            <a:r>
              <a:rPr lang="zh-CN" altLang="en-US" dirty="0"/>
              <a:t>快速查找异常值、极端值</a:t>
            </a:r>
          </a:p>
          <a:p>
            <a:pPr lvl="1"/>
            <a:r>
              <a:rPr lang="zh-CN" altLang="en-US" dirty="0"/>
              <a:t>充分利用排序功能</a:t>
            </a:r>
          </a:p>
          <a:p>
            <a:r>
              <a:rPr lang="zh-CN" altLang="en-US" dirty="0"/>
              <a:t>和</a:t>
            </a:r>
            <a:r>
              <a:rPr lang="en-US" altLang="zh-CN" dirty="0"/>
              <a:t>EXCEL</a:t>
            </a:r>
            <a:r>
              <a:rPr lang="zh-CN" altLang="en-US" dirty="0"/>
              <a:t>、 </a:t>
            </a:r>
            <a:r>
              <a:rPr lang="en-US" altLang="zh-CN" dirty="0"/>
              <a:t>WORD</a:t>
            </a:r>
            <a:r>
              <a:rPr lang="zh-CN" altLang="en-US" dirty="0"/>
              <a:t>快速交换数据</a:t>
            </a:r>
          </a:p>
          <a:p>
            <a:pPr lvl="1"/>
            <a:r>
              <a:rPr lang="zh-CN" altLang="en-US" dirty="0"/>
              <a:t>只有数值变量的情况</a:t>
            </a:r>
          </a:p>
          <a:p>
            <a:pPr lvl="1"/>
            <a:r>
              <a:rPr lang="zh-CN" altLang="en-US" dirty="0"/>
              <a:t>含有文本变量的情况（新老版本有所区别）</a:t>
            </a:r>
          </a:p>
        </p:txBody>
      </p:sp>
      <p:sp>
        <p:nvSpPr>
          <p:cNvPr id="7" name="Rectangle 13"/>
          <p:cNvSpPr>
            <a:spLocks noGrp="1" noChangeArrowheads="1"/>
          </p:cNvSpPr>
          <p:nvPr>
            <p:ph type="ftr" sz="quarter" idx="4294967295"/>
          </p:nvPr>
        </p:nvSpPr>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39</a:t>
            </a:fld>
            <a:endParaRPr lang="en-US" altLang="zh-CN"/>
          </a:p>
        </p:txBody>
      </p:sp>
      <p:sp>
        <p:nvSpPr>
          <p:cNvPr id="6" name="Rectangle 12"/>
          <p:cNvSpPr>
            <a:spLocks noGrp="1" noChangeArrowheads="1"/>
          </p:cNvSpPr>
          <p:nvPr>
            <p:ph type="dt" sz="half" idx="4294967295"/>
          </p:nvPr>
        </p:nvSpPr>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zh-CN" altLang="en-US"/>
              <a:t>数据录入技巧</a:t>
            </a:r>
          </a:p>
        </p:txBody>
      </p:sp>
      <p:sp>
        <p:nvSpPr>
          <p:cNvPr id="159747" name="Rectangle 3"/>
          <p:cNvSpPr>
            <a:spLocks noGrp="1" noChangeArrowheads="1"/>
          </p:cNvSpPr>
          <p:nvPr>
            <p:ph idx="1"/>
          </p:nvPr>
        </p:nvSpPr>
        <p:spPr/>
        <p:txBody>
          <a:bodyPr/>
          <a:lstStyle/>
          <a:p>
            <a:r>
              <a:rPr lang="zh-CN" altLang="en-US" dirty="0"/>
              <a:t>充分利用变量值标签</a:t>
            </a:r>
          </a:p>
          <a:p>
            <a:pPr lvl="1"/>
            <a:r>
              <a:rPr lang="zh-CN" altLang="en-US" dirty="0"/>
              <a:t>大大加快录入速度</a:t>
            </a:r>
          </a:p>
          <a:p>
            <a:r>
              <a:rPr lang="zh-CN" altLang="en-US" dirty="0"/>
              <a:t>快速改变变量排列次序</a:t>
            </a:r>
          </a:p>
          <a:p>
            <a:pPr lvl="1"/>
            <a:r>
              <a:rPr lang="zh-CN" altLang="en-US" dirty="0"/>
              <a:t>完全的拖放操作（这是</a:t>
            </a:r>
            <a:r>
              <a:rPr lang="en-US" altLang="zh-CN" dirty="0"/>
              <a:t>SPSS</a:t>
            </a:r>
            <a:r>
              <a:rPr lang="zh-CN" altLang="en-US" dirty="0"/>
              <a:t>系列的发展方向）</a:t>
            </a:r>
          </a:p>
          <a:p>
            <a:pPr lvl="1"/>
            <a:r>
              <a:rPr lang="zh-CN" altLang="en-US" dirty="0"/>
              <a:t>在变量视图和数据视图中均可进行</a:t>
            </a:r>
          </a:p>
        </p:txBody>
      </p:sp>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40</a:t>
            </a:fld>
            <a:endParaRPr lang="en-US" altLang="zh-C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zh-CN" altLang="en-US"/>
              <a:t>常用工具栏按钮</a:t>
            </a:r>
          </a:p>
        </p:txBody>
      </p:sp>
      <p:sp>
        <p:nvSpPr>
          <p:cNvPr id="160771" name="Rectangle 3"/>
          <p:cNvSpPr>
            <a:spLocks noGrp="1" noChangeArrowheads="1"/>
          </p:cNvSpPr>
          <p:nvPr>
            <p:ph idx="1"/>
          </p:nvPr>
        </p:nvSpPr>
        <p:spPr/>
        <p:txBody>
          <a:bodyPr/>
          <a:lstStyle/>
          <a:p>
            <a:r>
              <a:rPr lang="en-US" altLang="zh-CN"/>
              <a:t>Value labels</a:t>
            </a:r>
            <a:r>
              <a:rPr lang="zh-CN" altLang="en-US"/>
              <a:t>按钮</a:t>
            </a:r>
          </a:p>
          <a:p>
            <a:pPr lvl="1"/>
            <a:r>
              <a:rPr lang="zh-CN" altLang="en-US"/>
              <a:t>大大简化了数据管理工作</a:t>
            </a:r>
          </a:p>
          <a:p>
            <a:r>
              <a:rPr lang="en-US" altLang="zh-CN"/>
              <a:t>Dialog recall</a:t>
            </a:r>
            <a:r>
              <a:rPr lang="zh-CN" altLang="en-US"/>
              <a:t>按钮</a:t>
            </a:r>
          </a:p>
          <a:p>
            <a:pPr lvl="1"/>
            <a:r>
              <a:rPr lang="zh-CN" altLang="en-US"/>
              <a:t>在数据集关闭前均有效</a:t>
            </a:r>
          </a:p>
          <a:p>
            <a:r>
              <a:rPr lang="en-US" altLang="zh-CN"/>
              <a:t>Goto data</a:t>
            </a:r>
            <a:r>
              <a:rPr lang="zh-CN" altLang="en-US"/>
              <a:t>按钮</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41</a:t>
            </a:fld>
            <a:endParaRPr lang="en-US" altLang="zh-C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Rectangle 4"/>
          <p:cNvSpPr>
            <a:spLocks noGrp="1" noChangeArrowheads="1"/>
          </p:cNvSpPr>
          <p:nvPr>
            <p:ph type="ctrTitle" sz="quarter"/>
          </p:nvPr>
        </p:nvSpPr>
        <p:spPr/>
        <p:txBody>
          <a:bodyPr>
            <a:normAutofit/>
          </a:bodyPr>
          <a:lstStyle/>
          <a:p>
            <a:r>
              <a:rPr lang="zh-CN" altLang="en-US" dirty="0"/>
              <a:t>文件管理及其它常用操作入门</a:t>
            </a:r>
          </a:p>
        </p:txBody>
      </p:sp>
      <p:sp>
        <p:nvSpPr>
          <p:cNvPr id="189446" name="Rectangle 6"/>
          <p:cNvSpPr>
            <a:spLocks noGrp="1" noChangeArrowheads="1"/>
          </p:cNvSpPr>
          <p:nvPr>
            <p:ph type="subTitle" sz="quarter" idx="1"/>
          </p:nvPr>
        </p:nvSpPr>
        <p:spPr/>
        <p:txBody>
          <a:bodyPr/>
          <a:lstStyle/>
          <a:p>
            <a:pPr>
              <a:buFont typeface="Times"/>
              <a:buBlip>
                <a:blip r:embed="rId3"/>
              </a:buBlip>
            </a:pPr>
            <a:endParaRPr lang="zh-CN" altLang="zh-C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ltLang="zh-CN"/>
              <a:t>File</a:t>
            </a:r>
            <a:r>
              <a:rPr lang="zh-CN" altLang="en-US"/>
              <a:t>菜单详解</a:t>
            </a:r>
          </a:p>
        </p:txBody>
      </p:sp>
      <p:sp>
        <p:nvSpPr>
          <p:cNvPr id="147459" name="Rectangle 3"/>
          <p:cNvSpPr>
            <a:spLocks noGrp="1" noChangeArrowheads="1"/>
          </p:cNvSpPr>
          <p:nvPr>
            <p:ph idx="1"/>
          </p:nvPr>
        </p:nvSpPr>
        <p:spPr/>
        <p:txBody>
          <a:bodyPr/>
          <a:lstStyle/>
          <a:p>
            <a:r>
              <a:rPr lang="zh-CN" altLang="en-US" dirty="0"/>
              <a:t>新建数据文件</a:t>
            </a:r>
          </a:p>
          <a:p>
            <a:pPr lvl="1"/>
            <a:r>
              <a:rPr lang="zh-CN" altLang="en-US" dirty="0"/>
              <a:t>在</a:t>
            </a:r>
            <a:r>
              <a:rPr lang="en-US" altLang="zh-CN" dirty="0"/>
              <a:t>SPSS</a:t>
            </a:r>
            <a:r>
              <a:rPr lang="zh-CN" altLang="en-US" dirty="0"/>
              <a:t>中，新建一个数据文件容易的不得了－－已经到了什么都不用做的地步！</a:t>
            </a:r>
            <a:endParaRPr lang="en-US" altLang="zh-CN" dirty="0"/>
          </a:p>
          <a:p>
            <a:pPr lvl="1"/>
            <a:r>
              <a:rPr lang="zh-CN" altLang="en-US" dirty="0"/>
              <a:t>数据文件的工作名称与存储名称</a:t>
            </a:r>
          </a:p>
          <a:p>
            <a:r>
              <a:rPr lang="zh-CN" altLang="en-US" dirty="0"/>
              <a:t>打开其他格式的数据文件</a:t>
            </a:r>
          </a:p>
          <a:p>
            <a:pPr lvl="1"/>
            <a:r>
              <a:rPr lang="en-US" altLang="zh-CN" dirty="0"/>
              <a:t>SPSS</a:t>
            </a:r>
            <a:r>
              <a:rPr lang="zh-CN" altLang="en-US" dirty="0"/>
              <a:t>可以直接读入许多常用格式的数据文件</a:t>
            </a:r>
          </a:p>
          <a:p>
            <a:pPr lvl="1"/>
            <a:r>
              <a:rPr lang="zh-CN" altLang="en-US" dirty="0"/>
              <a:t>利用通用数据库</a:t>
            </a:r>
            <a:r>
              <a:rPr lang="en-US" altLang="zh-CN" dirty="0"/>
              <a:t>ODBC</a:t>
            </a:r>
            <a:r>
              <a:rPr lang="zh-CN" altLang="en-US" dirty="0"/>
              <a:t>接口读取数据文件</a:t>
            </a:r>
          </a:p>
          <a:p>
            <a:pPr lvl="1"/>
            <a:r>
              <a:rPr lang="zh-CN" altLang="en-US" dirty="0"/>
              <a:t>使用文本导入向导读入文本文件</a:t>
            </a:r>
          </a:p>
        </p:txBody>
      </p:sp>
      <p:sp>
        <p:nvSpPr>
          <p:cNvPr id="7" name="Rectangle 13"/>
          <p:cNvSpPr>
            <a:spLocks noGrp="1" noChangeArrowheads="1"/>
          </p:cNvSpPr>
          <p:nvPr>
            <p:ph type="ftr" sz="quarter" idx="4294967295"/>
          </p:nvPr>
        </p:nvSpPr>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43</a:t>
            </a:fld>
            <a:endParaRPr lang="en-US" altLang="zh-CN"/>
          </a:p>
        </p:txBody>
      </p:sp>
      <p:sp>
        <p:nvSpPr>
          <p:cNvPr id="6" name="Rectangle 12"/>
          <p:cNvSpPr>
            <a:spLocks noGrp="1" noChangeArrowheads="1"/>
          </p:cNvSpPr>
          <p:nvPr>
            <p:ph type="dt" sz="half" idx="4294967295"/>
          </p:nvPr>
        </p:nvSpPr>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txBox="1">
            <a:spLocks noChangeArrowheads="1"/>
          </p:cNvSpPr>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txBox="1">
            <a:spLocks noChangeArrowheads="1"/>
          </p:cNvSpPr>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eaLnBrk="0" fontAlgn="base" hangingPunct="0">
              <a:lnSpc>
                <a:spcPct val="100000"/>
              </a:lnSpc>
              <a:spcBef>
                <a:spcPct val="0"/>
              </a:spcBef>
              <a:spcAft>
                <a:spcPct val="0"/>
              </a:spcAft>
              <a:buClrTx/>
              <a:buSzTx/>
              <a:buFontTx/>
              <a:buNone/>
              <a:defRPr lang="en-US" altLang="zh-CN" sz="1200" b="1" u="none" kern="1200" dirty="0" smtClean="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r>
              <a:rPr lang="en-US" altLang="zh-CN"/>
              <a:t>@</a:t>
            </a:r>
            <a:r>
              <a:rPr lang="zh-CN" altLang="en-US"/>
              <a:t>文彤老师</a:t>
            </a:r>
          </a:p>
          <a:p>
            <a:endParaRPr lang="zh-CN" altLang="en-US"/>
          </a:p>
        </p:txBody>
      </p:sp>
      <p:sp>
        <p:nvSpPr>
          <p:cNvPr id="7" name="Rectangle 15"/>
          <p:cNvSpPr txBox="1">
            <a:spLocks noChangeArrowheads="1"/>
          </p:cNvSpPr>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eaLnBrk="0" fontAlgn="base" hangingPunct="0">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a:ea typeface="宋体" pitchFamily="2" charset="-122"/>
                <a:cs typeface="+mn-cs"/>
              </a:defRPr>
            </a:lvl2pPr>
            <a:lvl3pPr marL="914400" algn="l" rtl="0" eaLnBrk="0" fontAlgn="base" hangingPunct="0">
              <a:spcBef>
                <a:spcPct val="0"/>
              </a:spcBef>
              <a:spcAft>
                <a:spcPct val="0"/>
              </a:spcAft>
              <a:defRPr sz="2400" kern="1200">
                <a:solidFill>
                  <a:schemeClr val="tx1"/>
                </a:solidFill>
                <a:latin typeface="Times"/>
                <a:ea typeface="宋体" pitchFamily="2" charset="-122"/>
                <a:cs typeface="+mn-cs"/>
              </a:defRPr>
            </a:lvl3pPr>
            <a:lvl4pPr marL="1371600" algn="l" rtl="0" eaLnBrk="0" fontAlgn="base" hangingPunct="0">
              <a:spcBef>
                <a:spcPct val="0"/>
              </a:spcBef>
              <a:spcAft>
                <a:spcPct val="0"/>
              </a:spcAft>
              <a:defRPr sz="2400" kern="1200">
                <a:solidFill>
                  <a:schemeClr val="tx1"/>
                </a:solidFill>
                <a:latin typeface="Times"/>
                <a:ea typeface="宋体" pitchFamily="2" charset="-122"/>
                <a:cs typeface="+mn-cs"/>
              </a:defRPr>
            </a:lvl4pPr>
            <a:lvl5pPr marL="1828800" algn="l" rtl="0" eaLnBrk="0" fontAlgn="base" hangingPunct="0">
              <a:spcBef>
                <a:spcPct val="0"/>
              </a:spcBef>
              <a:spcAft>
                <a:spcPct val="0"/>
              </a:spcAft>
              <a:defRPr sz="2400" kern="1200">
                <a:solidFill>
                  <a:schemeClr val="tx1"/>
                </a:solidFill>
                <a:latin typeface="Times"/>
                <a:ea typeface="宋体" pitchFamily="2" charset="-122"/>
                <a:cs typeface="+mn-cs"/>
              </a:defRPr>
            </a:lvl5pPr>
            <a:lvl6pPr marL="2286000" algn="l" defTabSz="914400" rtl="0" eaLnBrk="1" latinLnBrk="0" hangingPunct="1">
              <a:defRPr sz="2400" kern="1200">
                <a:solidFill>
                  <a:schemeClr val="tx1"/>
                </a:solidFill>
                <a:latin typeface="Times"/>
                <a:ea typeface="宋体" pitchFamily="2" charset="-122"/>
                <a:cs typeface="+mn-cs"/>
              </a:defRPr>
            </a:lvl6pPr>
            <a:lvl7pPr marL="2743200" algn="l" defTabSz="914400" rtl="0" eaLnBrk="1" latinLnBrk="0" hangingPunct="1">
              <a:defRPr sz="2400" kern="1200">
                <a:solidFill>
                  <a:schemeClr val="tx1"/>
                </a:solidFill>
                <a:latin typeface="Times"/>
                <a:ea typeface="宋体" pitchFamily="2" charset="-122"/>
                <a:cs typeface="+mn-cs"/>
              </a:defRPr>
            </a:lvl7pPr>
            <a:lvl8pPr marL="3200400" algn="l" defTabSz="914400" rtl="0" eaLnBrk="1" latinLnBrk="0" hangingPunct="1">
              <a:defRPr sz="2400" kern="1200">
                <a:solidFill>
                  <a:schemeClr val="tx1"/>
                </a:solidFill>
                <a:latin typeface="Times"/>
                <a:ea typeface="宋体" pitchFamily="2" charset="-122"/>
                <a:cs typeface="+mn-cs"/>
              </a:defRPr>
            </a:lvl8pPr>
            <a:lvl9pPr marL="3657600" algn="l" defTabSz="914400" rtl="0" eaLnBrk="1" latinLnBrk="0" hangingPunct="1">
              <a:defRPr sz="2400" kern="1200">
                <a:solidFill>
                  <a:schemeClr val="tx1"/>
                </a:solidFill>
                <a:latin typeface="Times"/>
                <a:ea typeface="宋体" pitchFamily="2" charset="-122"/>
                <a:cs typeface="+mn-cs"/>
              </a:defRPr>
            </a:lvl9pPr>
          </a:lstStyle>
          <a:p>
            <a:fld id="{B79300B8-629A-47B8-8308-D6C71AA59504}" type="slidenum">
              <a:rPr lang="en-US" altLang="zh-CN" smtClean="0"/>
              <a:pPr/>
              <a:t>44</a:t>
            </a:fld>
            <a:endParaRPr lang="en-US" altLang="zh-CN"/>
          </a:p>
        </p:txBody>
      </p:sp>
      <p:graphicFrame>
        <p:nvGraphicFramePr>
          <p:cNvPr id="2" name="对象 1"/>
          <p:cNvGraphicFramePr>
            <a:graphicFrameLocks noChangeAspect="1"/>
          </p:cNvGraphicFramePr>
          <p:nvPr>
            <p:extLst>
              <p:ext uri="{D42A27DB-BD31-4B8C-83A1-F6EECF244321}">
                <p14:modId xmlns:p14="http://schemas.microsoft.com/office/powerpoint/2010/main" val="88843054"/>
              </p:ext>
            </p:extLst>
          </p:nvPr>
        </p:nvGraphicFramePr>
        <p:xfrm>
          <a:off x="524269" y="1052736"/>
          <a:ext cx="8324061" cy="5105424"/>
        </p:xfrm>
        <a:graphic>
          <a:graphicData uri="http://schemas.openxmlformats.org/presentationml/2006/ole">
            <mc:AlternateContent xmlns:mc="http://schemas.openxmlformats.org/markup-compatibility/2006">
              <mc:Choice xmlns:v="urn:schemas-microsoft-com:vml" Requires="v">
                <p:oleObj name="文档" r:id="rId3" imgW="4448769" imgH="2738063" progId="Word.Document.12">
                  <p:embed/>
                </p:oleObj>
              </mc:Choice>
              <mc:Fallback>
                <p:oleObj name="文档" r:id="rId3" imgW="4448769" imgH="2738063" progId="Word.Document.12">
                  <p:embed/>
                  <p:pic>
                    <p:nvPicPr>
                      <p:cNvPr id="0" name=""/>
                      <p:cNvPicPr/>
                      <p:nvPr/>
                    </p:nvPicPr>
                    <p:blipFill>
                      <a:blip r:embed="rId4"/>
                      <a:stretch>
                        <a:fillRect/>
                      </a:stretch>
                    </p:blipFill>
                    <p:spPr>
                      <a:xfrm>
                        <a:off x="524269" y="1052736"/>
                        <a:ext cx="8324061" cy="5105424"/>
                      </a:xfrm>
                      <a:prstGeom prst="rect">
                        <a:avLst/>
                      </a:prstGeom>
                    </p:spPr>
                  </p:pic>
                </p:oleObj>
              </mc:Fallback>
            </mc:AlternateContent>
          </a:graphicData>
        </a:graphic>
      </p:graphicFrame>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zh-CN"/>
              <a:t>File</a:t>
            </a:r>
            <a:r>
              <a:rPr lang="zh-CN" altLang="en-US"/>
              <a:t>菜单详解</a:t>
            </a:r>
          </a:p>
        </p:txBody>
      </p:sp>
      <p:sp>
        <p:nvSpPr>
          <p:cNvPr id="151555" name="Rectangle 3"/>
          <p:cNvSpPr>
            <a:spLocks noGrp="1" noChangeArrowheads="1"/>
          </p:cNvSpPr>
          <p:nvPr>
            <p:ph idx="1"/>
          </p:nvPr>
        </p:nvSpPr>
        <p:spPr/>
        <p:txBody>
          <a:bodyPr/>
          <a:lstStyle/>
          <a:p>
            <a:r>
              <a:rPr lang="zh-CN" altLang="en-US"/>
              <a:t>保存数据文件</a:t>
            </a:r>
          </a:p>
          <a:p>
            <a:pPr lvl="1"/>
            <a:r>
              <a:rPr lang="zh-CN" altLang="en-US"/>
              <a:t>首次保存</a:t>
            </a:r>
          </a:p>
          <a:p>
            <a:pPr lvl="1"/>
            <a:r>
              <a:rPr lang="zh-CN" altLang="en-US"/>
              <a:t>另存为</a:t>
            </a:r>
          </a:p>
          <a:p>
            <a:pPr lvl="1"/>
            <a:r>
              <a:rPr lang="zh-CN" altLang="en-US"/>
              <a:t>注意事项</a:t>
            </a:r>
          </a:p>
          <a:p>
            <a:pPr lvl="2"/>
            <a:r>
              <a:rPr lang="zh-CN" altLang="en-US"/>
              <a:t>善于使用</a:t>
            </a:r>
            <a:r>
              <a:rPr lang="en-US" altLang="zh-CN"/>
              <a:t>^S</a:t>
            </a:r>
          </a:p>
          <a:p>
            <a:pPr lvl="2"/>
            <a:r>
              <a:rPr lang="zh-CN" altLang="en-US"/>
              <a:t>存为其他格式时注意兼容性</a:t>
            </a:r>
          </a:p>
          <a:p>
            <a:r>
              <a:rPr lang="en-US" altLang="zh-CN"/>
              <a:t>File</a:t>
            </a:r>
            <a:r>
              <a:rPr lang="zh-CN" altLang="en-US"/>
              <a:t>菜单中的其他条目</a:t>
            </a:r>
          </a:p>
        </p:txBody>
      </p:sp>
      <p:sp>
        <p:nvSpPr>
          <p:cNvPr id="7" name="Rectangle 13"/>
          <p:cNvSpPr>
            <a:spLocks noGrp="1" noChangeArrowheads="1"/>
          </p:cNvSpPr>
          <p:nvPr>
            <p:ph type="ftr" sz="quarter" idx="4294967295"/>
          </p:nvPr>
        </p:nvSpPr>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45</a:t>
            </a:fld>
            <a:endParaRPr lang="en-US" altLang="zh-CN"/>
          </a:p>
        </p:txBody>
      </p:sp>
      <p:sp>
        <p:nvSpPr>
          <p:cNvPr id="6" name="Rectangle 12"/>
          <p:cNvSpPr>
            <a:spLocks noGrp="1" noChangeArrowheads="1"/>
          </p:cNvSpPr>
          <p:nvPr>
            <p:ph type="dt" sz="half" idx="4294967295"/>
          </p:nvPr>
        </p:nvSpPr>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sz="quarter"/>
          </p:nvPr>
        </p:nvSpPr>
        <p:spPr/>
        <p:txBody>
          <a:bodyPr/>
          <a:lstStyle/>
          <a:p>
            <a:r>
              <a:rPr lang="en-US" altLang="zh-CN" dirty="0"/>
              <a:t>SPSS</a:t>
            </a:r>
            <a:r>
              <a:rPr lang="zh-CN" altLang="en-US" dirty="0"/>
              <a:t>系列培训之： </a:t>
            </a:r>
            <a:br>
              <a:rPr lang="en-US" altLang="zh-CN" dirty="0"/>
            </a:br>
            <a:r>
              <a:rPr lang="en-US" altLang="zh-CN" dirty="0"/>
              <a:t>SPSS</a:t>
            </a:r>
            <a:r>
              <a:rPr lang="zh-CN" altLang="en-US" dirty="0"/>
              <a:t>编程入门</a:t>
            </a:r>
          </a:p>
        </p:txBody>
      </p:sp>
      <p:sp>
        <p:nvSpPr>
          <p:cNvPr id="3" name="副标题 2"/>
          <p:cNvSpPr>
            <a:spLocks noGrp="1"/>
          </p:cNvSpPr>
          <p:nvPr>
            <p:ph type="subTitle" sz="quarter" idx="1"/>
          </p:nvPr>
        </p:nvSpPr>
        <p:spPr/>
        <p:txBody>
          <a:bodyPr/>
          <a:lstStyle/>
          <a:p>
            <a:r>
              <a:rPr lang="en-US" altLang="zh-CN" dirty="0"/>
              <a:t>@</a:t>
            </a:r>
            <a:r>
              <a:rPr lang="zh-CN" altLang="en-US" dirty="0"/>
              <a:t>文彤老师</a:t>
            </a:r>
          </a:p>
        </p:txBody>
      </p:sp>
    </p:spTree>
    <p:extLst>
      <p:ext uri="{BB962C8B-B14F-4D97-AF65-F5344CB8AC3E}">
        <p14:creationId xmlns:p14="http://schemas.microsoft.com/office/powerpoint/2010/main" val="39168163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都这年月了，怎么还要学编程？</a:t>
            </a:r>
          </a:p>
        </p:txBody>
      </p:sp>
      <p:sp>
        <p:nvSpPr>
          <p:cNvPr id="3" name="内容占位符 2"/>
          <p:cNvSpPr>
            <a:spLocks noGrp="1"/>
          </p:cNvSpPr>
          <p:nvPr>
            <p:ph idx="1"/>
          </p:nvPr>
        </p:nvSpPr>
        <p:spPr/>
        <p:txBody>
          <a:bodyPr/>
          <a:lstStyle/>
          <a:p>
            <a:r>
              <a:rPr lang="zh-CN" altLang="en-US" dirty="0"/>
              <a:t>实现</a:t>
            </a:r>
            <a:r>
              <a:rPr lang="en-US" altLang="zh-CN" dirty="0"/>
              <a:t>10%</a:t>
            </a:r>
            <a:r>
              <a:rPr lang="zh-CN" altLang="en-US" dirty="0"/>
              <a:t>的高级分析功能</a:t>
            </a:r>
            <a:endParaRPr lang="en-US" altLang="zh-CN" dirty="0"/>
          </a:p>
          <a:p>
            <a:r>
              <a:rPr lang="zh-CN" altLang="en-US" dirty="0"/>
              <a:t>实现批量分析的自动化和重复化</a:t>
            </a:r>
            <a:endParaRPr lang="en-US" altLang="zh-CN" dirty="0"/>
          </a:p>
          <a:p>
            <a:r>
              <a:rPr lang="zh-CN" altLang="en-US" dirty="0"/>
              <a:t>快速实现所需的分析功能</a:t>
            </a:r>
            <a:endParaRPr lang="en-US" altLang="zh-CN" dirty="0"/>
          </a:p>
          <a:p>
            <a:r>
              <a:rPr lang="zh-CN" altLang="en-US" dirty="0"/>
              <a:t>让自己显得更像个砖家</a:t>
            </a:r>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47</a:t>
            </a:fld>
            <a:endParaRPr lang="en-US" altLang="zh-CN"/>
          </a:p>
        </p:txBody>
      </p:sp>
    </p:spTree>
    <p:extLst>
      <p:ext uri="{BB962C8B-B14F-4D97-AF65-F5344CB8AC3E}">
        <p14:creationId xmlns:p14="http://schemas.microsoft.com/office/powerpoint/2010/main" val="15360752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那么。。。学点什么呢？</a:t>
            </a:r>
          </a:p>
        </p:txBody>
      </p:sp>
      <p:sp>
        <p:nvSpPr>
          <p:cNvPr id="3" name="内容占位符 2"/>
          <p:cNvSpPr>
            <a:spLocks noGrp="1"/>
          </p:cNvSpPr>
          <p:nvPr>
            <p:ph idx="1"/>
          </p:nvPr>
        </p:nvSpPr>
        <p:spPr/>
        <p:txBody>
          <a:bodyPr/>
          <a:lstStyle/>
          <a:p>
            <a:r>
              <a:rPr lang="zh-CN" altLang="en-US" dirty="0"/>
              <a:t>基本语法规则</a:t>
            </a:r>
            <a:endParaRPr lang="en-US" altLang="zh-CN" dirty="0"/>
          </a:p>
          <a:p>
            <a:r>
              <a:rPr lang="zh-CN" altLang="en-US" dirty="0"/>
              <a:t>宏程序</a:t>
            </a:r>
            <a:endParaRPr lang="en-US" altLang="zh-CN" dirty="0"/>
          </a:p>
          <a:p>
            <a:r>
              <a:rPr lang="en-US" altLang="zh-CN" dirty="0"/>
              <a:t>OMS</a:t>
            </a:r>
            <a:r>
              <a:rPr lang="zh-CN" altLang="en-US" dirty="0"/>
              <a:t>系统</a:t>
            </a:r>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48</a:t>
            </a:fld>
            <a:endParaRPr lang="en-US" altLang="zh-CN"/>
          </a:p>
        </p:txBody>
      </p:sp>
    </p:spTree>
    <p:extLst>
      <p:ext uri="{BB962C8B-B14F-4D97-AF65-F5344CB8AC3E}">
        <p14:creationId xmlns:p14="http://schemas.microsoft.com/office/powerpoint/2010/main" val="36701820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基本语法规则</a:t>
            </a:r>
          </a:p>
        </p:txBody>
      </p:sp>
      <p:sp>
        <p:nvSpPr>
          <p:cNvPr id="3" name="内容占位符 2"/>
          <p:cNvSpPr>
            <a:spLocks noGrp="1"/>
          </p:cNvSpPr>
          <p:nvPr>
            <p:ph idx="1"/>
          </p:nvPr>
        </p:nvSpPr>
        <p:spPr/>
        <p:txBody>
          <a:bodyPr>
            <a:normAutofit/>
          </a:bodyPr>
          <a:lstStyle/>
          <a:p>
            <a:r>
              <a:rPr lang="zh-CN" altLang="zh-CN" b="1" dirty="0"/>
              <a:t>主命令格式</a:t>
            </a:r>
          </a:p>
          <a:p>
            <a:pPr lvl="1"/>
            <a:r>
              <a:rPr lang="zh-CN" altLang="zh-CN" dirty="0"/>
              <a:t>每条</a:t>
            </a:r>
            <a:r>
              <a:rPr lang="en-US" altLang="zh-CN" dirty="0"/>
              <a:t>SPSS</a:t>
            </a:r>
            <a:r>
              <a:rPr lang="zh-CN" altLang="zh-CN" dirty="0"/>
              <a:t>命令必须从新行开始</a:t>
            </a:r>
            <a:endParaRPr lang="en-US" altLang="zh-CN" dirty="0"/>
          </a:p>
          <a:p>
            <a:pPr lvl="1"/>
            <a:r>
              <a:rPr lang="zh-CN" altLang="zh-CN" dirty="0"/>
              <a:t>每个命令应该以句点为命令终止符，也可以将空行解释为命令终止符</a:t>
            </a:r>
            <a:endParaRPr lang="en-US" altLang="zh-CN" dirty="0"/>
          </a:p>
          <a:p>
            <a:pPr lvl="1"/>
            <a:r>
              <a:rPr lang="en-US" altLang="zh-CN" dirty="0"/>
              <a:t>COMPUTE NEWVAR=OLDVAR*2.</a:t>
            </a:r>
          </a:p>
          <a:p>
            <a:pPr lvl="2"/>
            <a:r>
              <a:rPr lang="zh-CN" altLang="en-US" dirty="0"/>
              <a:t>命令动词、分隔符、表达式、终止符</a:t>
            </a:r>
            <a:endParaRPr lang="zh-CN" altLang="zh-CN" dirty="0"/>
          </a:p>
          <a:p>
            <a:endParaRPr lang="zh-CN" altLang="en-US" dirty="0"/>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49</a:t>
            </a:fld>
            <a:endParaRPr lang="en-US" altLang="zh-CN"/>
          </a:p>
        </p:txBody>
      </p:sp>
    </p:spTree>
    <p:extLst>
      <p:ext uri="{BB962C8B-B14F-4D97-AF65-F5344CB8AC3E}">
        <p14:creationId xmlns:p14="http://schemas.microsoft.com/office/powerpoint/2010/main" val="2886149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基本语法规则</a:t>
            </a:r>
          </a:p>
        </p:txBody>
      </p:sp>
      <p:sp>
        <p:nvSpPr>
          <p:cNvPr id="3" name="内容占位符 2"/>
          <p:cNvSpPr>
            <a:spLocks noGrp="1"/>
          </p:cNvSpPr>
          <p:nvPr>
            <p:ph idx="1"/>
          </p:nvPr>
        </p:nvSpPr>
        <p:spPr/>
        <p:txBody>
          <a:bodyPr>
            <a:normAutofit/>
          </a:bodyPr>
          <a:lstStyle/>
          <a:p>
            <a:r>
              <a:rPr lang="zh-CN" altLang="zh-CN" b="1" dirty="0"/>
              <a:t>子命令格式</a:t>
            </a:r>
          </a:p>
          <a:p>
            <a:pPr lvl="1"/>
            <a:r>
              <a:rPr lang="zh-CN" altLang="zh-CN" dirty="0"/>
              <a:t>是对命令的进一步说明和设置</a:t>
            </a:r>
            <a:endParaRPr lang="en-US" altLang="zh-CN" dirty="0"/>
          </a:p>
          <a:p>
            <a:pPr lvl="1"/>
            <a:r>
              <a:rPr lang="zh-CN" altLang="zh-CN" dirty="0"/>
              <a:t>很多非关键的子命令都会有其默认设定</a:t>
            </a:r>
          </a:p>
          <a:p>
            <a:pPr lvl="1"/>
            <a:r>
              <a:rPr lang="en-US" altLang="zh-CN" dirty="0"/>
              <a:t>FREQUENCIES VARIABLES=var1 var2</a:t>
            </a:r>
            <a:br>
              <a:rPr lang="en-US" altLang="zh-CN" dirty="0"/>
            </a:br>
            <a:r>
              <a:rPr lang="en-US" altLang="zh-CN" dirty="0"/>
              <a:t>  /STATISTICS=MEAN</a:t>
            </a:r>
            <a:br>
              <a:rPr lang="en-US" altLang="zh-CN" dirty="0"/>
            </a:br>
            <a:r>
              <a:rPr lang="en-US" altLang="zh-CN" dirty="0"/>
              <a:t>  /ORDER=ANALYSIS.</a:t>
            </a:r>
          </a:p>
          <a:p>
            <a:pPr lvl="2"/>
            <a:r>
              <a:rPr lang="zh-CN" altLang="en-US" dirty="0"/>
              <a:t>子命令名、分隔符、命令顺序</a:t>
            </a:r>
            <a:endParaRPr lang="zh-CN" altLang="zh-CN" dirty="0"/>
          </a:p>
          <a:p>
            <a:endParaRPr lang="zh-CN" altLang="en-US" dirty="0"/>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50</a:t>
            </a:fld>
            <a:endParaRPr lang="en-US" altLang="zh-CN"/>
          </a:p>
        </p:txBody>
      </p:sp>
    </p:spTree>
    <p:extLst>
      <p:ext uri="{BB962C8B-B14F-4D97-AF65-F5344CB8AC3E}">
        <p14:creationId xmlns:p14="http://schemas.microsoft.com/office/powerpoint/2010/main" val="2549680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保留字、系统变量和特殊命令</a:t>
            </a:r>
          </a:p>
        </p:txBody>
      </p:sp>
      <p:sp>
        <p:nvSpPr>
          <p:cNvPr id="3" name="内容占位符 2"/>
          <p:cNvSpPr>
            <a:spLocks noGrp="1"/>
          </p:cNvSpPr>
          <p:nvPr>
            <p:ph idx="1"/>
          </p:nvPr>
        </p:nvSpPr>
        <p:spPr/>
        <p:txBody>
          <a:bodyPr/>
          <a:lstStyle/>
          <a:p>
            <a:r>
              <a:rPr lang="zh-CN" altLang="en-US" dirty="0"/>
              <a:t>关键字和保留字：</a:t>
            </a:r>
            <a:r>
              <a:rPr lang="en-US" altLang="zh-CN" dirty="0"/>
              <a:t>v1 to v5</a:t>
            </a:r>
          </a:p>
          <a:p>
            <a:r>
              <a:rPr lang="en-US" altLang="zh-CN" dirty="0"/>
              <a:t>$</a:t>
            </a:r>
            <a:r>
              <a:rPr lang="zh-CN" altLang="en-US" dirty="0"/>
              <a:t>系统变量：</a:t>
            </a:r>
            <a:r>
              <a:rPr lang="en-US" altLang="zh-CN" dirty="0"/>
              <a:t>$</a:t>
            </a:r>
            <a:r>
              <a:rPr lang="en-US" altLang="zh-CN" dirty="0" err="1"/>
              <a:t>casenum</a:t>
            </a:r>
            <a:r>
              <a:rPr lang="en-US" altLang="zh-CN" dirty="0"/>
              <a:t>, $</a:t>
            </a:r>
            <a:r>
              <a:rPr lang="en-US" altLang="zh-CN" dirty="0" err="1"/>
              <a:t>sysmis</a:t>
            </a:r>
            <a:endParaRPr lang="en-US" altLang="zh-CN" dirty="0"/>
          </a:p>
          <a:p>
            <a:r>
              <a:rPr lang="zh-CN" altLang="en-US" dirty="0"/>
              <a:t>特殊命令：</a:t>
            </a:r>
            <a:r>
              <a:rPr lang="en-US" altLang="zh-CN" dirty="0"/>
              <a:t>execute</a:t>
            </a:r>
          </a:p>
          <a:p>
            <a:endParaRPr lang="zh-CN" altLang="en-US" dirty="0"/>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51</a:t>
            </a:fld>
            <a:endParaRPr lang="en-US" altLang="zh-CN"/>
          </a:p>
        </p:txBody>
      </p:sp>
    </p:spTree>
    <p:extLst>
      <p:ext uri="{BB962C8B-B14F-4D97-AF65-F5344CB8AC3E}">
        <p14:creationId xmlns:p14="http://schemas.microsoft.com/office/powerpoint/2010/main" val="3559718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SPSS</a:t>
            </a:r>
            <a:r>
              <a:rPr lang="zh-CN" altLang="zh-CN"/>
              <a:t>程序的创建方式</a:t>
            </a:r>
            <a:endParaRPr lang="zh-CN" altLang="en-US" dirty="0"/>
          </a:p>
        </p:txBody>
      </p:sp>
      <p:sp>
        <p:nvSpPr>
          <p:cNvPr id="3" name="内容占位符 2"/>
          <p:cNvSpPr>
            <a:spLocks noGrp="1"/>
          </p:cNvSpPr>
          <p:nvPr>
            <p:ph idx="1"/>
          </p:nvPr>
        </p:nvSpPr>
        <p:spPr/>
        <p:txBody>
          <a:bodyPr/>
          <a:lstStyle/>
          <a:p>
            <a:r>
              <a:rPr lang="zh-CN" altLang="zh-CN"/>
              <a:t>对话框粘贴程序</a:t>
            </a:r>
          </a:p>
          <a:p>
            <a:r>
              <a:rPr lang="zh-CN" altLang="zh-CN"/>
              <a:t>输出</a:t>
            </a:r>
            <a:r>
              <a:rPr lang="en-US" altLang="zh-CN"/>
              <a:t>LOG</a:t>
            </a:r>
            <a:r>
              <a:rPr lang="zh-CN" altLang="zh-CN"/>
              <a:t>粘贴程序</a:t>
            </a:r>
          </a:p>
          <a:p>
            <a:r>
              <a:rPr lang="zh-CN" altLang="zh-CN"/>
              <a:t>日志文件编辑程序</a:t>
            </a:r>
          </a:p>
          <a:p>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52</a:t>
            </a:fld>
            <a:endParaRPr lang="en-US" altLang="zh-CN"/>
          </a:p>
        </p:txBody>
      </p:sp>
    </p:spTree>
    <p:extLst>
      <p:ext uri="{BB962C8B-B14F-4D97-AF65-F5344CB8AC3E}">
        <p14:creationId xmlns:p14="http://schemas.microsoft.com/office/powerpoint/2010/main" val="221909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宏的基本格式定义</a:t>
            </a:r>
            <a:endParaRPr lang="zh-CN" altLang="en-US" dirty="0"/>
          </a:p>
        </p:txBody>
      </p:sp>
      <p:sp>
        <p:nvSpPr>
          <p:cNvPr id="3" name="内容占位符 2"/>
          <p:cNvSpPr>
            <a:spLocks noGrp="1"/>
          </p:cNvSpPr>
          <p:nvPr>
            <p:ph idx="1"/>
          </p:nvPr>
        </p:nvSpPr>
        <p:spPr/>
        <p:txBody>
          <a:bodyPr/>
          <a:lstStyle/>
          <a:p>
            <a:r>
              <a:rPr lang="en-US" altLang="zh-CN"/>
              <a:t>DEFINE !M_SAMPLE() 'ABC'</a:t>
            </a:r>
            <a:endParaRPr lang="zh-CN" altLang="zh-CN"/>
          </a:p>
          <a:p>
            <a:r>
              <a:rPr lang="en-US" altLang="zh-CN"/>
              <a:t>* </a:t>
            </a:r>
            <a:r>
              <a:rPr lang="zh-CN" altLang="zh-CN"/>
              <a:t>任何有效的</a:t>
            </a:r>
            <a:r>
              <a:rPr lang="en-US" altLang="zh-CN"/>
              <a:t>SPSS</a:t>
            </a:r>
            <a:r>
              <a:rPr lang="zh-CN" altLang="zh-CN"/>
              <a:t>程序段</a:t>
            </a:r>
            <a:r>
              <a:rPr lang="en-US" altLang="zh-CN"/>
              <a:t>.</a:t>
            </a:r>
            <a:endParaRPr lang="zh-CN" altLang="zh-CN"/>
          </a:p>
          <a:p>
            <a:r>
              <a:rPr lang="en-US" altLang="zh-CN"/>
              <a:t>!ENDDEFINE.</a:t>
            </a:r>
            <a:endParaRPr lang="zh-CN" altLang="zh-CN"/>
          </a:p>
          <a:p>
            <a:r>
              <a:rPr lang="en-US" altLang="zh-CN"/>
              <a:t> </a:t>
            </a:r>
            <a:endParaRPr lang="zh-CN" altLang="zh-CN"/>
          </a:p>
          <a:p>
            <a:r>
              <a:rPr lang="en-US" altLang="zh-CN"/>
              <a:t>IF VARX=1 VARY=!M_SAMPLE.</a:t>
            </a:r>
            <a:endParaRPr lang="zh-CN" altLang="zh-CN"/>
          </a:p>
          <a:p>
            <a:r>
              <a:rPr lang="en-US" altLang="zh-CN"/>
              <a:t>EXECUTE.</a:t>
            </a:r>
            <a:endParaRPr lang="zh-CN" altLang="zh-CN"/>
          </a:p>
          <a:p>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53</a:t>
            </a:fld>
            <a:endParaRPr lang="en-US" altLang="zh-CN"/>
          </a:p>
        </p:txBody>
      </p:sp>
    </p:spTree>
    <p:extLst>
      <p:ext uri="{BB962C8B-B14F-4D97-AF65-F5344CB8AC3E}">
        <p14:creationId xmlns:p14="http://schemas.microsoft.com/office/powerpoint/2010/main" val="30747756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b="1" dirty="0"/>
              <a:t>宏参数</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DEFINE M_COMP (  INVAR1=!CHAREND('/')    ).</a:t>
            </a:r>
            <a:endParaRPr lang="zh-CN" altLang="zh-CN" dirty="0"/>
          </a:p>
          <a:p>
            <a:r>
              <a:rPr lang="en-US" altLang="zh-CN" dirty="0"/>
              <a:t>RECODE</a:t>
            </a:r>
            <a:endParaRPr lang="zh-CN" altLang="zh-CN" dirty="0"/>
          </a:p>
          <a:p>
            <a:r>
              <a:rPr lang="en-US" altLang="zh-CN" dirty="0"/>
              <a:t>  !INVAR1</a:t>
            </a:r>
            <a:endParaRPr lang="zh-CN" altLang="zh-CN" dirty="0"/>
          </a:p>
          <a:p>
            <a:r>
              <a:rPr lang="en-US" altLang="zh-CN" dirty="0"/>
              <a:t>  (1 THRU 5 = COPY)  (ELSE= 9)  INTO  !CONCAT('T',!INVAR1) .</a:t>
            </a:r>
            <a:endParaRPr lang="zh-CN" altLang="zh-CN" dirty="0"/>
          </a:p>
          <a:p>
            <a:r>
              <a:rPr lang="en-US" altLang="zh-CN" dirty="0"/>
              <a:t>EXEC.</a:t>
            </a:r>
            <a:endParaRPr lang="zh-CN" altLang="zh-CN" dirty="0"/>
          </a:p>
          <a:p>
            <a:r>
              <a:rPr lang="en-US" altLang="zh-CN" dirty="0"/>
              <a:t>!ENDDEFINE.</a:t>
            </a:r>
            <a:endParaRPr lang="zh-CN" altLang="zh-CN" dirty="0"/>
          </a:p>
          <a:p>
            <a:r>
              <a:rPr lang="en-US" altLang="zh-CN" dirty="0"/>
              <a:t> </a:t>
            </a:r>
            <a:endParaRPr lang="zh-CN" altLang="zh-CN" dirty="0"/>
          </a:p>
          <a:p>
            <a:r>
              <a:rPr lang="en-US" altLang="zh-CN" dirty="0"/>
              <a:t>M_COMP INVAR1=A3 .</a:t>
            </a:r>
            <a:endParaRPr lang="zh-CN" altLang="zh-CN" dirty="0"/>
          </a:p>
          <a:p>
            <a:endParaRPr lang="zh-CN" altLang="en-US" dirty="0"/>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54</a:t>
            </a:fld>
            <a:endParaRPr lang="en-US" altLang="zh-CN"/>
          </a:p>
        </p:txBody>
      </p:sp>
    </p:spTree>
    <p:extLst>
      <p:ext uri="{BB962C8B-B14F-4D97-AF65-F5344CB8AC3E}">
        <p14:creationId xmlns:p14="http://schemas.microsoft.com/office/powerpoint/2010/main" val="19618502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OMS</a:t>
            </a:r>
            <a:r>
              <a:rPr lang="zh-CN" altLang="zh-CN" dirty="0"/>
              <a:t>系统</a:t>
            </a:r>
            <a:endParaRPr lang="zh-CN" altLang="en-US" dirty="0"/>
          </a:p>
        </p:txBody>
      </p:sp>
      <p:sp>
        <p:nvSpPr>
          <p:cNvPr id="3" name="内容占位符 2"/>
          <p:cNvSpPr>
            <a:spLocks noGrp="1"/>
          </p:cNvSpPr>
          <p:nvPr>
            <p:ph idx="1"/>
          </p:nvPr>
        </p:nvSpPr>
        <p:spPr/>
        <p:txBody>
          <a:bodyPr>
            <a:normAutofit/>
          </a:bodyPr>
          <a:lstStyle/>
          <a:p>
            <a:r>
              <a:rPr lang="zh-CN" altLang="zh-CN" dirty="0"/>
              <a:t>即输出管理系统</a:t>
            </a:r>
            <a:r>
              <a:rPr lang="zh-CN" altLang="en-US" dirty="0"/>
              <a:t>（</a:t>
            </a:r>
            <a:r>
              <a:rPr lang="en-US" altLang="zh-CN" dirty="0"/>
              <a:t>Output Management System</a:t>
            </a:r>
            <a:r>
              <a:rPr lang="zh-CN" altLang="en-US" dirty="0"/>
              <a:t>）</a:t>
            </a:r>
            <a:endParaRPr lang="en-US" altLang="zh-CN" dirty="0"/>
          </a:p>
          <a:p>
            <a:r>
              <a:rPr lang="zh-CN" altLang="en-US" dirty="0"/>
              <a:t>提供了结果输出和数据文件的自动交互功能</a:t>
            </a:r>
            <a:endParaRPr lang="en-US" altLang="zh-CN" dirty="0"/>
          </a:p>
          <a:p>
            <a:r>
              <a:rPr lang="zh-CN" altLang="zh-CN" dirty="0"/>
              <a:t>可以将输出结果存储为</a:t>
            </a:r>
            <a:r>
              <a:rPr lang="en-US" altLang="zh-CN" dirty="0"/>
              <a:t>SPSS</a:t>
            </a:r>
            <a:r>
              <a:rPr lang="zh-CN" altLang="zh-CN" dirty="0"/>
              <a:t>数据格式（</a:t>
            </a:r>
            <a:r>
              <a:rPr lang="en-US" altLang="zh-CN" dirty="0"/>
              <a:t>SAV</a:t>
            </a:r>
            <a:r>
              <a:rPr lang="zh-CN" altLang="zh-CN" dirty="0"/>
              <a:t>）、</a:t>
            </a:r>
            <a:r>
              <a:rPr lang="en-US" altLang="zh-CN" dirty="0"/>
              <a:t>XML</a:t>
            </a:r>
            <a:r>
              <a:rPr lang="zh-CN" altLang="zh-CN" dirty="0"/>
              <a:t>格式、</a:t>
            </a:r>
            <a:r>
              <a:rPr lang="en-US" altLang="zh-CN" dirty="0"/>
              <a:t>HTML</a:t>
            </a:r>
            <a:r>
              <a:rPr lang="zh-CN" altLang="zh-CN" dirty="0"/>
              <a:t>格式、</a:t>
            </a:r>
            <a:r>
              <a:rPr lang="en-US" altLang="zh-CN" dirty="0"/>
              <a:t>TXT</a:t>
            </a:r>
            <a:r>
              <a:rPr lang="zh-CN" altLang="zh-CN" dirty="0"/>
              <a:t>格式、</a:t>
            </a:r>
            <a:r>
              <a:rPr lang="en-US" altLang="zh-CN" dirty="0"/>
              <a:t>PDF</a:t>
            </a:r>
            <a:r>
              <a:rPr lang="zh-CN" altLang="zh-CN" dirty="0"/>
              <a:t>格式等</a:t>
            </a:r>
            <a:endParaRPr lang="en-US" altLang="zh-CN" dirty="0"/>
          </a:p>
          <a:p>
            <a:r>
              <a:rPr lang="zh-CN" altLang="zh-CN" dirty="0"/>
              <a:t>可以</a:t>
            </a:r>
            <a:r>
              <a:rPr lang="zh-CN" altLang="en-US" dirty="0"/>
              <a:t>指定输出结果</a:t>
            </a:r>
            <a:r>
              <a:rPr lang="zh-CN" altLang="zh-CN" dirty="0"/>
              <a:t>中的表格、文本、图形</a:t>
            </a:r>
          </a:p>
          <a:p>
            <a:endParaRPr lang="zh-CN" altLang="en-US" dirty="0"/>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55</a:t>
            </a:fld>
            <a:endParaRPr lang="en-US" altLang="zh-CN"/>
          </a:p>
        </p:txBody>
      </p:sp>
    </p:spTree>
    <p:extLst>
      <p:ext uri="{BB962C8B-B14F-4D97-AF65-F5344CB8AC3E}">
        <p14:creationId xmlns:p14="http://schemas.microsoft.com/office/powerpoint/2010/main" val="3261698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OMS</a:t>
            </a:r>
            <a:r>
              <a:rPr lang="zh-CN" altLang="en-US" dirty="0"/>
              <a:t>控制面板</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86385" y="1600200"/>
            <a:ext cx="437122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56</a:t>
            </a:fld>
            <a:endParaRPr lang="en-US" altLang="zh-CN"/>
          </a:p>
        </p:txBody>
      </p:sp>
    </p:spTree>
    <p:extLst>
      <p:ext uri="{BB962C8B-B14F-4D97-AF65-F5344CB8AC3E}">
        <p14:creationId xmlns:p14="http://schemas.microsoft.com/office/powerpoint/2010/main" val="25474625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分析实例</a:t>
            </a:r>
          </a:p>
        </p:txBody>
      </p:sp>
      <p:sp>
        <p:nvSpPr>
          <p:cNvPr id="3" name="内容占位符 2"/>
          <p:cNvSpPr>
            <a:spLocks noGrp="1"/>
          </p:cNvSpPr>
          <p:nvPr>
            <p:ph idx="1"/>
          </p:nvPr>
        </p:nvSpPr>
        <p:spPr/>
        <p:txBody>
          <a:bodyPr>
            <a:normAutofit fontScale="92500" lnSpcReduction="20000"/>
          </a:bodyPr>
          <a:lstStyle/>
          <a:p>
            <a:r>
              <a:rPr lang="en-US" altLang="zh-CN" dirty="0"/>
              <a:t>DATASET DECLARE  </a:t>
            </a:r>
            <a:r>
              <a:rPr lang="en-US" altLang="zh-CN" dirty="0" err="1"/>
              <a:t>freq.sav</a:t>
            </a:r>
            <a:r>
              <a:rPr lang="en-US" altLang="zh-CN" dirty="0"/>
              <a:t>.</a:t>
            </a:r>
            <a:endParaRPr lang="zh-CN" altLang="zh-CN" dirty="0"/>
          </a:p>
          <a:p>
            <a:r>
              <a:rPr lang="en-US" altLang="zh-CN" dirty="0"/>
              <a:t>OMS</a:t>
            </a:r>
            <a:endParaRPr lang="zh-CN" altLang="zh-CN" dirty="0"/>
          </a:p>
          <a:p>
            <a:r>
              <a:rPr lang="en-US" altLang="zh-CN" dirty="0"/>
              <a:t>  /SELECT TABLES</a:t>
            </a:r>
            <a:endParaRPr lang="zh-CN" altLang="zh-CN" dirty="0"/>
          </a:p>
          <a:p>
            <a:r>
              <a:rPr lang="en-US" altLang="zh-CN" dirty="0"/>
              <a:t>  /IF COMMANDS=['Frequencies'] SUBTYPES=['Frequencies']</a:t>
            </a:r>
            <a:endParaRPr lang="zh-CN" altLang="zh-CN" dirty="0"/>
          </a:p>
          <a:p>
            <a:r>
              <a:rPr lang="en-US" altLang="zh-CN" dirty="0"/>
              <a:t>  /DESTINATION FORMAT=SAV NUMBERED=</a:t>
            </a:r>
            <a:r>
              <a:rPr lang="en-US" altLang="zh-CN" dirty="0" err="1"/>
              <a:t>TableNumber</a:t>
            </a:r>
            <a:r>
              <a:rPr lang="en-US" altLang="zh-CN" dirty="0"/>
              <a:t>_</a:t>
            </a:r>
            <a:endParaRPr lang="zh-CN" altLang="zh-CN" dirty="0"/>
          </a:p>
          <a:p>
            <a:r>
              <a:rPr lang="en-US" altLang="zh-CN" dirty="0"/>
              <a:t>   OUTFILE='</a:t>
            </a:r>
            <a:r>
              <a:rPr lang="en-US" altLang="zh-CN" dirty="0" err="1"/>
              <a:t>freq.sav</a:t>
            </a:r>
            <a:r>
              <a:rPr lang="en-US" altLang="zh-CN" dirty="0"/>
              <a:t>'.</a:t>
            </a:r>
            <a:endParaRPr lang="zh-CN" altLang="zh-CN" dirty="0"/>
          </a:p>
          <a:p>
            <a:endParaRPr lang="en-US" altLang="zh-CN" dirty="0"/>
          </a:p>
          <a:p>
            <a:r>
              <a:rPr lang="en-US" altLang="zh-CN" dirty="0"/>
              <a:t>OMSEND.</a:t>
            </a:r>
            <a:endParaRPr lang="zh-CN" altLang="zh-CN" dirty="0"/>
          </a:p>
          <a:p>
            <a:endParaRPr lang="zh-CN" altLang="en-US" dirty="0"/>
          </a:p>
        </p:txBody>
      </p:sp>
      <p:sp>
        <p:nvSpPr>
          <p:cNvPr id="4"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5"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6"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57</a:t>
            </a:fld>
            <a:endParaRPr lang="en-US" altLang="zh-CN"/>
          </a:p>
        </p:txBody>
      </p:sp>
    </p:spTree>
    <p:extLst>
      <p:ext uri="{BB962C8B-B14F-4D97-AF65-F5344CB8AC3E}">
        <p14:creationId xmlns:p14="http://schemas.microsoft.com/office/powerpoint/2010/main" val="7895486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分析实例</a:t>
            </a:r>
          </a:p>
        </p:txBody>
      </p:sp>
      <p:sp>
        <p:nvSpPr>
          <p:cNvPr id="3" name="内容占位符 2"/>
          <p:cNvSpPr>
            <a:spLocks noGrp="1"/>
          </p:cNvSpPr>
          <p:nvPr>
            <p:ph idx="1"/>
          </p:nvPr>
        </p:nvSpPr>
        <p:spPr/>
        <p:txBody>
          <a:bodyPr/>
          <a:lstStyle/>
          <a:p>
            <a:endParaRPr lang="zh-CN" altLang="en-US"/>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58</a:t>
            </a:fld>
            <a:endParaRPr lang="en-US" altLang="zh-CN"/>
          </a:p>
        </p:txBody>
      </p:sp>
      <p:pic>
        <p:nvPicPr>
          <p:cNvPr id="1955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052736"/>
            <a:ext cx="7200800" cy="540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67744" y="2060848"/>
            <a:ext cx="6842382" cy="1377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0715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ctrTitle" sz="quarter"/>
          </p:nvPr>
        </p:nvSpPr>
        <p:spPr/>
        <p:txBody>
          <a:bodyPr/>
          <a:lstStyle/>
          <a:p>
            <a:r>
              <a:rPr lang="en-US" altLang="zh-CN" dirty="0"/>
              <a:t>SPSS</a:t>
            </a:r>
            <a:r>
              <a:rPr lang="zh-CN" altLang="en-US" dirty="0"/>
              <a:t>系列培训之： </a:t>
            </a:r>
            <a:br>
              <a:rPr lang="en-US" altLang="zh-CN" dirty="0"/>
            </a:br>
            <a:r>
              <a:rPr lang="en-US" altLang="zh-CN" dirty="0"/>
              <a:t>SPSS</a:t>
            </a:r>
            <a:r>
              <a:rPr lang="zh-CN" altLang="en-US" dirty="0"/>
              <a:t>数据管理入门</a:t>
            </a:r>
          </a:p>
        </p:txBody>
      </p:sp>
      <p:sp>
        <p:nvSpPr>
          <p:cNvPr id="135172" name="Rectangle 4"/>
          <p:cNvSpPr>
            <a:spLocks noGrp="1" noChangeArrowheads="1"/>
          </p:cNvSpPr>
          <p:nvPr>
            <p:ph type="subTitle" sz="quarter" idx="1"/>
          </p:nvPr>
        </p:nvSpPr>
        <p:spPr/>
        <p:txBody>
          <a:bodyPr/>
          <a:lstStyle/>
          <a:p>
            <a:r>
              <a:rPr lang="en-US" altLang="zh-CN" dirty="0"/>
              <a:t>@</a:t>
            </a:r>
            <a:r>
              <a:rPr lang="zh-CN" altLang="en-US" dirty="0"/>
              <a:t>文彤老师</a:t>
            </a:r>
            <a:endParaRPr lang="en-US" altLang="zh-CN" dirty="0"/>
          </a:p>
        </p:txBody>
      </p:sp>
    </p:spTree>
    <p:extLst>
      <p:ext uri="{BB962C8B-B14F-4D97-AF65-F5344CB8AC3E}">
        <p14:creationId xmlns:p14="http://schemas.microsoft.com/office/powerpoint/2010/main" val="1567772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zh-CN" altLang="en-US"/>
              <a:t>数据管理入门</a:t>
            </a:r>
          </a:p>
        </p:txBody>
      </p:sp>
      <p:sp>
        <p:nvSpPr>
          <p:cNvPr id="58371" name="Rectangle 3"/>
          <p:cNvSpPr>
            <a:spLocks noGrp="1" noChangeArrowheads="1"/>
          </p:cNvSpPr>
          <p:nvPr>
            <p:ph idx="1"/>
          </p:nvPr>
        </p:nvSpPr>
        <p:spPr/>
        <p:txBody>
          <a:bodyPr/>
          <a:lstStyle/>
          <a:p>
            <a:r>
              <a:rPr lang="zh-CN" altLang="en-US" dirty="0"/>
              <a:t>变量级别的数据管理</a:t>
            </a:r>
            <a:r>
              <a:rPr lang="en-US" altLang="zh-CN" dirty="0"/>
              <a:t>--Transform</a:t>
            </a:r>
            <a:r>
              <a:rPr lang="zh-CN" altLang="en-US" dirty="0"/>
              <a:t>菜单</a:t>
            </a:r>
          </a:p>
          <a:p>
            <a:r>
              <a:rPr lang="zh-CN" altLang="en-US" dirty="0"/>
              <a:t>文件级别的数据管理</a:t>
            </a:r>
            <a:r>
              <a:rPr lang="en-US" altLang="zh-CN" dirty="0"/>
              <a:t>--Data</a:t>
            </a:r>
            <a:r>
              <a:rPr lang="zh-CN" altLang="en-US" dirty="0"/>
              <a:t>菜单（一）</a:t>
            </a:r>
          </a:p>
          <a:p>
            <a:r>
              <a:rPr lang="zh-CN" altLang="en-US" dirty="0"/>
              <a:t>文件级别的数据管理</a:t>
            </a:r>
            <a:r>
              <a:rPr lang="en-US" altLang="zh-CN" dirty="0"/>
              <a:t>--Data</a:t>
            </a:r>
            <a:r>
              <a:rPr lang="zh-CN" altLang="en-US" dirty="0"/>
              <a:t>菜单（二）</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60</a:t>
            </a:fld>
            <a:endParaRPr lang="en-US" altLang="zh-CN"/>
          </a:p>
        </p:txBody>
      </p:sp>
    </p:spTree>
    <p:extLst>
      <p:ext uri="{BB962C8B-B14F-4D97-AF65-F5344CB8AC3E}">
        <p14:creationId xmlns:p14="http://schemas.microsoft.com/office/powerpoint/2010/main" val="11825574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zh-CN" altLang="en-US"/>
              <a:t>数据管理入门</a:t>
            </a:r>
          </a:p>
        </p:txBody>
      </p:sp>
      <p:sp>
        <p:nvSpPr>
          <p:cNvPr id="123907" name="Rectangle 3"/>
          <p:cNvSpPr>
            <a:spLocks noGrp="1" noChangeArrowheads="1"/>
          </p:cNvSpPr>
          <p:nvPr>
            <p:ph idx="1"/>
          </p:nvPr>
        </p:nvSpPr>
        <p:spPr/>
        <p:txBody>
          <a:bodyPr/>
          <a:lstStyle/>
          <a:p>
            <a:r>
              <a:rPr lang="zh-CN" altLang="en-US"/>
              <a:t>数据管理包括的内容</a:t>
            </a:r>
          </a:p>
          <a:p>
            <a:pPr lvl="1"/>
            <a:r>
              <a:rPr lang="zh-CN" altLang="en-US"/>
              <a:t>信息的录入和保存</a:t>
            </a:r>
          </a:p>
          <a:p>
            <a:pPr lvl="1"/>
            <a:r>
              <a:rPr lang="zh-CN" altLang="en-US"/>
              <a:t>数据的整理／清理</a:t>
            </a:r>
          </a:p>
          <a:p>
            <a:pPr lvl="1"/>
            <a:r>
              <a:rPr lang="zh-CN" altLang="en-US"/>
              <a:t>数据的排列格式变换</a:t>
            </a:r>
          </a:p>
          <a:p>
            <a:pPr lvl="1"/>
            <a:r>
              <a:rPr lang="zh-CN" altLang="en-US"/>
              <a:t>数据文件的拼接、拆分</a:t>
            </a:r>
          </a:p>
          <a:p>
            <a:pPr lvl="1"/>
            <a:r>
              <a:rPr lang="zh-CN" altLang="en-US"/>
              <a:t>数据的预处理</a:t>
            </a:r>
          </a:p>
        </p:txBody>
      </p:sp>
      <p:sp>
        <p:nvSpPr>
          <p:cNvPr id="8" name="Rectangle 13"/>
          <p:cNvSpPr>
            <a:spLocks noGrp="1" noChangeArrowheads="1"/>
          </p:cNvSpPr>
          <p:nvPr>
            <p:ph type="ftr" sz="quarter" idx="4294967295"/>
          </p:nvPr>
        </p:nvSpPr>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9" name="Rectangle 15"/>
          <p:cNvSpPr>
            <a:spLocks noGrp="1" noChangeArrowheads="1"/>
          </p:cNvSpPr>
          <p:nvPr>
            <p:ph type="sldNum" sz="quarter" idx="4294967295"/>
          </p:nvPr>
        </p:nvSpPr>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61</a:t>
            </a:fld>
            <a:endParaRPr lang="en-US" altLang="zh-CN"/>
          </a:p>
        </p:txBody>
      </p:sp>
      <p:sp>
        <p:nvSpPr>
          <p:cNvPr id="7" name="Rectangle 12"/>
          <p:cNvSpPr>
            <a:spLocks noGrp="1" noChangeArrowheads="1"/>
          </p:cNvSpPr>
          <p:nvPr>
            <p:ph type="dt" sz="half" idx="4294967295"/>
          </p:nvPr>
        </p:nvSpPr>
        <p:spPr/>
        <p:txBody>
          <a:bodyPr/>
          <a:lstStyle>
            <a:lvl1pPr algn="ctr">
              <a:lnSpc>
                <a:spcPct val="100000"/>
              </a:lnSpc>
              <a:spcBef>
                <a:spcPct val="0"/>
              </a:spcBef>
              <a:buClrTx/>
              <a:buSzTx/>
              <a:buFontTx/>
              <a:buNone/>
              <a:defRPr sz="1200" b="1" u="none">
                <a:latin typeface="+mn-lt"/>
                <a:ea typeface="+mn-ea"/>
              </a:defRPr>
            </a:lvl1pPr>
          </a:lstStyle>
          <a:p>
            <a:r>
              <a:rPr lang="en-US" altLang="zh-CN"/>
              <a:t>SPSS</a:t>
            </a:r>
            <a:r>
              <a:rPr lang="zh-CN" altLang="en-US"/>
              <a:t>统计分析系列培训</a:t>
            </a:r>
            <a:endParaRPr lang="en-US" altLang="zh-CN"/>
          </a:p>
          <a:p>
            <a:endParaRPr lang="en-US" altLang="zh-CN" dirty="0"/>
          </a:p>
        </p:txBody>
      </p:sp>
    </p:spTree>
    <p:extLst>
      <p:ext uri="{BB962C8B-B14F-4D97-AF65-F5344CB8AC3E}">
        <p14:creationId xmlns:p14="http://schemas.microsoft.com/office/powerpoint/2010/main" val="4765789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sz="quarter"/>
          </p:nvPr>
        </p:nvSpPr>
        <p:spPr/>
        <p:txBody>
          <a:bodyPr/>
          <a:lstStyle/>
          <a:p>
            <a:r>
              <a:rPr lang="zh-CN" altLang="en-US" dirty="0"/>
              <a:t>变量级别的数据管理</a:t>
            </a:r>
            <a:br>
              <a:rPr lang="en-US" altLang="zh-CN" dirty="0"/>
            </a:br>
            <a:r>
              <a:rPr lang="en-US" altLang="zh-CN" dirty="0"/>
              <a:t>--Transform</a:t>
            </a:r>
            <a:r>
              <a:rPr lang="zh-CN" altLang="en-US" dirty="0"/>
              <a:t>菜单</a:t>
            </a:r>
          </a:p>
        </p:txBody>
      </p:sp>
      <p:sp>
        <p:nvSpPr>
          <p:cNvPr id="7" name="副标题 6"/>
          <p:cNvSpPr>
            <a:spLocks noGrp="1"/>
          </p:cNvSpPr>
          <p:nvPr>
            <p:ph type="subTitle" sz="quarter" idx="1"/>
          </p:nvPr>
        </p:nvSpPr>
        <p:spPr/>
        <p:txBody>
          <a:bodyPr/>
          <a:lstStyle/>
          <a:p>
            <a:endParaRPr lang="zh-CN" altLang="en-US"/>
          </a:p>
        </p:txBody>
      </p:sp>
    </p:spTree>
    <p:extLst>
      <p:ext uri="{BB962C8B-B14F-4D97-AF65-F5344CB8AC3E}">
        <p14:creationId xmlns:p14="http://schemas.microsoft.com/office/powerpoint/2010/main" val="23691287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zh-CN" altLang="en-US"/>
              <a:t>功能特点</a:t>
            </a:r>
          </a:p>
        </p:txBody>
      </p:sp>
      <p:sp>
        <p:nvSpPr>
          <p:cNvPr id="93187" name="Rectangle 3"/>
          <p:cNvSpPr>
            <a:spLocks noGrp="1" noChangeArrowheads="1"/>
          </p:cNvSpPr>
          <p:nvPr>
            <p:ph idx="1"/>
          </p:nvPr>
        </p:nvSpPr>
        <p:spPr/>
        <p:txBody>
          <a:bodyPr/>
          <a:lstStyle/>
          <a:p>
            <a:r>
              <a:rPr lang="zh-CN" altLang="en-US" dirty="0"/>
              <a:t>转换（</a:t>
            </a:r>
            <a:r>
              <a:rPr lang="en-US" altLang="zh-CN" dirty="0"/>
              <a:t>Transform</a:t>
            </a:r>
            <a:r>
              <a:rPr lang="zh-CN" altLang="en-US" dirty="0"/>
              <a:t>）菜单主要集中了一些对变量数值进行变换的过程，如对原始数据进行四则运算、对数据重新编码、求出变量的秩次等</a:t>
            </a:r>
            <a:endParaRPr lang="en-US" altLang="zh-CN" dirty="0"/>
          </a:p>
          <a:p>
            <a:r>
              <a:rPr lang="zh-CN" altLang="en-US" dirty="0"/>
              <a:t>这些功能往往在统计分析的预处理中起着非常重要的作用</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63</a:t>
            </a:fld>
            <a:endParaRPr lang="en-US" altLang="zh-CN"/>
          </a:p>
        </p:txBody>
      </p:sp>
    </p:spTree>
    <p:extLst>
      <p:ext uri="{BB962C8B-B14F-4D97-AF65-F5344CB8AC3E}">
        <p14:creationId xmlns:p14="http://schemas.microsoft.com/office/powerpoint/2010/main" val="42772168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zh-CN" altLang="en-US"/>
              <a:t>功能特点</a:t>
            </a:r>
          </a:p>
        </p:txBody>
      </p:sp>
      <p:sp>
        <p:nvSpPr>
          <p:cNvPr id="139267" name="Rectangle 3"/>
          <p:cNvSpPr>
            <a:spLocks noGrp="1" noChangeArrowheads="1"/>
          </p:cNvSpPr>
          <p:nvPr>
            <p:ph idx="1"/>
          </p:nvPr>
        </p:nvSpPr>
        <p:spPr/>
        <p:txBody>
          <a:bodyPr/>
          <a:lstStyle/>
          <a:p>
            <a:r>
              <a:rPr lang="zh-CN" altLang="en-US" dirty="0"/>
              <a:t>计算新变量：最常用和重要的过程。</a:t>
            </a:r>
          </a:p>
          <a:p>
            <a:r>
              <a:rPr lang="zh-CN" altLang="en-US" dirty="0"/>
              <a:t>变量转换：包括</a:t>
            </a:r>
            <a:r>
              <a:rPr lang="en-US" altLang="zh-CN" dirty="0"/>
              <a:t>Recode</a:t>
            </a:r>
            <a:r>
              <a:rPr lang="zh-CN" altLang="en-US" dirty="0"/>
              <a:t>、</a:t>
            </a:r>
            <a:r>
              <a:rPr lang="en-US" altLang="zh-CN" dirty="0"/>
              <a:t>Visual Binning</a:t>
            </a:r>
            <a:r>
              <a:rPr lang="zh-CN" altLang="en-US" dirty="0"/>
              <a:t>、</a:t>
            </a:r>
            <a:r>
              <a:rPr lang="en-US" altLang="zh-CN" dirty="0"/>
              <a:t>Count</a:t>
            </a:r>
            <a:r>
              <a:rPr lang="zh-CN" altLang="en-US" dirty="0"/>
              <a:t>、</a:t>
            </a:r>
            <a:r>
              <a:rPr lang="en-US" altLang="zh-CN" dirty="0"/>
              <a:t>Rank</a:t>
            </a:r>
            <a:r>
              <a:rPr lang="zh-CN" altLang="en-US" dirty="0"/>
              <a:t>、</a:t>
            </a:r>
            <a:r>
              <a:rPr lang="en-US" altLang="zh-CN" dirty="0"/>
              <a:t>Automatic Recode</a:t>
            </a:r>
            <a:r>
              <a:rPr lang="zh-CN" altLang="en-US" dirty="0"/>
              <a:t>这五个过程，它们实际上都可以被看成是</a:t>
            </a:r>
            <a:r>
              <a:rPr lang="en-US" altLang="zh-CN" dirty="0"/>
              <a:t>compute</a:t>
            </a:r>
            <a:r>
              <a:rPr lang="zh-CN" altLang="en-US" dirty="0"/>
              <a:t>过程在某一方面功能的强化和打包。</a:t>
            </a:r>
          </a:p>
          <a:p>
            <a:r>
              <a:rPr lang="zh-CN" altLang="en-US" dirty="0"/>
              <a:t>专用过程：包括时间序列模型相关过程、自动数据准备相关过程和设定随机种子等过程。</a:t>
            </a:r>
          </a:p>
          <a:p>
            <a:r>
              <a:rPr lang="en-US" altLang="zh-CN" dirty="0"/>
              <a:t>Run Pending Transforms</a:t>
            </a:r>
            <a:r>
              <a:rPr lang="zh-CN" altLang="en-US" dirty="0"/>
              <a:t>：用于执行编程中被挂起（</a:t>
            </a:r>
            <a:r>
              <a:rPr lang="en-US" altLang="zh-CN" dirty="0"/>
              <a:t>Pending</a:t>
            </a:r>
            <a:r>
              <a:rPr lang="zh-CN" altLang="en-US" dirty="0"/>
              <a:t>）的数据整理操作。</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64</a:t>
            </a:fld>
            <a:endParaRPr lang="en-US" altLang="zh-CN"/>
          </a:p>
        </p:txBody>
      </p:sp>
    </p:spTree>
    <p:extLst>
      <p:ext uri="{BB962C8B-B14F-4D97-AF65-F5344CB8AC3E}">
        <p14:creationId xmlns:p14="http://schemas.microsoft.com/office/powerpoint/2010/main" val="26142878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zh-CN" altLang="en-US"/>
              <a:t>变量赋值：</a:t>
            </a:r>
            <a:r>
              <a:rPr lang="en-US" altLang="zh-CN"/>
              <a:t>Compute</a:t>
            </a:r>
            <a:r>
              <a:rPr lang="zh-CN" altLang="en-US"/>
              <a:t>过程</a:t>
            </a:r>
          </a:p>
        </p:txBody>
      </p:sp>
      <p:sp>
        <p:nvSpPr>
          <p:cNvPr id="94211" name="Rectangle 3"/>
          <p:cNvSpPr>
            <a:spLocks noGrp="1" noChangeArrowheads="1"/>
          </p:cNvSpPr>
          <p:nvPr>
            <p:ph idx="1"/>
          </p:nvPr>
        </p:nvSpPr>
        <p:spPr/>
        <p:txBody>
          <a:bodyPr/>
          <a:lstStyle/>
          <a:p>
            <a:pPr lvl="1"/>
            <a:r>
              <a:rPr lang="zh-CN" altLang="en-US" dirty="0"/>
              <a:t>用于计算新变量，或者给老变量赋值</a:t>
            </a:r>
          </a:p>
          <a:p>
            <a:pPr lvl="1"/>
            <a:r>
              <a:rPr lang="zh-CN" altLang="en-US" dirty="0"/>
              <a:t>有大量的</a:t>
            </a:r>
            <a:r>
              <a:rPr lang="en-US" altLang="zh-CN" dirty="0"/>
              <a:t>SPSS</a:t>
            </a:r>
            <a:r>
              <a:rPr lang="zh-CN" altLang="en-US" dirty="0"/>
              <a:t>函数可供使用</a:t>
            </a:r>
          </a:p>
          <a:p>
            <a:pPr lvl="1"/>
            <a:r>
              <a:rPr lang="zh-CN" altLang="en-US" dirty="0"/>
              <a:t>学会如何写相应的语句可能更方便</a:t>
            </a:r>
          </a:p>
          <a:p>
            <a:r>
              <a:rPr lang="zh-CN" altLang="en-US" dirty="0"/>
              <a:t>实例</a:t>
            </a:r>
          </a:p>
          <a:p>
            <a:pPr lvl="1"/>
            <a:r>
              <a:rPr lang="en-US" altLang="zh-CN" dirty="0"/>
              <a:t>CCSS</a:t>
            </a:r>
            <a:r>
              <a:rPr lang="zh-CN" altLang="zh-CN" dirty="0"/>
              <a:t>项目中的受访者年龄在</a:t>
            </a:r>
            <a:r>
              <a:rPr lang="en-US" altLang="zh-CN" dirty="0"/>
              <a:t>18-64</a:t>
            </a:r>
            <a:r>
              <a:rPr lang="zh-CN" altLang="zh-CN" dirty="0"/>
              <a:t>岁，他们在分析中会被分为</a:t>
            </a:r>
            <a:r>
              <a:rPr lang="en-US" altLang="zh-CN" dirty="0"/>
              <a:t>18-34</a:t>
            </a:r>
            <a:r>
              <a:rPr lang="zh-CN" altLang="zh-CN" dirty="0"/>
              <a:t>、</a:t>
            </a:r>
            <a:r>
              <a:rPr lang="en-US" altLang="zh-CN" dirty="0"/>
              <a:t>35-54</a:t>
            </a:r>
            <a:r>
              <a:rPr lang="zh-CN" altLang="zh-CN" dirty="0"/>
              <a:t>、</a:t>
            </a:r>
            <a:r>
              <a:rPr lang="en-US" altLang="zh-CN" dirty="0"/>
              <a:t>55-64</a:t>
            </a:r>
            <a:r>
              <a:rPr lang="zh-CN" altLang="zh-CN" dirty="0"/>
              <a:t>三组。为便于使用，年龄变量</a:t>
            </a:r>
            <a:r>
              <a:rPr lang="en-US" altLang="zh-CN" dirty="0"/>
              <a:t>S3</a:t>
            </a:r>
            <a:r>
              <a:rPr lang="zh-CN" altLang="zh-CN" dirty="0"/>
              <a:t>重新赋值后将会被存储为新变量</a:t>
            </a:r>
            <a:r>
              <a:rPr lang="en-US" altLang="zh-CN" dirty="0"/>
              <a:t>TS3</a:t>
            </a:r>
            <a:r>
              <a:rPr lang="zh-CN" altLang="zh-CN" dirty="0"/>
              <a:t>，其取值</a:t>
            </a:r>
            <a:r>
              <a:rPr lang="en-US" altLang="zh-CN" dirty="0"/>
              <a:t>1</a:t>
            </a:r>
            <a:r>
              <a:rPr lang="zh-CN" altLang="zh-CN" dirty="0"/>
              <a:t>、</a:t>
            </a:r>
            <a:r>
              <a:rPr lang="en-US" altLang="zh-CN" dirty="0"/>
              <a:t>2</a:t>
            </a:r>
            <a:r>
              <a:rPr lang="zh-CN" altLang="zh-CN" dirty="0"/>
              <a:t>、</a:t>
            </a:r>
            <a:r>
              <a:rPr lang="en-US" altLang="zh-CN" dirty="0"/>
              <a:t>3</a:t>
            </a:r>
            <a:r>
              <a:rPr lang="zh-CN" altLang="zh-CN" dirty="0"/>
              <a:t>分别代表上述三种情况。</a:t>
            </a:r>
            <a:endParaRPr lang="zh-CN" altLang="en-US" dirty="0"/>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65</a:t>
            </a:fld>
            <a:endParaRPr lang="en-US" altLang="zh-CN"/>
          </a:p>
        </p:txBody>
      </p:sp>
    </p:spTree>
    <p:extLst>
      <p:ext uri="{BB962C8B-B14F-4D97-AF65-F5344CB8AC3E}">
        <p14:creationId xmlns:p14="http://schemas.microsoft.com/office/powerpoint/2010/main" val="40324816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US" altLang="zh-CN"/>
              <a:t>Compute</a:t>
            </a:r>
            <a:r>
              <a:rPr lang="zh-CN" altLang="en-US"/>
              <a:t>过程</a:t>
            </a:r>
          </a:p>
        </p:txBody>
      </p:sp>
      <p:sp>
        <p:nvSpPr>
          <p:cNvPr id="161795" name="Rectangle 3"/>
          <p:cNvSpPr>
            <a:spLocks noGrp="1" noChangeArrowheads="1"/>
          </p:cNvSpPr>
          <p:nvPr>
            <p:ph idx="1"/>
          </p:nvPr>
        </p:nvSpPr>
        <p:spPr/>
        <p:txBody>
          <a:bodyPr/>
          <a:lstStyle/>
          <a:p>
            <a:r>
              <a:rPr lang="zh-CN" altLang="en-US" sz="2400" dirty="0"/>
              <a:t>含有条件组合的赋值方式</a:t>
            </a:r>
          </a:p>
          <a:p>
            <a:pPr lvl="1"/>
            <a:r>
              <a:rPr lang="en-US" altLang="zh-CN" sz="2200" dirty="0"/>
              <a:t>&amp;  |  ()  ~=</a:t>
            </a:r>
          </a:p>
          <a:p>
            <a:pPr lvl="1"/>
            <a:r>
              <a:rPr lang="zh-CN" altLang="en-US" sz="2200" dirty="0"/>
              <a:t>标示出未婚男性案例</a:t>
            </a:r>
            <a:endParaRPr lang="en-US" altLang="zh-CN" sz="2200" dirty="0"/>
          </a:p>
          <a:p>
            <a:r>
              <a:rPr lang="zh-CN" altLang="en-US" sz="2400" dirty="0"/>
              <a:t>字符型变量的操作</a:t>
            </a:r>
          </a:p>
          <a:p>
            <a:pPr lvl="1"/>
            <a:r>
              <a:rPr lang="en-US" altLang="zh-CN" sz="2200" dirty="0"/>
              <a:t>STRING var1 (A8).</a:t>
            </a:r>
          </a:p>
          <a:p>
            <a:pPr lvl="1"/>
            <a:r>
              <a:rPr lang="en-US" altLang="zh-CN" sz="2200" dirty="0" err="1"/>
              <a:t>concat</a:t>
            </a:r>
            <a:r>
              <a:rPr lang="en-US" altLang="zh-CN" sz="2200" dirty="0"/>
              <a:t>(string(var1,F1),string(var2,f1)).</a:t>
            </a:r>
          </a:p>
          <a:p>
            <a:r>
              <a:rPr lang="zh-CN" altLang="en-US" sz="2400" dirty="0"/>
              <a:t>缺失值的处理</a:t>
            </a:r>
          </a:p>
          <a:p>
            <a:pPr lvl="1"/>
            <a:r>
              <a:rPr lang="en-US" altLang="zh-CN" sz="2200" dirty="0"/>
              <a:t>If missing(</a:t>
            </a:r>
            <a:r>
              <a:rPr lang="en-US" altLang="zh-CN" sz="2200" dirty="0" err="1"/>
              <a:t>varA</a:t>
            </a:r>
            <a:r>
              <a:rPr lang="en-US" altLang="zh-CN" sz="2200" dirty="0"/>
              <a:t>) </a:t>
            </a:r>
            <a:r>
              <a:rPr lang="en-US" altLang="zh-CN" sz="2200" dirty="0" err="1"/>
              <a:t>varB</a:t>
            </a:r>
            <a:r>
              <a:rPr lang="en-US" altLang="zh-CN" sz="2200" dirty="0"/>
              <a:t>=1.</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66</a:t>
            </a:fld>
            <a:endParaRPr lang="en-US" altLang="zh-CN"/>
          </a:p>
        </p:txBody>
      </p:sp>
    </p:spTree>
    <p:extLst>
      <p:ext uri="{BB962C8B-B14F-4D97-AF65-F5344CB8AC3E}">
        <p14:creationId xmlns:p14="http://schemas.microsoft.com/office/powerpoint/2010/main" val="12566601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40" name="Rectangle 8"/>
          <p:cNvSpPr>
            <a:spLocks noGrp="1" noChangeArrowheads="1"/>
          </p:cNvSpPr>
          <p:nvPr>
            <p:ph type="title"/>
          </p:nvPr>
        </p:nvSpPr>
        <p:spPr/>
        <p:txBody>
          <a:bodyPr/>
          <a:lstStyle/>
          <a:p>
            <a:r>
              <a:rPr lang="zh-CN" altLang="en-US" dirty="0"/>
              <a:t>已有变量值的分组合并 </a:t>
            </a:r>
          </a:p>
        </p:txBody>
      </p:sp>
      <p:sp>
        <p:nvSpPr>
          <p:cNvPr id="95241" name="Rectangle 9"/>
          <p:cNvSpPr>
            <a:spLocks noGrp="1" noChangeArrowheads="1"/>
          </p:cNvSpPr>
          <p:nvPr>
            <p:ph idx="1"/>
          </p:nvPr>
        </p:nvSpPr>
        <p:spPr/>
        <p:txBody>
          <a:bodyPr/>
          <a:lstStyle/>
          <a:p>
            <a:pPr>
              <a:lnSpc>
                <a:spcPct val="80000"/>
              </a:lnSpc>
            </a:pPr>
            <a:r>
              <a:rPr lang="en-US" altLang="zh-CN" dirty="0"/>
              <a:t>Recode</a:t>
            </a:r>
            <a:r>
              <a:rPr lang="zh-CN" altLang="en-US" dirty="0"/>
              <a:t>过程</a:t>
            </a:r>
          </a:p>
          <a:p>
            <a:pPr lvl="1">
              <a:lnSpc>
                <a:spcPct val="80000"/>
              </a:lnSpc>
            </a:pPr>
            <a:r>
              <a:rPr lang="en-US" altLang="zh-CN" dirty="0"/>
              <a:t>Recode into same variable</a:t>
            </a:r>
          </a:p>
          <a:p>
            <a:pPr lvl="1">
              <a:lnSpc>
                <a:spcPct val="80000"/>
              </a:lnSpc>
            </a:pPr>
            <a:r>
              <a:rPr lang="en-US" altLang="zh-CN" dirty="0"/>
              <a:t>Recode into different variable</a:t>
            </a:r>
          </a:p>
          <a:p>
            <a:pPr>
              <a:lnSpc>
                <a:spcPct val="80000"/>
              </a:lnSpc>
            </a:pPr>
            <a:r>
              <a:rPr lang="zh-CN" altLang="en-US" dirty="0"/>
              <a:t>对连续型变量进行分组</a:t>
            </a:r>
          </a:p>
          <a:p>
            <a:pPr lvl="1">
              <a:lnSpc>
                <a:spcPct val="80000"/>
              </a:lnSpc>
            </a:pPr>
            <a:r>
              <a:rPr lang="zh-CN" altLang="en-US" dirty="0"/>
              <a:t>实例：同上例</a:t>
            </a:r>
          </a:p>
          <a:p>
            <a:pPr lvl="2">
              <a:lnSpc>
                <a:spcPct val="80000"/>
              </a:lnSpc>
            </a:pPr>
            <a:r>
              <a:rPr lang="zh-CN" altLang="en-US" dirty="0"/>
              <a:t>有重叠界值时的处理</a:t>
            </a:r>
          </a:p>
          <a:p>
            <a:pPr lvl="2">
              <a:lnSpc>
                <a:spcPct val="80000"/>
              </a:lnSpc>
            </a:pPr>
            <a:r>
              <a:rPr lang="en-US" altLang="zh-CN" dirty="0"/>
              <a:t>Else</a:t>
            </a:r>
          </a:p>
          <a:p>
            <a:pPr lvl="2">
              <a:lnSpc>
                <a:spcPct val="80000"/>
              </a:lnSpc>
            </a:pPr>
            <a:r>
              <a:rPr lang="en-US" altLang="zh-CN" dirty="0"/>
              <a:t>Missing</a:t>
            </a:r>
            <a:r>
              <a:rPr lang="zh-CN" altLang="en-US" dirty="0"/>
              <a:t>、</a:t>
            </a:r>
            <a:r>
              <a:rPr lang="en-US" altLang="zh-CN" dirty="0" err="1"/>
              <a:t>Sysmis</a:t>
            </a:r>
            <a:endParaRPr lang="en-US" altLang="zh-CN" dirty="0"/>
          </a:p>
          <a:p>
            <a:pPr>
              <a:lnSpc>
                <a:spcPct val="80000"/>
              </a:lnSpc>
            </a:pPr>
            <a:r>
              <a:rPr lang="zh-CN" altLang="en-US" dirty="0"/>
              <a:t>分类变量类别的合并</a:t>
            </a:r>
          </a:p>
          <a:p>
            <a:pPr lvl="1">
              <a:lnSpc>
                <a:spcPct val="80000"/>
              </a:lnSpc>
            </a:pPr>
            <a:r>
              <a:rPr lang="zh-CN" altLang="en-US" dirty="0"/>
              <a:t>需要注意输出类型</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67</a:t>
            </a:fld>
            <a:endParaRPr lang="en-US" altLang="zh-CN"/>
          </a:p>
        </p:txBody>
      </p:sp>
    </p:spTree>
    <p:extLst>
      <p:ext uri="{BB962C8B-B14F-4D97-AF65-F5344CB8AC3E}">
        <p14:creationId xmlns:p14="http://schemas.microsoft.com/office/powerpoint/2010/main" val="34158253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数值变量的离散化分段</a:t>
            </a:r>
            <a:endParaRPr lang="zh-CN" altLang="en-US" dirty="0"/>
          </a:p>
        </p:txBody>
      </p:sp>
      <p:sp>
        <p:nvSpPr>
          <p:cNvPr id="3" name="内容占位符 2"/>
          <p:cNvSpPr>
            <a:spLocks noGrp="1"/>
          </p:cNvSpPr>
          <p:nvPr>
            <p:ph idx="1"/>
          </p:nvPr>
        </p:nvSpPr>
        <p:spPr/>
        <p:txBody>
          <a:bodyPr>
            <a:normAutofit/>
          </a:bodyPr>
          <a:lstStyle/>
          <a:p>
            <a:r>
              <a:rPr lang="zh-CN" altLang="zh-CN"/>
              <a:t>可视离散化过程</a:t>
            </a:r>
          </a:p>
          <a:p>
            <a:pPr lvl="1"/>
            <a:r>
              <a:rPr lang="zh-CN" altLang="zh-CN"/>
              <a:t>用于在可视界面下将连续变量进行分段，该过程可以使用百分位数、标准差范围或者等间距方式将连续变量划分为若干组段，并采用图形化操作的方式，非常直观好用。</a:t>
            </a:r>
          </a:p>
          <a:p>
            <a:r>
              <a:rPr lang="zh-CN" altLang="zh-CN"/>
              <a:t>最优离散化过程</a:t>
            </a:r>
          </a:p>
          <a:p>
            <a:pPr lvl="1"/>
            <a:r>
              <a:rPr lang="zh-CN" altLang="zh-CN"/>
              <a:t>是对前述可视化离散过程的进一步自动化，根据某些作为“关键指示变量”的分类变量，将原有的一个或多个连续性变量按照该分类变量类间差异最大化的优化原则离散化为分类变量，然后就可以使用离散后变量而非原始数据值进行后续的分析了。</a:t>
            </a:r>
          </a:p>
          <a:p>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68</a:t>
            </a:fld>
            <a:endParaRPr lang="en-US" altLang="zh-CN"/>
          </a:p>
        </p:txBody>
      </p:sp>
    </p:spTree>
    <p:extLst>
      <p:ext uri="{BB962C8B-B14F-4D97-AF65-F5344CB8AC3E}">
        <p14:creationId xmlns:p14="http://schemas.microsoft.com/office/powerpoint/2010/main" val="25818636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zh-CN"/>
              <a:t>Transform</a:t>
            </a:r>
            <a:r>
              <a:rPr lang="zh-CN" altLang="en-US"/>
              <a:t>菜单中的其它过程</a:t>
            </a:r>
            <a:endParaRPr lang="zh-CN" altLang="en-US" dirty="0"/>
          </a:p>
        </p:txBody>
      </p:sp>
      <p:sp>
        <p:nvSpPr>
          <p:cNvPr id="96259" name="Rectangle 3"/>
          <p:cNvSpPr>
            <a:spLocks noGrp="1" noChangeArrowheads="1"/>
          </p:cNvSpPr>
          <p:nvPr>
            <p:ph idx="1"/>
          </p:nvPr>
        </p:nvSpPr>
        <p:spPr/>
        <p:txBody>
          <a:bodyPr/>
          <a:lstStyle/>
          <a:p>
            <a:r>
              <a:rPr lang="zh-CN" altLang="zh-CN"/>
              <a:t>变量的自动重编码</a:t>
            </a:r>
            <a:endParaRPr lang="en-US" altLang="zh-CN"/>
          </a:p>
          <a:p>
            <a:pPr lvl="1"/>
            <a:r>
              <a:rPr lang="zh-CN" altLang="en-US"/>
              <a:t>可用于将字符变量转换为数值变量 </a:t>
            </a:r>
            <a:endParaRPr lang="zh-CN" altLang="zh-CN"/>
          </a:p>
          <a:p>
            <a:r>
              <a:rPr lang="zh-CN" altLang="zh-CN"/>
              <a:t>变量值的平移</a:t>
            </a:r>
          </a:p>
          <a:p>
            <a:r>
              <a:rPr lang="zh-CN" altLang="zh-CN"/>
              <a:t>指定数值的查找与计数</a:t>
            </a:r>
            <a:endParaRPr lang="en-US" altLang="zh-CN"/>
          </a:p>
          <a:p>
            <a:r>
              <a:rPr lang="zh-CN" altLang="en-US"/>
              <a:t>计算变量秩次</a:t>
            </a:r>
          </a:p>
          <a:p>
            <a:pPr lvl="1"/>
            <a:r>
              <a:rPr lang="en-US" altLang="zh-CN"/>
              <a:t>Rank Cases</a:t>
            </a:r>
            <a:r>
              <a:rPr lang="zh-CN" altLang="en-US"/>
              <a:t>过程</a:t>
            </a:r>
            <a:endParaRPr lang="zh-CN" altLang="en-US" dirty="0"/>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69</a:t>
            </a:fld>
            <a:endParaRPr lang="en-US" altLang="zh-CN"/>
          </a:p>
        </p:txBody>
      </p:sp>
    </p:spTree>
    <p:extLst>
      <p:ext uri="{BB962C8B-B14F-4D97-AF65-F5344CB8AC3E}">
        <p14:creationId xmlns:p14="http://schemas.microsoft.com/office/powerpoint/2010/main" val="38770680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ctrTitle" sz="quarter"/>
          </p:nvPr>
        </p:nvSpPr>
        <p:spPr>
          <a:xfrm>
            <a:off x="560388" y="2251075"/>
            <a:ext cx="7612012" cy="1125538"/>
          </a:xfrm>
        </p:spPr>
        <p:txBody>
          <a:bodyPr/>
          <a:lstStyle/>
          <a:p>
            <a:r>
              <a:rPr lang="zh-CN" altLang="en-US" dirty="0"/>
              <a:t>文件级别的数据管理</a:t>
            </a:r>
            <a:r>
              <a:rPr lang="en-US" altLang="zh-CN" dirty="0"/>
              <a:t>-- Data</a:t>
            </a:r>
            <a:r>
              <a:rPr lang="zh-CN" altLang="en-US" dirty="0"/>
              <a:t>菜单</a:t>
            </a:r>
            <a:r>
              <a:rPr lang="en-US" altLang="zh-CN" dirty="0"/>
              <a:t>(</a:t>
            </a:r>
            <a:r>
              <a:rPr lang="zh-CN" altLang="en-US" dirty="0"/>
              <a:t>一</a:t>
            </a:r>
            <a:r>
              <a:rPr lang="en-US" altLang="zh-CN" dirty="0"/>
              <a:t>)</a:t>
            </a:r>
            <a:r>
              <a:rPr lang="zh-CN" altLang="en-US" dirty="0"/>
              <a:t> </a:t>
            </a:r>
          </a:p>
        </p:txBody>
      </p:sp>
      <p:sp>
        <p:nvSpPr>
          <p:cNvPr id="129028" name="Rectangle 4"/>
          <p:cNvSpPr>
            <a:spLocks noGrp="1" noChangeArrowheads="1"/>
          </p:cNvSpPr>
          <p:nvPr>
            <p:ph type="subTitle" sz="quarter" idx="1"/>
          </p:nvPr>
        </p:nvSpPr>
        <p:spPr/>
        <p:txBody>
          <a:bodyPr/>
          <a:lstStyle/>
          <a:p>
            <a:pPr>
              <a:buFont typeface="Times"/>
              <a:buBlip>
                <a:blip r:embed="rId2"/>
              </a:buBlip>
            </a:pPr>
            <a:endParaRPr lang="zh-CN" altLang="zh-CN"/>
          </a:p>
        </p:txBody>
      </p:sp>
    </p:spTree>
    <p:extLst>
      <p:ext uri="{BB962C8B-B14F-4D97-AF65-F5344CB8AC3E}">
        <p14:creationId xmlns:p14="http://schemas.microsoft.com/office/powerpoint/2010/main" val="22759044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zh-CN" altLang="en-US"/>
              <a:t>功能列表</a:t>
            </a:r>
            <a:endParaRPr lang="zh-CN" altLang="en-US" dirty="0"/>
          </a:p>
        </p:txBody>
      </p:sp>
      <p:sp>
        <p:nvSpPr>
          <p:cNvPr id="98307" name="Rectangle 3"/>
          <p:cNvSpPr>
            <a:spLocks noGrp="1" noChangeArrowheads="1"/>
          </p:cNvSpPr>
          <p:nvPr>
            <p:ph idx="1"/>
          </p:nvPr>
        </p:nvSpPr>
        <p:spPr/>
        <p:txBody>
          <a:bodyPr/>
          <a:lstStyle/>
          <a:p>
            <a:r>
              <a:rPr lang="zh-CN" altLang="en-US"/>
              <a:t>对数据进行加工整理，比如根据统计分析的要求对数据进行分组、合并、加权、筛选等操作</a:t>
            </a:r>
          </a:p>
          <a:p>
            <a:pPr lvl="1"/>
            <a:r>
              <a:rPr lang="zh-CN" altLang="zh-CN"/>
              <a:t>简单命令：包括插入变量、插入个案、到达某条个案、复制数据集等，它们的功能不言自明，且大多都可以使用鼠标在数据表界面上直接完成，很少使用菜单来调用，本书将不再对其进行讲解。</a:t>
            </a:r>
          </a:p>
          <a:p>
            <a:pPr lvl="1"/>
            <a:r>
              <a:rPr lang="zh-CN" altLang="zh-CN"/>
              <a:t>常用的简单过程：包括排序、拆分文件、个案筛选和个案加权，这几个过程并不复杂，但使用的极为频繁，是大家必须要掌握的内容。</a:t>
            </a:r>
          </a:p>
          <a:p>
            <a:pPr lvl="1"/>
            <a:r>
              <a:rPr lang="zh-CN" altLang="zh-CN"/>
              <a:t>数据重组向导：用于进行数据转置，或者对重复测量数据进行长型、宽型记录格式间的转换，详后。</a:t>
            </a:r>
          </a:p>
          <a:p>
            <a:pPr lvl="1"/>
            <a:r>
              <a:rPr lang="zh-CN" altLang="zh-CN"/>
              <a:t>文件合并向导：将几个数据文件合并为一个大的</a:t>
            </a:r>
            <a:r>
              <a:rPr lang="en-US" altLang="zh-CN"/>
              <a:t>SPSS</a:t>
            </a:r>
            <a:r>
              <a:rPr lang="zh-CN" altLang="zh-CN"/>
              <a:t>数据文件，含横向合并和纵向合并两种情况，详后。</a:t>
            </a:r>
            <a:endParaRPr lang="zh-CN" altLang="zh-CN" dirty="0"/>
          </a:p>
        </p:txBody>
      </p:sp>
      <p:sp>
        <p:nvSpPr>
          <p:cNvPr id="6" name="Rectangle 13"/>
          <p:cNvSpPr>
            <a:spLocks noGrp="1" noChangeArrowheads="1"/>
          </p:cNvSpPr>
          <p:nvPr>
            <p:ph type="ftr" sz="quarter" idx="4294967295"/>
          </p:nvPr>
        </p:nvSpPr>
        <p:spPr>
          <a:xfrm>
            <a:off x="26988" y="6570663"/>
            <a:ext cx="2895600" cy="239712"/>
          </a:xfr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7" name="Rectangle 15"/>
          <p:cNvSpPr>
            <a:spLocks noGrp="1" noChangeArrowheads="1"/>
          </p:cNvSpPr>
          <p:nvPr>
            <p:ph type="sldNum" sz="quarter" idx="4294967295"/>
          </p:nvPr>
        </p:nvSpPr>
        <p:spPr>
          <a:xfrm>
            <a:off x="7208838" y="6561138"/>
            <a:ext cx="1905000" cy="249237"/>
          </a:xfr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71</a:t>
            </a:fld>
            <a:endParaRPr lang="en-US" altLang="zh-CN"/>
          </a:p>
        </p:txBody>
      </p:sp>
      <p:sp>
        <p:nvSpPr>
          <p:cNvPr id="5" name="Rectangle 12"/>
          <p:cNvSpPr>
            <a:spLocks noGrp="1" noChangeArrowheads="1"/>
          </p:cNvSpPr>
          <p:nvPr>
            <p:ph type="dt" sz="half" idx="4294967295"/>
          </p:nvPr>
        </p:nvSpPr>
        <p:spPr>
          <a:xfrm>
            <a:off x="3733800" y="6583363"/>
            <a:ext cx="1905000" cy="227012"/>
          </a:xfr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extLst>
      <p:ext uri="{BB962C8B-B14F-4D97-AF65-F5344CB8AC3E}">
        <p14:creationId xmlns:p14="http://schemas.microsoft.com/office/powerpoint/2010/main" val="34939661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功能列表</a:t>
            </a:r>
            <a:endParaRPr lang="zh-CN" altLang="en-US" dirty="0"/>
          </a:p>
        </p:txBody>
      </p:sp>
      <p:sp>
        <p:nvSpPr>
          <p:cNvPr id="3" name="内容占位符 2"/>
          <p:cNvSpPr>
            <a:spLocks noGrp="1"/>
          </p:cNvSpPr>
          <p:nvPr>
            <p:ph idx="1"/>
          </p:nvPr>
        </p:nvSpPr>
        <p:spPr/>
        <p:txBody>
          <a:bodyPr/>
          <a:lstStyle/>
          <a:p>
            <a:pPr lvl="1"/>
            <a:r>
              <a:rPr lang="zh-CN" altLang="zh-CN" dirty="0"/>
              <a:t>数据字典相关向导：包括定义变量属性，复制变量属性，以及新建设定属性三个向导界面。对于较复杂的数据管理项目而言，这些都是非常有用的功能。</a:t>
            </a:r>
          </a:p>
          <a:p>
            <a:pPr lvl="1"/>
            <a:r>
              <a:rPr lang="zh-CN" altLang="zh-CN" dirty="0"/>
              <a:t>重复个案与异常个案查找向导：同样用于复杂数据项目，用于简化数据管理工作。</a:t>
            </a:r>
          </a:p>
          <a:p>
            <a:pPr lvl="1"/>
            <a:r>
              <a:rPr lang="zh-CN" altLang="zh-CN" dirty="0"/>
              <a:t>数据验证模块：同样真正复杂数据管理项目的需求而开发，用于数据自动查错。</a:t>
            </a:r>
          </a:p>
          <a:p>
            <a:pPr lvl="1"/>
            <a:r>
              <a:rPr lang="zh-CN" altLang="zh-CN" dirty="0"/>
              <a:t>与统计模型密切相关的过程：正交设计过程是结合分析模块的一部分，用于生成结合分析所需的设计；定义日期变量过程用于时间序列数据的分析。</a:t>
            </a:r>
          </a:p>
          <a:p>
            <a:pPr lvl="1"/>
            <a:r>
              <a:rPr lang="zh-CN" altLang="zh-CN" dirty="0"/>
              <a:t>其它过程：包括定义多重响应集、数据汇总过程等</a:t>
            </a:r>
            <a:endParaRPr lang="zh-CN" altLang="en-US" dirty="0"/>
          </a:p>
        </p:txBody>
      </p:sp>
      <p:sp>
        <p:nvSpPr>
          <p:cNvPr id="7" name="Rectangle 13"/>
          <p:cNvSpPr>
            <a:spLocks noGrp="1" noChangeArrowheads="1"/>
          </p:cNvSpPr>
          <p:nvPr>
            <p:ph type="ftr" sz="quarter" idx="4294967295"/>
          </p:nvPr>
        </p:nvSpPr>
        <p:spPr>
          <a:xfrm>
            <a:off x="26988" y="6570663"/>
            <a:ext cx="2895600" cy="239712"/>
          </a:xfr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a:xfrm>
            <a:off x="7208838" y="6561138"/>
            <a:ext cx="1905000" cy="249237"/>
          </a:xfr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72</a:t>
            </a:fld>
            <a:endParaRPr lang="en-US" altLang="zh-CN"/>
          </a:p>
        </p:txBody>
      </p:sp>
      <p:sp>
        <p:nvSpPr>
          <p:cNvPr id="6" name="Rectangle 12"/>
          <p:cNvSpPr>
            <a:spLocks noGrp="1" noChangeArrowheads="1"/>
          </p:cNvSpPr>
          <p:nvPr>
            <p:ph type="dt" sz="half" idx="4294967295"/>
          </p:nvPr>
        </p:nvSpPr>
        <p:spPr>
          <a:xfrm>
            <a:off x="3733800" y="6583363"/>
            <a:ext cx="1905000" cy="227012"/>
          </a:xfr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Tree>
    <p:extLst>
      <p:ext uri="{BB962C8B-B14F-4D97-AF65-F5344CB8AC3E}">
        <p14:creationId xmlns:p14="http://schemas.microsoft.com/office/powerpoint/2010/main" val="37295467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026"/>
          <p:cNvSpPr>
            <a:spLocks noGrp="1" noChangeArrowheads="1"/>
          </p:cNvSpPr>
          <p:nvPr>
            <p:ph type="title"/>
          </p:nvPr>
        </p:nvSpPr>
        <p:spPr/>
        <p:txBody>
          <a:bodyPr/>
          <a:lstStyle/>
          <a:p>
            <a:r>
              <a:rPr lang="zh-CN" altLang="en-US"/>
              <a:t>记录排序：</a:t>
            </a:r>
            <a:r>
              <a:rPr lang="en-US" altLang="zh-CN"/>
              <a:t>Sort Cases</a:t>
            </a:r>
            <a:r>
              <a:rPr lang="zh-CN" altLang="en-US"/>
              <a:t>过程</a:t>
            </a:r>
          </a:p>
        </p:txBody>
      </p:sp>
      <p:sp>
        <p:nvSpPr>
          <p:cNvPr id="99331" name="Rectangle 1027"/>
          <p:cNvSpPr>
            <a:spLocks noGrp="1" noChangeArrowheads="1"/>
          </p:cNvSpPr>
          <p:nvPr>
            <p:ph idx="1"/>
          </p:nvPr>
        </p:nvSpPr>
        <p:spPr/>
        <p:txBody>
          <a:bodyPr/>
          <a:lstStyle/>
          <a:p>
            <a:r>
              <a:rPr lang="zh-CN" altLang="en-US" dirty="0"/>
              <a:t>将记录按</a:t>
            </a:r>
            <a:r>
              <a:rPr lang="en-US" altLang="zh-CN" dirty="0"/>
              <a:t>ID</a:t>
            </a:r>
            <a:r>
              <a:rPr lang="zh-CN" altLang="en-US" dirty="0"/>
              <a:t>变量排序，有利于查找、修改</a:t>
            </a:r>
          </a:p>
          <a:p>
            <a:r>
              <a:rPr lang="zh-CN" altLang="en-US" dirty="0"/>
              <a:t>将某个变量按升序或降序排列，可以非常容易的发现输入错误，因为他们往往就是最大</a:t>
            </a:r>
            <a:r>
              <a:rPr lang="en-US" altLang="zh-CN" dirty="0"/>
              <a:t>/</a:t>
            </a:r>
            <a:r>
              <a:rPr lang="zh-CN" altLang="en-US" dirty="0"/>
              <a:t>最小值</a:t>
            </a:r>
          </a:p>
          <a:p>
            <a:r>
              <a:rPr lang="zh-CN" altLang="en-US" dirty="0"/>
              <a:t>缺失值在排序中会排在最小值的前面，可以通过排序的方法很快发现哪些记录为缺失</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73</a:t>
            </a:fld>
            <a:endParaRPr lang="en-US" altLang="zh-CN"/>
          </a:p>
        </p:txBody>
      </p:sp>
    </p:spTree>
    <p:extLst>
      <p:ext uri="{BB962C8B-B14F-4D97-AF65-F5344CB8AC3E}">
        <p14:creationId xmlns:p14="http://schemas.microsoft.com/office/powerpoint/2010/main" val="19485235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zh-CN" altLang="en-US"/>
              <a:t>记录拆分：</a:t>
            </a:r>
            <a:r>
              <a:rPr lang="en-US" altLang="zh-CN"/>
              <a:t>Split File</a:t>
            </a:r>
            <a:r>
              <a:rPr lang="zh-CN" altLang="en-US"/>
              <a:t>过程</a:t>
            </a:r>
          </a:p>
        </p:txBody>
      </p:sp>
      <p:sp>
        <p:nvSpPr>
          <p:cNvPr id="102403" name="Rectangle 3"/>
          <p:cNvSpPr>
            <a:spLocks noGrp="1" noChangeArrowheads="1"/>
          </p:cNvSpPr>
          <p:nvPr>
            <p:ph idx="1"/>
          </p:nvPr>
        </p:nvSpPr>
        <p:spPr/>
        <p:txBody>
          <a:bodyPr/>
          <a:lstStyle/>
          <a:p>
            <a:r>
              <a:rPr lang="zh-CN" altLang="en-US"/>
              <a:t>将数据文件分组进行处理</a:t>
            </a:r>
          </a:p>
          <a:p>
            <a:pPr lvl="1"/>
            <a:r>
              <a:rPr lang="en-US" altLang="zh-CN"/>
              <a:t>Analyze all cases</a:t>
            </a:r>
            <a:r>
              <a:rPr lang="zh-CN" altLang="en-US"/>
              <a:t>：不拆分文件</a:t>
            </a:r>
          </a:p>
          <a:p>
            <a:pPr lvl="1"/>
            <a:r>
              <a:rPr lang="en-US" altLang="zh-CN"/>
              <a:t>Compare groups</a:t>
            </a:r>
            <a:r>
              <a:rPr lang="zh-CN" altLang="en-US"/>
              <a:t>：按所选变量拆分文件，各组分析结果紧挨在一起便于相互比较</a:t>
            </a:r>
          </a:p>
          <a:p>
            <a:pPr lvl="1"/>
            <a:r>
              <a:rPr lang="en-US" altLang="zh-CN"/>
              <a:t>Organize output by groups</a:t>
            </a:r>
            <a:r>
              <a:rPr lang="zh-CN" altLang="en-US"/>
              <a:t>：按所选变量拆分文件，各组分析结果单独放置</a:t>
            </a:r>
          </a:p>
          <a:p>
            <a:r>
              <a:rPr lang="zh-CN" altLang="en-US"/>
              <a:t>拆分结果可以保存，因此要注意取消</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74</a:t>
            </a:fld>
            <a:endParaRPr lang="en-US" altLang="zh-CN"/>
          </a:p>
        </p:txBody>
      </p:sp>
    </p:spTree>
    <p:extLst>
      <p:ext uri="{BB962C8B-B14F-4D97-AF65-F5344CB8AC3E}">
        <p14:creationId xmlns:p14="http://schemas.microsoft.com/office/powerpoint/2010/main" val="41353018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zh-CN" altLang="en-US"/>
              <a:t>记录筛选：</a:t>
            </a:r>
            <a:r>
              <a:rPr lang="en-US" altLang="zh-CN"/>
              <a:t>Select Cases</a:t>
            </a:r>
            <a:r>
              <a:rPr lang="zh-CN" altLang="en-US"/>
              <a:t>过程</a:t>
            </a:r>
          </a:p>
        </p:txBody>
      </p:sp>
      <p:sp>
        <p:nvSpPr>
          <p:cNvPr id="103427" name="Rectangle 3"/>
          <p:cNvSpPr>
            <a:spLocks noGrp="1" noChangeArrowheads="1"/>
          </p:cNvSpPr>
          <p:nvPr>
            <p:ph idx="1"/>
          </p:nvPr>
        </p:nvSpPr>
        <p:spPr/>
        <p:txBody>
          <a:bodyPr/>
          <a:lstStyle/>
          <a:p>
            <a:r>
              <a:rPr lang="zh-CN" altLang="en-US"/>
              <a:t>按要求筛选出数据集的一部分</a:t>
            </a:r>
          </a:p>
          <a:p>
            <a:r>
              <a:rPr lang="zh-CN" altLang="en-US"/>
              <a:t>可以使用组合条件进行筛选</a:t>
            </a:r>
          </a:p>
          <a:p>
            <a:r>
              <a:rPr lang="zh-CN" altLang="en-US"/>
              <a:t>可以直接在数据集中抽样</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75</a:t>
            </a:fld>
            <a:endParaRPr lang="en-US" altLang="zh-CN"/>
          </a:p>
        </p:txBody>
      </p:sp>
    </p:spTree>
    <p:extLst>
      <p:ext uri="{BB962C8B-B14F-4D97-AF65-F5344CB8AC3E}">
        <p14:creationId xmlns:p14="http://schemas.microsoft.com/office/powerpoint/2010/main" val="38111852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zh-CN" altLang="en-US"/>
              <a:t>记录加权：</a:t>
            </a:r>
            <a:r>
              <a:rPr lang="en-US" altLang="zh-CN"/>
              <a:t>Weight Cases</a:t>
            </a:r>
            <a:r>
              <a:rPr lang="zh-CN" altLang="en-US"/>
              <a:t>过程</a:t>
            </a:r>
          </a:p>
        </p:txBody>
      </p:sp>
      <p:sp>
        <p:nvSpPr>
          <p:cNvPr id="141315" name="Rectangle 3"/>
          <p:cNvSpPr>
            <a:spLocks noGrp="1" noChangeArrowheads="1"/>
          </p:cNvSpPr>
          <p:nvPr>
            <p:ph idx="1"/>
          </p:nvPr>
        </p:nvSpPr>
        <p:spPr/>
        <p:txBody>
          <a:bodyPr/>
          <a:lstStyle/>
          <a:p>
            <a:r>
              <a:rPr lang="zh-CN" altLang="en-US"/>
              <a:t>分类资料数据录入格式</a:t>
            </a:r>
          </a:p>
          <a:p>
            <a:pPr lvl="1"/>
            <a:r>
              <a:rPr lang="zh-CN" altLang="en-US"/>
              <a:t>枚举格式</a:t>
            </a:r>
          </a:p>
          <a:p>
            <a:pPr lvl="1"/>
            <a:endParaRPr lang="zh-CN" altLang="en-US"/>
          </a:p>
          <a:p>
            <a:pPr lvl="1"/>
            <a:endParaRPr lang="zh-CN" altLang="en-US"/>
          </a:p>
          <a:p>
            <a:pPr lvl="1"/>
            <a:r>
              <a:rPr lang="zh-CN" altLang="en-US"/>
              <a:t>频数格式</a:t>
            </a:r>
          </a:p>
          <a:p>
            <a:pPr lvl="1"/>
            <a:endParaRPr lang="zh-CN" altLang="en-US"/>
          </a:p>
          <a:p>
            <a:r>
              <a:rPr lang="zh-CN" altLang="en-US"/>
              <a:t>只有先进行加权设定，统计软件才能正确识别和处理数据</a:t>
            </a:r>
          </a:p>
        </p:txBody>
      </p:sp>
      <p:pic>
        <p:nvPicPr>
          <p:cNvPr id="141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6294" y="1052736"/>
            <a:ext cx="2789237" cy="1385887"/>
          </a:xfrm>
          <a:prstGeom prst="rect">
            <a:avLst/>
          </a:prstGeom>
          <a:noFill/>
          <a:extLst>
            <a:ext uri="{909E8E84-426E-40DD-AFC4-6F175D3DCCD1}">
              <a14:hiddenFill xmlns:a14="http://schemas.microsoft.com/office/drawing/2010/main">
                <a:solidFill>
                  <a:srgbClr val="FFFFFF"/>
                </a:solidFill>
              </a14:hiddenFill>
            </a:ext>
          </a:extLst>
        </p:spPr>
      </p:pic>
      <p:pic>
        <p:nvPicPr>
          <p:cNvPr id="1413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650" y="2636912"/>
            <a:ext cx="2881312" cy="10890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76</a:t>
            </a:fld>
            <a:endParaRPr lang="en-US" altLang="zh-CN"/>
          </a:p>
        </p:txBody>
      </p:sp>
    </p:spTree>
    <p:extLst>
      <p:ext uri="{BB962C8B-B14F-4D97-AF65-F5344CB8AC3E}">
        <p14:creationId xmlns:p14="http://schemas.microsoft.com/office/powerpoint/2010/main" val="1567100902"/>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41316"/>
                                        </p:tgtEl>
                                        <p:attrNameLst>
                                          <p:attrName>style.visibility</p:attrName>
                                        </p:attrNameLst>
                                      </p:cBhvr>
                                      <p:to>
                                        <p:strVal val="visible"/>
                                      </p:to>
                                    </p:set>
                                    <p:animEffect transition="in" filter="dissolve">
                                      <p:cBhvr>
                                        <p:cTn id="7" dur="500"/>
                                        <p:tgtEl>
                                          <p:spTgt spid="141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41317"/>
                                        </p:tgtEl>
                                        <p:attrNameLst>
                                          <p:attrName>style.visibility</p:attrName>
                                        </p:attrNameLst>
                                      </p:cBhvr>
                                      <p:to>
                                        <p:strVal val="visible"/>
                                      </p:to>
                                    </p:set>
                                    <p:animEffect transition="in" filter="dissolve">
                                      <p:cBhvr>
                                        <p:cTn id="12" dur="500"/>
                                        <p:tgtEl>
                                          <p:spTgt spid="141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zh-CN" altLang="en-US"/>
              <a:t>数据汇总：</a:t>
            </a:r>
            <a:r>
              <a:rPr lang="en-US" altLang="zh-CN"/>
              <a:t>Aggregate</a:t>
            </a:r>
            <a:r>
              <a:rPr lang="zh-CN" altLang="en-US"/>
              <a:t>过程</a:t>
            </a:r>
          </a:p>
        </p:txBody>
      </p:sp>
      <p:sp>
        <p:nvSpPr>
          <p:cNvPr id="142339" name="Rectangle 3"/>
          <p:cNvSpPr>
            <a:spLocks noGrp="1" noChangeArrowheads="1"/>
          </p:cNvSpPr>
          <p:nvPr>
            <p:ph idx="1"/>
          </p:nvPr>
        </p:nvSpPr>
        <p:spPr/>
        <p:txBody>
          <a:bodyPr/>
          <a:lstStyle/>
          <a:p>
            <a:r>
              <a:rPr lang="zh-CN" altLang="en-US" dirty="0"/>
              <a:t>注意：这里指的是希望将原数据文件分类汇总为一个新的汇总数据文件进行分析，如果只是希望进行汇总描述，则不需要使用本过程</a:t>
            </a:r>
            <a:endParaRPr lang="en-US" altLang="zh-CN" dirty="0"/>
          </a:p>
          <a:p>
            <a:r>
              <a:rPr lang="zh-CN" altLang="zh-CN" dirty="0"/>
              <a:t>例</a:t>
            </a:r>
            <a:r>
              <a:rPr lang="zh-CN" altLang="en-US" dirty="0"/>
              <a:t>：</a:t>
            </a:r>
            <a:r>
              <a:rPr lang="zh-CN" altLang="zh-CN" dirty="0"/>
              <a:t>分</a:t>
            </a:r>
            <a:r>
              <a:rPr lang="en-US" altLang="zh-CN" dirty="0"/>
              <a:t>Time</a:t>
            </a:r>
            <a:r>
              <a:rPr lang="zh-CN" altLang="zh-CN" dirty="0"/>
              <a:t>月份和</a:t>
            </a:r>
            <a:r>
              <a:rPr lang="en-US" altLang="zh-CN" dirty="0"/>
              <a:t>S0</a:t>
            </a:r>
            <a:r>
              <a:rPr lang="zh-CN" altLang="zh-CN" dirty="0"/>
              <a:t>城市对</a:t>
            </a:r>
            <a:r>
              <a:rPr lang="en-US" altLang="zh-CN" dirty="0"/>
              <a:t>CCSS</a:t>
            </a:r>
            <a:r>
              <a:rPr lang="zh-CN" altLang="zh-CN" dirty="0"/>
              <a:t>案例数据中的变量</a:t>
            </a:r>
            <a:r>
              <a:rPr lang="en-US" altLang="zh-CN" dirty="0"/>
              <a:t>index</a:t>
            </a:r>
            <a:r>
              <a:rPr lang="zh-CN" altLang="zh-CN" dirty="0"/>
              <a:t>进行均数汇总，并将结果输出到新数据文件</a:t>
            </a:r>
            <a:r>
              <a:rPr lang="en-US" altLang="zh-CN" dirty="0"/>
              <a:t>Sum_index1</a:t>
            </a:r>
            <a:r>
              <a:rPr lang="zh-CN" altLang="zh-CN" dirty="0"/>
              <a:t>中</a:t>
            </a:r>
          </a:p>
          <a:p>
            <a:endParaRPr lang="zh-CN" altLang="en-US" dirty="0"/>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77</a:t>
            </a:fld>
            <a:endParaRPr lang="en-US" altLang="zh-CN"/>
          </a:p>
        </p:txBody>
      </p:sp>
    </p:spTree>
    <p:extLst>
      <p:ext uri="{BB962C8B-B14F-4D97-AF65-F5344CB8AC3E}">
        <p14:creationId xmlns:p14="http://schemas.microsoft.com/office/powerpoint/2010/main" val="37814450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ctrTitle" sz="quarter"/>
          </p:nvPr>
        </p:nvSpPr>
        <p:spPr/>
        <p:txBody>
          <a:bodyPr/>
          <a:lstStyle/>
          <a:p>
            <a:r>
              <a:rPr lang="zh-CN" altLang="en-US" dirty="0"/>
              <a:t>文件级别的数据管理</a:t>
            </a:r>
            <a:r>
              <a:rPr lang="en-US" altLang="zh-CN" dirty="0"/>
              <a:t>-- Data</a:t>
            </a:r>
            <a:r>
              <a:rPr lang="zh-CN" altLang="en-US" dirty="0"/>
              <a:t>菜单</a:t>
            </a:r>
            <a:r>
              <a:rPr lang="en-US" altLang="zh-CN" dirty="0"/>
              <a:t>(</a:t>
            </a:r>
            <a:r>
              <a:rPr lang="zh-CN" altLang="en-US" dirty="0"/>
              <a:t>二</a:t>
            </a:r>
            <a:r>
              <a:rPr lang="en-US" altLang="zh-CN" dirty="0"/>
              <a:t>)</a:t>
            </a:r>
            <a:endParaRPr lang="zh-CN" altLang="en-US" dirty="0"/>
          </a:p>
        </p:txBody>
      </p:sp>
      <p:sp>
        <p:nvSpPr>
          <p:cNvPr id="131076" name="Rectangle 4"/>
          <p:cNvSpPr>
            <a:spLocks noGrp="1" noChangeArrowheads="1"/>
          </p:cNvSpPr>
          <p:nvPr>
            <p:ph type="subTitle" sz="quarter" idx="1"/>
          </p:nvPr>
        </p:nvSpPr>
        <p:spPr/>
        <p:txBody>
          <a:bodyPr/>
          <a:lstStyle/>
          <a:p>
            <a:pPr>
              <a:buFont typeface="Times"/>
              <a:buBlip>
                <a:blip r:embed="rId2"/>
              </a:buBlip>
            </a:pPr>
            <a:endParaRPr lang="zh-CN" altLang="zh-CN"/>
          </a:p>
        </p:txBody>
      </p:sp>
    </p:spTree>
    <p:extLst>
      <p:ext uri="{BB962C8B-B14F-4D97-AF65-F5344CB8AC3E}">
        <p14:creationId xmlns:p14="http://schemas.microsoft.com/office/powerpoint/2010/main" val="33788062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title"/>
          </p:nvPr>
        </p:nvSpPr>
        <p:spPr/>
        <p:txBody>
          <a:bodyPr/>
          <a:lstStyle/>
          <a:p>
            <a:r>
              <a:rPr lang="zh-CN" altLang="en-US" dirty="0"/>
              <a:t>数据文件的重组与转置</a:t>
            </a:r>
          </a:p>
        </p:txBody>
      </p:sp>
      <p:sp>
        <p:nvSpPr>
          <p:cNvPr id="100357" name="Rectangle 5"/>
          <p:cNvSpPr>
            <a:spLocks noGrp="1" noChangeArrowheads="1"/>
          </p:cNvSpPr>
          <p:nvPr>
            <p:ph idx="1"/>
          </p:nvPr>
        </p:nvSpPr>
        <p:spPr/>
        <p:txBody>
          <a:bodyPr/>
          <a:lstStyle/>
          <a:p>
            <a:r>
              <a:rPr lang="zh-CN" altLang="en-US"/>
              <a:t>对数据集进行数据排列格式间的变换：行列转置，长型、宽型格式互换</a:t>
            </a:r>
          </a:p>
          <a:p>
            <a:pPr lvl="1"/>
            <a:r>
              <a:rPr lang="zh-CN" altLang="en-US"/>
              <a:t>长型：在重复测量数据中，每一次测量被单独记录为一个</a:t>
            </a:r>
            <a:r>
              <a:rPr lang="en-US" altLang="zh-CN"/>
              <a:t>case</a:t>
            </a:r>
          </a:p>
          <a:p>
            <a:pPr lvl="1"/>
            <a:r>
              <a:rPr lang="zh-CN" altLang="en-US"/>
              <a:t>宽型：在重复测量数据中，每一个个体被记录为一个</a:t>
            </a:r>
            <a:r>
              <a:rPr lang="en-US" altLang="zh-CN"/>
              <a:t>case</a:t>
            </a:r>
            <a:r>
              <a:rPr lang="zh-CN" altLang="en-US"/>
              <a:t>，他的所有测量被记录在不同的变量中</a:t>
            </a:r>
          </a:p>
          <a:p>
            <a:r>
              <a:rPr lang="zh-CN" altLang="en-US"/>
              <a:t>例：将长型数据</a:t>
            </a:r>
            <a:r>
              <a:rPr lang="en-US" altLang="zh-CN"/>
              <a:t>Anxiety.sav</a:t>
            </a:r>
            <a:r>
              <a:rPr lang="zh-CN" altLang="en-US"/>
              <a:t>转换为宽型格式数据</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79</a:t>
            </a:fld>
            <a:endParaRPr lang="en-US" altLang="zh-CN"/>
          </a:p>
        </p:txBody>
      </p:sp>
    </p:spTree>
    <p:extLst>
      <p:ext uri="{BB962C8B-B14F-4D97-AF65-F5344CB8AC3E}">
        <p14:creationId xmlns:p14="http://schemas.microsoft.com/office/powerpoint/2010/main" val="15645596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Grp="1" noChangeArrowheads="1"/>
          </p:cNvSpPr>
          <p:nvPr>
            <p:ph type="title"/>
          </p:nvPr>
        </p:nvSpPr>
        <p:spPr/>
        <p:txBody>
          <a:bodyPr/>
          <a:lstStyle/>
          <a:p>
            <a:r>
              <a:rPr lang="zh-CN" altLang="en-US"/>
              <a:t>多个数据文件的合并</a:t>
            </a:r>
          </a:p>
        </p:txBody>
      </p:sp>
      <p:sp>
        <p:nvSpPr>
          <p:cNvPr id="101381" name="Rectangle 5"/>
          <p:cNvSpPr>
            <a:spLocks noGrp="1" noChangeArrowheads="1"/>
          </p:cNvSpPr>
          <p:nvPr>
            <p:ph idx="1"/>
          </p:nvPr>
        </p:nvSpPr>
        <p:spPr/>
        <p:txBody>
          <a:bodyPr/>
          <a:lstStyle/>
          <a:p>
            <a:r>
              <a:rPr lang="zh-CN" altLang="en-US"/>
              <a:t>对话框界面下只能两两合并，多个文件一次就完成合并需要写程序</a:t>
            </a:r>
          </a:p>
          <a:p>
            <a:r>
              <a:rPr lang="zh-CN" altLang="en-US"/>
              <a:t>纵向合并</a:t>
            </a:r>
          </a:p>
          <a:p>
            <a:pPr lvl="1"/>
            <a:r>
              <a:rPr lang="zh-CN" altLang="en-US"/>
              <a:t>从外部数据文件中增加记录到当前数据文件</a:t>
            </a:r>
          </a:p>
          <a:p>
            <a:pPr lvl="1"/>
            <a:r>
              <a:rPr lang="zh-CN" altLang="en-US"/>
              <a:t>相对而言比较简单，操作上没有需要特别注意之处</a:t>
            </a:r>
          </a:p>
          <a:p>
            <a:pPr lvl="1"/>
            <a:r>
              <a:rPr lang="zh-CN" altLang="en-US"/>
              <a:t>实例：将文件</a:t>
            </a:r>
            <a:r>
              <a:rPr lang="en-US" altLang="zh-CN"/>
              <a:t>a.sav</a:t>
            </a:r>
            <a:r>
              <a:rPr lang="zh-CN" altLang="en-US"/>
              <a:t>和</a:t>
            </a:r>
            <a:r>
              <a:rPr lang="en-US" altLang="zh-CN"/>
              <a:t>b.sav</a:t>
            </a:r>
            <a:r>
              <a:rPr lang="zh-CN" altLang="en-US"/>
              <a:t>合并</a:t>
            </a:r>
          </a:p>
        </p:txBody>
      </p:sp>
      <p:pic>
        <p:nvPicPr>
          <p:cNvPr id="10138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258633"/>
            <a:ext cx="2027238" cy="145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38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4258633"/>
            <a:ext cx="1800225" cy="114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80</a:t>
            </a:fld>
            <a:endParaRPr lang="en-US" altLang="zh-CN"/>
          </a:p>
        </p:txBody>
      </p:sp>
    </p:spTree>
    <p:extLst>
      <p:ext uri="{BB962C8B-B14F-4D97-AF65-F5344CB8AC3E}">
        <p14:creationId xmlns:p14="http://schemas.microsoft.com/office/powerpoint/2010/main" val="9844453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zh-CN" altLang="en-US"/>
              <a:t>多个数据文件的合并</a:t>
            </a:r>
          </a:p>
        </p:txBody>
      </p:sp>
      <p:sp>
        <p:nvSpPr>
          <p:cNvPr id="155651" name="Rectangle 3"/>
          <p:cNvSpPr>
            <a:spLocks noGrp="1" noChangeArrowheads="1"/>
          </p:cNvSpPr>
          <p:nvPr>
            <p:ph idx="1"/>
          </p:nvPr>
        </p:nvSpPr>
        <p:spPr/>
        <p:txBody>
          <a:bodyPr/>
          <a:lstStyle/>
          <a:p>
            <a:r>
              <a:rPr lang="zh-CN" altLang="en-US"/>
              <a:t>横向合并</a:t>
            </a:r>
          </a:p>
          <a:p>
            <a:pPr lvl="1"/>
            <a:r>
              <a:rPr lang="zh-CN" altLang="en-US"/>
              <a:t>从外部数据文件增加变量到当前数据文件</a:t>
            </a:r>
          </a:p>
          <a:p>
            <a:pPr lvl="1"/>
            <a:r>
              <a:rPr lang="zh-CN" altLang="en-US"/>
              <a:t>默认是按照记录号顺序对应起来合并，由于在许多情况下是需要按照某个</a:t>
            </a:r>
            <a:r>
              <a:rPr lang="en-US" altLang="zh-CN"/>
              <a:t>ID</a:t>
            </a:r>
            <a:r>
              <a:rPr lang="zh-CN" altLang="en-US"/>
              <a:t>变量取值相同的原则进行对应和合并，此时就存在是否正确对应的问题，需要加以注意</a:t>
            </a:r>
          </a:p>
          <a:p>
            <a:pPr lvl="1"/>
            <a:r>
              <a:rPr lang="zh-CN" altLang="en-US"/>
              <a:t>实例：将文件</a:t>
            </a:r>
            <a:r>
              <a:rPr lang="en-US" altLang="zh-CN"/>
              <a:t>a.sav</a:t>
            </a:r>
            <a:r>
              <a:rPr lang="zh-CN" altLang="en-US"/>
              <a:t>和</a:t>
            </a:r>
            <a:r>
              <a:rPr lang="en-US" altLang="zh-CN"/>
              <a:t>c.sav</a:t>
            </a:r>
            <a:r>
              <a:rPr lang="zh-CN" altLang="en-US"/>
              <a:t>合并</a:t>
            </a:r>
          </a:p>
        </p:txBody>
      </p:sp>
      <p:pic>
        <p:nvPicPr>
          <p:cNvPr id="1556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077072"/>
            <a:ext cx="2027238" cy="145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56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658" y="4077072"/>
            <a:ext cx="1800225" cy="1208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81</a:t>
            </a:fld>
            <a:endParaRPr lang="en-US" altLang="zh-CN"/>
          </a:p>
        </p:txBody>
      </p:sp>
    </p:spTree>
    <p:extLst>
      <p:ext uri="{BB962C8B-B14F-4D97-AF65-F5344CB8AC3E}">
        <p14:creationId xmlns:p14="http://schemas.microsoft.com/office/powerpoint/2010/main" val="41548091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标识重复个案与异常个案</a:t>
            </a:r>
            <a:endParaRPr lang="zh-CN" altLang="en-US" dirty="0"/>
          </a:p>
        </p:txBody>
      </p:sp>
      <p:sp>
        <p:nvSpPr>
          <p:cNvPr id="3" name="内容占位符 2"/>
          <p:cNvSpPr>
            <a:spLocks noGrp="1"/>
          </p:cNvSpPr>
          <p:nvPr>
            <p:ph idx="1"/>
          </p:nvPr>
        </p:nvSpPr>
        <p:spPr/>
        <p:txBody>
          <a:bodyPr/>
          <a:lstStyle/>
          <a:p>
            <a:r>
              <a:rPr lang="zh-CN" altLang="zh-CN"/>
              <a:t>标识重复个案</a:t>
            </a:r>
          </a:p>
          <a:p>
            <a:pPr lvl="1"/>
            <a:r>
              <a:rPr lang="zh-CN" altLang="zh-CN"/>
              <a:t>标识重复个案（</a:t>
            </a:r>
            <a:r>
              <a:rPr lang="en-US" altLang="zh-CN"/>
              <a:t>Identifying Duplicate Cases</a:t>
            </a:r>
            <a:r>
              <a:rPr lang="zh-CN" altLang="zh-CN"/>
              <a:t>）的相应功能被整合到一个对话框中实现，只需通过简单的菜单操作，用户可以迅速地发现个别变量值重复，或者所有数值完全重复的记录。</a:t>
            </a:r>
          </a:p>
          <a:p>
            <a:pPr lvl="1"/>
            <a:r>
              <a:rPr lang="zh-CN" altLang="zh-CN"/>
              <a:t>例</a:t>
            </a:r>
            <a:r>
              <a:rPr lang="zh-CN" altLang="en-US"/>
              <a:t>：</a:t>
            </a:r>
            <a:r>
              <a:rPr lang="zh-CN" altLang="zh-CN"/>
              <a:t>将</a:t>
            </a:r>
            <a:r>
              <a:rPr lang="en-US" altLang="zh-CN"/>
              <a:t>CCSS</a:t>
            </a:r>
            <a:r>
              <a:rPr lang="zh-CN" altLang="zh-CN"/>
              <a:t>案例数据第</a:t>
            </a:r>
            <a:r>
              <a:rPr lang="en-US" altLang="zh-CN"/>
              <a:t>2</a:t>
            </a:r>
            <a:r>
              <a:rPr lang="zh-CN" altLang="zh-CN"/>
              <a:t>、</a:t>
            </a:r>
            <a:r>
              <a:rPr lang="en-US" altLang="zh-CN"/>
              <a:t>4</a:t>
            </a:r>
            <a:r>
              <a:rPr lang="zh-CN" altLang="zh-CN"/>
              <a:t>条个案的</a:t>
            </a:r>
            <a:r>
              <a:rPr lang="en-US" altLang="zh-CN"/>
              <a:t>ID</a:t>
            </a:r>
            <a:r>
              <a:rPr lang="zh-CN" altLang="zh-CN"/>
              <a:t>变量值更改为</a:t>
            </a:r>
            <a:r>
              <a:rPr lang="en-US" altLang="zh-CN"/>
              <a:t>1</a:t>
            </a:r>
            <a:r>
              <a:rPr lang="zh-CN" altLang="zh-CN"/>
              <a:t>，然后按照</a:t>
            </a:r>
            <a:r>
              <a:rPr lang="en-US" altLang="zh-CN"/>
              <a:t>time</a:t>
            </a:r>
            <a:r>
              <a:rPr lang="zh-CN" altLang="zh-CN"/>
              <a:t>、</a:t>
            </a:r>
            <a:r>
              <a:rPr lang="en-US" altLang="zh-CN"/>
              <a:t>id</a:t>
            </a:r>
            <a:r>
              <a:rPr lang="zh-CN" altLang="zh-CN"/>
              <a:t>均相同的标准查找重复记录。</a:t>
            </a:r>
          </a:p>
          <a:p>
            <a:r>
              <a:rPr lang="zh-CN" altLang="en-US"/>
              <a:t>标识异常个案</a:t>
            </a:r>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82</a:t>
            </a:fld>
            <a:endParaRPr lang="en-US" altLang="zh-CN"/>
          </a:p>
        </p:txBody>
      </p:sp>
    </p:spTree>
    <p:extLst>
      <p:ext uri="{BB962C8B-B14F-4D97-AF65-F5344CB8AC3E}">
        <p14:creationId xmlns:p14="http://schemas.microsoft.com/office/powerpoint/2010/main" val="3831131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a:t>数据字典相关功能</a:t>
            </a:r>
            <a:endParaRPr lang="zh-CN" altLang="en-US" dirty="0"/>
          </a:p>
        </p:txBody>
      </p:sp>
      <p:sp>
        <p:nvSpPr>
          <p:cNvPr id="3" name="内容占位符 2"/>
          <p:cNvSpPr>
            <a:spLocks noGrp="1"/>
          </p:cNvSpPr>
          <p:nvPr>
            <p:ph idx="1"/>
          </p:nvPr>
        </p:nvSpPr>
        <p:spPr/>
        <p:txBody>
          <a:bodyPr>
            <a:normAutofit fontScale="77500" lnSpcReduction="20000"/>
          </a:bodyPr>
          <a:lstStyle/>
          <a:p>
            <a:r>
              <a:rPr lang="zh-CN" altLang="zh-CN"/>
              <a:t>定义变量属性</a:t>
            </a:r>
            <a:r>
              <a:rPr lang="zh-CN" altLang="en-US"/>
              <a:t>、</a:t>
            </a:r>
            <a:r>
              <a:rPr lang="zh-CN" altLang="zh-CN"/>
              <a:t>复制数据属性</a:t>
            </a:r>
            <a:r>
              <a:rPr lang="zh-CN" altLang="en-US"/>
              <a:t>、</a:t>
            </a:r>
            <a:r>
              <a:rPr lang="zh-CN" altLang="zh-CN"/>
              <a:t>新建自定义属性</a:t>
            </a:r>
            <a:r>
              <a:rPr lang="zh-CN" altLang="en-US"/>
              <a:t>、</a:t>
            </a:r>
            <a:r>
              <a:rPr lang="zh-CN" altLang="zh-CN"/>
              <a:t>设置未知测量级别</a:t>
            </a:r>
          </a:p>
          <a:p>
            <a:pPr lvl="0"/>
            <a:r>
              <a:rPr lang="zh-CN" altLang="zh-CN"/>
              <a:t>如果有事先定义的数据字典格式，则可以先生成一个没有记录的空数据文件，将全部的数据字典设定好，将来在数据录入完毕后使用复制文件属性向导套用一下字典即可；</a:t>
            </a:r>
          </a:p>
          <a:p>
            <a:pPr lvl="0"/>
            <a:r>
              <a:rPr lang="zh-CN" altLang="zh-CN"/>
              <a:t>如果没有事先定义的数据字典格式，则可以在录入工作进行了一段时间以后先使用变量属性定义向导完成数据字典的设定工作，然后随着录入工作的进行经常扫描数据的情况，以及时更新字典，最后在录入工作完毕后使用复制文件属性向导应用字典的最终版本。</a:t>
            </a:r>
          </a:p>
          <a:p>
            <a:pPr lvl="0"/>
            <a:r>
              <a:rPr lang="zh-CN" altLang="zh-CN"/>
              <a:t>如果数据管理任务不太复杂，也可以直接在数据字典中录入数据，或者直接在变量视图中修改属性，或者直接在</a:t>
            </a:r>
            <a:r>
              <a:rPr lang="en-US" altLang="zh-CN"/>
              <a:t>SPSS</a:t>
            </a:r>
            <a:r>
              <a:rPr lang="zh-CN" altLang="zh-CN"/>
              <a:t>中录入</a:t>
            </a:r>
            <a:r>
              <a:rPr lang="en-US" altLang="zh-CN"/>
              <a:t>/</a:t>
            </a:r>
            <a:r>
              <a:rPr lang="zh-CN" altLang="zh-CN"/>
              <a:t>导入数据，然后利用设置未知测量级别向导来快速设定数据字典。</a:t>
            </a:r>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83</a:t>
            </a:fld>
            <a:endParaRPr lang="en-US" altLang="zh-CN"/>
          </a:p>
        </p:txBody>
      </p:sp>
    </p:spTree>
    <p:extLst>
      <p:ext uri="{BB962C8B-B14F-4D97-AF65-F5344CB8AC3E}">
        <p14:creationId xmlns:p14="http://schemas.microsoft.com/office/powerpoint/2010/main" val="30253286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数据验证模块</a:t>
            </a:r>
            <a:endParaRPr lang="zh-CN" altLang="en-US" dirty="0"/>
          </a:p>
        </p:txBody>
      </p:sp>
      <p:sp>
        <p:nvSpPr>
          <p:cNvPr id="9" name="内容占位符 8"/>
          <p:cNvSpPr>
            <a:spLocks noGrp="1"/>
          </p:cNvSpPr>
          <p:nvPr>
            <p:ph idx="1"/>
          </p:nvPr>
        </p:nvSpPr>
        <p:spPr/>
        <p:txBody>
          <a:bodyPr/>
          <a:lstStyle/>
          <a:p>
            <a:r>
              <a:rPr lang="zh-CN" altLang="en-US" dirty="0"/>
              <a:t>为单独购买的一个模块</a:t>
            </a:r>
            <a:endParaRPr lang="en-US" altLang="zh-CN" dirty="0"/>
          </a:p>
          <a:p>
            <a:r>
              <a:rPr lang="zh-CN" altLang="en-US" dirty="0"/>
              <a:t>相关功能实际上完全可以使用程序方式实现</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84</a:t>
            </a:fld>
            <a:endParaRPr lang="en-US" altLang="zh-CN"/>
          </a:p>
        </p:txBody>
      </p:sp>
    </p:spTree>
    <p:extLst>
      <p:ext uri="{BB962C8B-B14F-4D97-AF65-F5344CB8AC3E}">
        <p14:creationId xmlns:p14="http://schemas.microsoft.com/office/powerpoint/2010/main" val="8578240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ctrTitle" sz="quarter"/>
          </p:nvPr>
        </p:nvSpPr>
        <p:spPr/>
        <p:txBody>
          <a:bodyPr/>
          <a:lstStyle/>
          <a:p>
            <a:r>
              <a:rPr lang="en-US" altLang="zh-CN" dirty="0"/>
              <a:t>SPSS</a:t>
            </a:r>
            <a:r>
              <a:rPr lang="zh-CN" altLang="en-US" dirty="0"/>
              <a:t>系列培训之：</a:t>
            </a:r>
            <a:br>
              <a:rPr lang="en-US" altLang="zh-CN" dirty="0"/>
            </a:br>
            <a:r>
              <a:rPr lang="zh-CN" altLang="en-US" dirty="0"/>
              <a:t>统计描述</a:t>
            </a:r>
          </a:p>
        </p:txBody>
      </p:sp>
      <p:sp>
        <p:nvSpPr>
          <p:cNvPr id="216067" name="Rectangle 3"/>
          <p:cNvSpPr>
            <a:spLocks noGrp="1" noChangeArrowheads="1"/>
          </p:cNvSpPr>
          <p:nvPr>
            <p:ph type="subTitle" sz="quarter" idx="1"/>
          </p:nvPr>
        </p:nvSpPr>
        <p:spPr/>
        <p:txBody>
          <a:bodyPr/>
          <a:lstStyle/>
          <a:p>
            <a:r>
              <a:rPr lang="en-US" altLang="zh-CN" dirty="0"/>
              <a:t>@</a:t>
            </a:r>
            <a:r>
              <a:rPr lang="zh-CN" altLang="en-US" dirty="0"/>
              <a:t>文彤老师</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Rectangle 4"/>
          <p:cNvSpPr>
            <a:spLocks noGrp="1" noChangeArrowheads="1"/>
          </p:cNvSpPr>
          <p:nvPr>
            <p:ph type="title"/>
          </p:nvPr>
        </p:nvSpPr>
        <p:spPr/>
        <p:txBody>
          <a:bodyPr/>
          <a:lstStyle/>
          <a:p>
            <a:r>
              <a:rPr lang="zh-CN" altLang="en-US"/>
              <a:t>统计描述中可用的工具 </a:t>
            </a:r>
          </a:p>
        </p:txBody>
      </p:sp>
      <p:sp>
        <p:nvSpPr>
          <p:cNvPr id="148485" name="Rectangle 5"/>
          <p:cNvSpPr>
            <a:spLocks noGrp="1" noChangeArrowheads="1"/>
          </p:cNvSpPr>
          <p:nvPr>
            <p:ph idx="1"/>
          </p:nvPr>
        </p:nvSpPr>
        <p:spPr/>
        <p:txBody>
          <a:bodyPr/>
          <a:lstStyle/>
          <a:p>
            <a:r>
              <a:rPr lang="zh-CN" altLang="en-US" dirty="0"/>
              <a:t>各种初步汇总描述方法</a:t>
            </a:r>
          </a:p>
          <a:p>
            <a:pPr lvl="1"/>
            <a:r>
              <a:rPr lang="zh-CN" altLang="en-US" dirty="0"/>
              <a:t>分组汇总，最终汇总成相应的分组频数表，可以反应出数据的大致趋势</a:t>
            </a:r>
          </a:p>
          <a:p>
            <a:pPr lvl="1"/>
            <a:r>
              <a:rPr lang="zh-CN" altLang="en-US" dirty="0"/>
              <a:t>多个百分位数组合起来，也能反应数据的分布特征</a:t>
            </a:r>
          </a:p>
          <a:p>
            <a:pPr lvl="1"/>
            <a:r>
              <a:rPr lang="zh-CN" altLang="en-US" dirty="0"/>
              <a:t>对信息的利用仍然比较粗糙</a:t>
            </a:r>
          </a:p>
          <a:p>
            <a:r>
              <a:rPr lang="zh-CN" altLang="en-US" dirty="0"/>
              <a:t>各种统计描述指标</a:t>
            </a:r>
          </a:p>
          <a:p>
            <a:pPr lvl="1"/>
            <a:r>
              <a:rPr lang="zh-CN" altLang="en-US" dirty="0"/>
              <a:t>实际上是更复杂的各种描述工具的基础，是针对数据的某种特征进行精确的数字呈现的一系列指标</a:t>
            </a:r>
          </a:p>
          <a:p>
            <a:pPr lvl="1"/>
            <a:r>
              <a:rPr lang="zh-CN" altLang="en-US" dirty="0"/>
              <a:t>对于样本而言，这些统计描述指标也可被称为统计量</a:t>
            </a:r>
          </a:p>
          <a:p>
            <a:pPr lvl="1"/>
            <a:r>
              <a:rPr lang="zh-CN" altLang="en-US" dirty="0"/>
              <a:t>均数、标准差、四分位间距，比、率等</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86</a:t>
            </a:fld>
            <a:endParaRPr lang="en-US" altLang="zh-CN"/>
          </a:p>
        </p:txBody>
      </p:sp>
    </p:spTree>
    <p:extLst>
      <p:ext uri="{BB962C8B-B14F-4D97-AF65-F5344CB8AC3E}">
        <p14:creationId xmlns:p14="http://schemas.microsoft.com/office/powerpoint/2010/main" val="22641924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2" name="Rectangle 4"/>
          <p:cNvSpPr>
            <a:spLocks noGrp="1" noChangeArrowheads="1"/>
          </p:cNvSpPr>
          <p:nvPr>
            <p:ph type="title"/>
          </p:nvPr>
        </p:nvSpPr>
        <p:spPr/>
        <p:txBody>
          <a:bodyPr/>
          <a:lstStyle/>
          <a:p>
            <a:r>
              <a:rPr lang="zh-CN" altLang="en-US"/>
              <a:t>统计描述中可用的工具</a:t>
            </a:r>
          </a:p>
        </p:txBody>
      </p:sp>
      <p:sp>
        <p:nvSpPr>
          <p:cNvPr id="150533" name="Rectangle 5"/>
          <p:cNvSpPr>
            <a:spLocks noGrp="1" noChangeArrowheads="1"/>
          </p:cNvSpPr>
          <p:nvPr>
            <p:ph idx="1"/>
          </p:nvPr>
        </p:nvSpPr>
        <p:spPr/>
        <p:txBody>
          <a:bodyPr/>
          <a:lstStyle/>
          <a:p>
            <a:r>
              <a:rPr lang="zh-CN" altLang="en-US"/>
              <a:t>统计表</a:t>
            </a:r>
          </a:p>
          <a:p>
            <a:pPr lvl="1"/>
            <a:r>
              <a:rPr lang="zh-CN" altLang="en-US"/>
              <a:t>当数据比较复杂，所计算的统计指标较多时，直接观察所计算出的数值比较麻烦，为此人们又会按照一定的排列方式将统计指标组织为一张表格，以方便使用。</a:t>
            </a:r>
          </a:p>
          <a:p>
            <a:r>
              <a:rPr lang="zh-CN" altLang="en-US"/>
              <a:t>统计图</a:t>
            </a:r>
          </a:p>
          <a:p>
            <a:pPr lvl="1"/>
            <a:r>
              <a:rPr lang="zh-CN" altLang="en-US"/>
              <a:t>统计表虽然能做到非常精确，但是不够直观，如果希望结果更为直观一些，则可以按照统计指标的大小将其绘制为一张图形，这就是所谓的统计图。</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87</a:t>
            </a:fld>
            <a:endParaRPr lang="en-US" altLang="zh-CN"/>
          </a:p>
        </p:txBody>
      </p:sp>
    </p:spTree>
    <p:extLst>
      <p:ext uri="{BB962C8B-B14F-4D97-AF65-F5344CB8AC3E}">
        <p14:creationId xmlns:p14="http://schemas.microsoft.com/office/powerpoint/2010/main" val="6613690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zh-CN" altLang="en-US"/>
              <a:t>统计描述的模块</a:t>
            </a:r>
          </a:p>
        </p:txBody>
      </p:sp>
      <p:sp>
        <p:nvSpPr>
          <p:cNvPr id="218115" name="Rectangle 3"/>
          <p:cNvSpPr>
            <a:spLocks noGrp="1" noChangeArrowheads="1"/>
          </p:cNvSpPr>
          <p:nvPr>
            <p:ph idx="1"/>
          </p:nvPr>
        </p:nvSpPr>
        <p:spPr/>
        <p:txBody>
          <a:bodyPr/>
          <a:lstStyle/>
          <a:p>
            <a:r>
              <a:rPr lang="en-US" altLang="zh-CN" dirty="0"/>
              <a:t>SPSS</a:t>
            </a:r>
            <a:r>
              <a:rPr lang="zh-CN" altLang="en-US" dirty="0"/>
              <a:t>中所有专业的制表过程都能够完成统计描述的任务</a:t>
            </a:r>
          </a:p>
          <a:p>
            <a:pPr lvl="1"/>
            <a:r>
              <a:rPr lang="en-US" altLang="zh-CN" dirty="0"/>
              <a:t>Reports</a:t>
            </a:r>
            <a:r>
              <a:rPr lang="zh-CN" altLang="en-US" dirty="0"/>
              <a:t>菜单项：主要输出文本化报表</a:t>
            </a:r>
          </a:p>
          <a:p>
            <a:pPr lvl="1"/>
            <a:r>
              <a:rPr lang="en-US" altLang="zh-CN" dirty="0"/>
              <a:t>Tables</a:t>
            </a:r>
            <a:r>
              <a:rPr lang="zh-CN" altLang="en-US" dirty="0"/>
              <a:t>菜单项：输出标准的</a:t>
            </a:r>
            <a:r>
              <a:rPr lang="en-US" altLang="zh-CN" dirty="0"/>
              <a:t>SPSS</a:t>
            </a:r>
            <a:r>
              <a:rPr lang="zh-CN" altLang="en-US" dirty="0"/>
              <a:t>结果表格</a:t>
            </a:r>
            <a:endParaRPr lang="en-US" altLang="zh-CN" dirty="0"/>
          </a:p>
          <a:p>
            <a:pPr lvl="1"/>
            <a:r>
              <a:rPr lang="en-US" altLang="zh-CN" dirty="0"/>
              <a:t>Multiple Response</a:t>
            </a:r>
            <a:r>
              <a:rPr lang="zh-CN" altLang="en-US" dirty="0"/>
              <a:t>菜单：专门用于多选题数据描述</a:t>
            </a:r>
          </a:p>
          <a:p>
            <a:r>
              <a:rPr lang="zh-CN" altLang="en-US" dirty="0"/>
              <a:t>但</a:t>
            </a:r>
            <a:r>
              <a:rPr lang="en-US" altLang="zh-CN" dirty="0"/>
              <a:t>Descriptive</a:t>
            </a:r>
            <a:r>
              <a:rPr lang="zh-CN" altLang="en-US" dirty="0"/>
              <a:t>菜单项中提供的是最基本的统计描述过程</a:t>
            </a:r>
          </a:p>
        </p:txBody>
      </p:sp>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88</a:t>
            </a:fld>
            <a:endParaRPr lang="en-US" altLang="zh-CN"/>
          </a:p>
        </p:txBody>
      </p:sp>
      <p:pic>
        <p:nvPicPr>
          <p:cNvPr id="2498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832775"/>
            <a:ext cx="3816424" cy="2692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pull dir="l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zh-CN" altLang="en-US"/>
              <a:t>统计描述的模块</a:t>
            </a:r>
          </a:p>
        </p:txBody>
      </p:sp>
      <p:sp>
        <p:nvSpPr>
          <p:cNvPr id="220163" name="Rectangle 3"/>
          <p:cNvSpPr>
            <a:spLocks noGrp="1" noChangeArrowheads="1"/>
          </p:cNvSpPr>
          <p:nvPr>
            <p:ph idx="1"/>
          </p:nvPr>
        </p:nvSpPr>
        <p:spPr/>
        <p:txBody>
          <a:bodyPr/>
          <a:lstStyle/>
          <a:p>
            <a:r>
              <a:rPr lang="en-US" altLang="zh-CN"/>
              <a:t>Frequencies</a:t>
            </a:r>
            <a:r>
              <a:rPr lang="zh-CN" altLang="en-US"/>
              <a:t>过程</a:t>
            </a:r>
          </a:p>
          <a:p>
            <a:pPr lvl="1"/>
            <a:r>
              <a:rPr lang="zh-CN" altLang="en-US"/>
              <a:t>计算各种常用的描述指标</a:t>
            </a:r>
          </a:p>
          <a:p>
            <a:pPr lvl="1"/>
            <a:r>
              <a:rPr lang="zh-CN" altLang="en-US"/>
              <a:t>特色是产生频数表</a:t>
            </a:r>
          </a:p>
          <a:p>
            <a:pPr lvl="1"/>
            <a:r>
              <a:rPr lang="zh-CN" altLang="en-US"/>
              <a:t>对分类资料和定量资料都适用</a:t>
            </a:r>
          </a:p>
          <a:p>
            <a:r>
              <a:rPr lang="en-US" altLang="zh-CN"/>
              <a:t>Descriptive </a:t>
            </a:r>
            <a:r>
              <a:rPr lang="zh-CN" altLang="en-US"/>
              <a:t>过程</a:t>
            </a:r>
          </a:p>
          <a:p>
            <a:pPr lvl="1"/>
            <a:r>
              <a:rPr lang="zh-CN" altLang="en-US"/>
              <a:t>一般性的统计描述</a:t>
            </a:r>
          </a:p>
          <a:p>
            <a:pPr lvl="1"/>
            <a:r>
              <a:rPr lang="zh-CN" altLang="en-US"/>
              <a:t>适用于服从正态分布的定量资料</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89</a:t>
            </a:fld>
            <a:endParaRPr lang="en-US" altLang="zh-CN"/>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r>
              <a:rPr lang="zh-CN" altLang="en-US"/>
              <a:t>统计描述的模块</a:t>
            </a:r>
          </a:p>
        </p:txBody>
      </p:sp>
      <p:sp>
        <p:nvSpPr>
          <p:cNvPr id="222211" name="Rectangle 3"/>
          <p:cNvSpPr>
            <a:spLocks noGrp="1" noChangeArrowheads="1"/>
          </p:cNvSpPr>
          <p:nvPr>
            <p:ph idx="1"/>
          </p:nvPr>
        </p:nvSpPr>
        <p:spPr/>
        <p:txBody>
          <a:bodyPr/>
          <a:lstStyle/>
          <a:p>
            <a:r>
              <a:rPr lang="en-US" altLang="zh-CN" dirty="0"/>
              <a:t>Explore </a:t>
            </a:r>
            <a:r>
              <a:rPr lang="zh-CN" altLang="en-US" dirty="0"/>
              <a:t>过程</a:t>
            </a:r>
          </a:p>
          <a:p>
            <a:pPr lvl="1"/>
            <a:r>
              <a:rPr lang="zh-CN" altLang="en-US" dirty="0"/>
              <a:t>用于对数据分布状况不清时的探索性分析</a:t>
            </a:r>
          </a:p>
          <a:p>
            <a:pPr lvl="1"/>
            <a:r>
              <a:rPr lang="zh-CN" altLang="en-US" dirty="0"/>
              <a:t>功能极为强大</a:t>
            </a:r>
          </a:p>
          <a:p>
            <a:r>
              <a:rPr lang="en-US" altLang="zh-CN" dirty="0"/>
              <a:t>Crosstabs</a:t>
            </a:r>
            <a:r>
              <a:rPr lang="zh-CN" altLang="en-US" dirty="0">
                <a:latin typeface="宋体" pitchFamily="2" charset="-122"/>
              </a:rPr>
              <a:t>过程</a:t>
            </a:r>
          </a:p>
          <a:p>
            <a:pPr lvl="1"/>
            <a:r>
              <a:rPr lang="zh-CN" altLang="en-US" dirty="0">
                <a:latin typeface="宋体" pitchFamily="2" charset="-122"/>
              </a:rPr>
              <a:t>完成分类资料和等级资料的统计描述</a:t>
            </a:r>
          </a:p>
          <a:p>
            <a:pPr lvl="1"/>
            <a:r>
              <a:rPr lang="zh-CN" altLang="en-US" dirty="0">
                <a:latin typeface="宋体" pitchFamily="2" charset="-122"/>
              </a:rPr>
              <a:t>完成分类资料各种各样</a:t>
            </a:r>
            <a:r>
              <a:rPr lang="zh-CN" altLang="en-US" dirty="0">
                <a:latin typeface="Arial"/>
              </a:rPr>
              <a:t>“</a:t>
            </a:r>
            <a:r>
              <a:rPr lang="zh-CN" altLang="en-US" dirty="0">
                <a:latin typeface="宋体" pitchFamily="2" charset="-122"/>
              </a:rPr>
              <a:t>常规</a:t>
            </a:r>
            <a:r>
              <a:rPr lang="zh-CN" altLang="en-US" dirty="0">
                <a:latin typeface="Arial"/>
              </a:rPr>
              <a:t>”</a:t>
            </a:r>
            <a:r>
              <a:rPr lang="zh-CN" altLang="en-US" dirty="0">
                <a:latin typeface="宋体" pitchFamily="2" charset="-122"/>
              </a:rPr>
              <a:t>的统计检验</a:t>
            </a:r>
          </a:p>
          <a:p>
            <a:r>
              <a:rPr lang="en-US" altLang="zh-CN" dirty="0"/>
              <a:t>Ratio</a:t>
            </a:r>
            <a:r>
              <a:rPr lang="zh-CN" altLang="en-US" dirty="0"/>
              <a:t>过程</a:t>
            </a:r>
          </a:p>
          <a:p>
            <a:pPr lvl="1"/>
            <a:r>
              <a:rPr lang="zh-CN" altLang="en-US" dirty="0"/>
              <a:t>用于两个连续变量计算相对比指标，很少用</a:t>
            </a:r>
            <a:endParaRPr lang="en-US" altLang="zh-CN" dirty="0"/>
          </a:p>
          <a:p>
            <a:r>
              <a:rPr lang="en-US" altLang="zh-CN" dirty="0"/>
              <a:t>PP</a:t>
            </a:r>
            <a:r>
              <a:rPr lang="zh-CN" altLang="en-US" dirty="0"/>
              <a:t>图和</a:t>
            </a:r>
            <a:r>
              <a:rPr lang="en-US" altLang="zh-CN" dirty="0"/>
              <a:t>QQ</a:t>
            </a:r>
            <a:r>
              <a:rPr lang="zh-CN" altLang="en-US" dirty="0"/>
              <a:t>图</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90</a:t>
            </a:fld>
            <a:endParaRPr lang="en-US" altLang="zh-CN"/>
          </a:p>
        </p:txBody>
      </p:sp>
    </p:spTree>
  </p:cSld>
  <p:clrMapOvr>
    <a:masterClrMapping/>
  </p:clrMapOvr>
  <p:transition>
    <p:pull dir="lu"/>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ctrTitle" sz="quarter"/>
          </p:nvPr>
        </p:nvSpPr>
        <p:spPr/>
        <p:txBody>
          <a:bodyPr/>
          <a:lstStyle/>
          <a:p>
            <a:r>
              <a:rPr lang="zh-CN" altLang="en-US"/>
              <a:t>分类变量的统计描述</a:t>
            </a:r>
          </a:p>
        </p:txBody>
      </p:sp>
      <p:sp>
        <p:nvSpPr>
          <p:cNvPr id="224259" name="Rectangle 3"/>
          <p:cNvSpPr>
            <a:spLocks noGrp="1" noChangeArrowheads="1"/>
          </p:cNvSpPr>
          <p:nvPr>
            <p:ph type="subTitle" sz="quarter" idx="1"/>
          </p:nvPr>
        </p:nvSpPr>
        <p:spPr/>
        <p:txBody>
          <a:bodyPr/>
          <a:lstStyle/>
          <a:p>
            <a:endParaRPr lang="zh-CN" altLang="zh-CN"/>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zh-CN" altLang="en-US"/>
              <a:t>分类变量的常用描述指标</a:t>
            </a:r>
          </a:p>
        </p:txBody>
      </p:sp>
      <p:sp>
        <p:nvSpPr>
          <p:cNvPr id="226307" name="Rectangle 3"/>
          <p:cNvSpPr>
            <a:spLocks noGrp="1" noChangeArrowheads="1"/>
          </p:cNvSpPr>
          <p:nvPr>
            <p:ph idx="1"/>
          </p:nvPr>
        </p:nvSpPr>
        <p:spPr/>
        <p:txBody>
          <a:bodyPr/>
          <a:lstStyle/>
          <a:p>
            <a:r>
              <a:rPr lang="zh-CN" altLang="en-US"/>
              <a:t>基本的描述方式</a:t>
            </a:r>
          </a:p>
          <a:p>
            <a:pPr lvl="1"/>
            <a:r>
              <a:rPr lang="zh-CN" altLang="en-US"/>
              <a:t>原始数据：</a:t>
            </a:r>
          </a:p>
          <a:p>
            <a:pPr lvl="2"/>
            <a:r>
              <a:rPr lang="zh-CN" altLang="en-US"/>
              <a:t>频数列表</a:t>
            </a:r>
          </a:p>
          <a:p>
            <a:pPr lvl="2"/>
            <a:r>
              <a:rPr lang="zh-CN" altLang="en-US"/>
              <a:t>百分比</a:t>
            </a:r>
          </a:p>
          <a:p>
            <a:pPr lvl="2"/>
            <a:r>
              <a:rPr lang="zh-CN" altLang="en-US"/>
              <a:t>累计频数</a:t>
            </a:r>
          </a:p>
          <a:p>
            <a:pPr lvl="2"/>
            <a:r>
              <a:rPr lang="zh-CN" altLang="en-US"/>
              <a:t>累计百分比</a:t>
            </a:r>
          </a:p>
          <a:p>
            <a:pPr lvl="1"/>
            <a:r>
              <a:rPr lang="zh-CN" altLang="en-US"/>
              <a:t>集中趋势</a:t>
            </a:r>
          </a:p>
          <a:p>
            <a:pPr lvl="2"/>
            <a:r>
              <a:rPr lang="zh-CN" altLang="en-US"/>
              <a:t>众数</a:t>
            </a:r>
          </a:p>
        </p:txBody>
      </p:sp>
      <p:sp>
        <p:nvSpPr>
          <p:cNvPr id="11"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12"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13"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92</a:t>
            </a:fld>
            <a:endParaRPr lang="en-US" altLang="zh-CN"/>
          </a:p>
        </p:txBody>
      </p:sp>
      <p:pic>
        <p:nvPicPr>
          <p:cNvPr id="226308" name="Picture 4"/>
          <p:cNvPicPr>
            <a:picLocks noChangeAspect="1" noChangeArrowheads="1"/>
          </p:cNvPicPr>
          <p:nvPr/>
        </p:nvPicPr>
        <p:blipFill>
          <a:blip r:embed="rId3">
            <a:extLst>
              <a:ext uri="{28A0092B-C50C-407E-A947-70E740481C1C}">
                <a14:useLocalDpi xmlns:a14="http://schemas.microsoft.com/office/drawing/2010/main" val="0"/>
              </a:ext>
            </a:extLst>
          </a:blip>
          <a:srcRect l="2524" r="5658"/>
          <a:stretch>
            <a:fillRect/>
          </a:stretch>
        </p:blipFill>
        <p:spPr bwMode="auto">
          <a:xfrm>
            <a:off x="3270248" y="1412776"/>
            <a:ext cx="5435600" cy="264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6" name="Rectangle 4"/>
          <p:cNvSpPr>
            <a:spLocks noGrp="1" noChangeArrowheads="1"/>
          </p:cNvSpPr>
          <p:nvPr>
            <p:ph type="title"/>
          </p:nvPr>
        </p:nvSpPr>
        <p:spPr/>
        <p:txBody>
          <a:bodyPr/>
          <a:lstStyle/>
          <a:p>
            <a:r>
              <a:rPr lang="zh-CN" altLang="en-US"/>
              <a:t>分类变量的常用描述指标</a:t>
            </a:r>
          </a:p>
        </p:txBody>
      </p:sp>
      <p:sp>
        <p:nvSpPr>
          <p:cNvPr id="228357" name="Rectangle 5"/>
          <p:cNvSpPr>
            <a:spLocks noGrp="1" noChangeArrowheads="1"/>
          </p:cNvSpPr>
          <p:nvPr>
            <p:ph idx="1"/>
          </p:nvPr>
        </p:nvSpPr>
        <p:spPr/>
        <p:txBody>
          <a:bodyPr/>
          <a:lstStyle/>
          <a:p>
            <a:pPr>
              <a:lnSpc>
                <a:spcPct val="90000"/>
              </a:lnSpc>
            </a:pPr>
            <a:r>
              <a:rPr lang="zh-CN" altLang="en-US" dirty="0"/>
              <a:t>比：任意两个变量之比，这两个变量可以是性质相同的两个指标，如两个地区相同时期内某病新发病例数之比；也可以是性质不相同的两个指标之比 </a:t>
            </a:r>
          </a:p>
          <a:p>
            <a:pPr lvl="1">
              <a:lnSpc>
                <a:spcPct val="90000"/>
              </a:lnSpc>
            </a:pPr>
            <a:r>
              <a:rPr lang="zh-CN" altLang="en-US" dirty="0"/>
              <a:t>性别比，货物</a:t>
            </a:r>
            <a:r>
              <a:rPr lang="en-US" altLang="zh-CN" dirty="0"/>
              <a:t>/</a:t>
            </a:r>
            <a:r>
              <a:rPr lang="zh-CN" altLang="en-US" dirty="0"/>
              <a:t>销售人员比</a:t>
            </a:r>
          </a:p>
          <a:p>
            <a:pPr>
              <a:lnSpc>
                <a:spcPct val="90000"/>
              </a:lnSpc>
            </a:pPr>
            <a:r>
              <a:rPr lang="zh-CN" altLang="en-US" dirty="0"/>
              <a:t>构成比：部分占总体的比例，分观察对象为</a:t>
            </a:r>
            <a:r>
              <a:rPr lang="en-US" altLang="zh-CN" dirty="0"/>
              <a:t>k</a:t>
            </a:r>
            <a:r>
              <a:rPr lang="zh-CN" altLang="en-US" dirty="0"/>
              <a:t>个部分（</a:t>
            </a:r>
            <a:r>
              <a:rPr lang="en-US" altLang="zh-CN" dirty="0"/>
              <a:t>A1</a:t>
            </a:r>
            <a:r>
              <a:rPr lang="zh-CN" altLang="en-US" dirty="0"/>
              <a:t>、</a:t>
            </a:r>
            <a:r>
              <a:rPr lang="en-US" altLang="zh-CN" dirty="0"/>
              <a:t>…</a:t>
            </a:r>
            <a:r>
              <a:rPr lang="zh-CN" altLang="en-US" dirty="0"/>
              <a:t>、</a:t>
            </a:r>
            <a:r>
              <a:rPr lang="en-US" altLang="zh-CN" dirty="0" err="1"/>
              <a:t>Ak</a:t>
            </a:r>
            <a:r>
              <a:rPr lang="zh-CN" altLang="en-US" dirty="0"/>
              <a:t>），其中某一个部分观察对象数与观察对象总数之比为构成比</a:t>
            </a:r>
          </a:p>
          <a:p>
            <a:pPr>
              <a:lnSpc>
                <a:spcPct val="90000"/>
              </a:lnSpc>
            </a:pPr>
            <a:r>
              <a:rPr lang="zh-CN" altLang="en-US" dirty="0"/>
              <a:t>率：某个时期内某个事件发生的频率或强度，实际上有速度的概念在里面，可以和物理中速率的定义相对照</a:t>
            </a:r>
          </a:p>
          <a:p>
            <a:pPr lvl="1">
              <a:lnSpc>
                <a:spcPct val="90000"/>
              </a:lnSpc>
            </a:pPr>
            <a:endParaRPr lang="en-US" altLang="zh-CN" dirty="0"/>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93</a:t>
            </a:fld>
            <a:endParaRPr lang="en-US" altLang="zh-CN"/>
          </a:p>
        </p:txBody>
      </p:sp>
    </p:spTree>
  </p:cSld>
  <p:clrMapOvr>
    <a:masterClrMapping/>
  </p:clrMapOvr>
  <p:transition>
    <p:pull dir="lu"/>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zh-CN" altLang="en-US"/>
              <a:t>分类变量的联合描述</a:t>
            </a:r>
          </a:p>
        </p:txBody>
      </p:sp>
      <p:sp>
        <p:nvSpPr>
          <p:cNvPr id="236547" name="Rectangle 3"/>
          <p:cNvSpPr>
            <a:spLocks noGrp="1" noChangeArrowheads="1"/>
          </p:cNvSpPr>
          <p:nvPr>
            <p:ph type="body" sz="half" idx="1"/>
          </p:nvPr>
        </p:nvSpPr>
        <p:spPr>
          <a:xfrm>
            <a:off x="369888" y="1220788"/>
            <a:ext cx="3860800" cy="4970462"/>
          </a:xfrm>
        </p:spPr>
        <p:txBody>
          <a:bodyPr/>
          <a:lstStyle/>
          <a:p>
            <a:r>
              <a:rPr lang="zh-CN" altLang="en-US" sz="2400"/>
              <a:t>列联表</a:t>
            </a:r>
          </a:p>
          <a:p>
            <a:pPr lvl="1"/>
            <a:r>
              <a:rPr lang="zh-CN" altLang="en-US" sz="2100"/>
              <a:t>常见的是二维，但三维及更高维列联表的使用原理是完全相同的</a:t>
            </a:r>
          </a:p>
          <a:p>
            <a:pPr lvl="1"/>
            <a:r>
              <a:rPr lang="zh-CN" altLang="en-US" sz="2100"/>
              <a:t>频数</a:t>
            </a:r>
          </a:p>
          <a:p>
            <a:pPr lvl="1"/>
            <a:r>
              <a:rPr lang="zh-CN" altLang="en-US" sz="2100"/>
              <a:t>行、列、总百分比</a:t>
            </a:r>
          </a:p>
          <a:p>
            <a:pPr lvl="1"/>
            <a:r>
              <a:rPr lang="zh-CN" altLang="en-US" sz="2100"/>
              <a:t>行、列、总合计</a:t>
            </a:r>
          </a:p>
          <a:p>
            <a:endParaRPr lang="en-US" altLang="zh-CN" sz="2400"/>
          </a:p>
        </p:txBody>
      </p:sp>
      <p:sp>
        <p:nvSpPr>
          <p:cNvPr id="236548" name="Rectangle 4"/>
          <p:cNvSpPr>
            <a:spLocks noGrp="1" noChangeArrowheads="1"/>
          </p:cNvSpPr>
          <p:nvPr>
            <p:ph sz="half" idx="2"/>
          </p:nvPr>
        </p:nvSpPr>
        <p:spPr>
          <a:xfrm>
            <a:off x="4376738" y="1220788"/>
            <a:ext cx="3860800" cy="4970462"/>
          </a:xfrm>
        </p:spPr>
        <p:txBody>
          <a:bodyPr/>
          <a:lstStyle/>
          <a:p>
            <a:endParaRPr lang="zh-CN" altLang="zh-CN" sz="2400"/>
          </a:p>
        </p:txBody>
      </p:sp>
      <p:pic>
        <p:nvPicPr>
          <p:cNvPr id="2365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9263" y="908050"/>
            <a:ext cx="4849812" cy="574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12"/>
          <p:cNvSpPr>
            <a:spLocks noGrp="1" noChangeArrowheads="1"/>
          </p:cNvSpPr>
          <p:nvPr>
            <p:ph type="dt" sz="half" idx="2"/>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94</a:t>
            </a:fld>
            <a:endParaRPr lang="en-US" altLang="zh-CN"/>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r>
              <a:rPr lang="zh-CN" altLang="en-US" dirty="0"/>
              <a:t>多选题的描述</a:t>
            </a:r>
          </a:p>
        </p:txBody>
      </p:sp>
      <p:sp>
        <p:nvSpPr>
          <p:cNvPr id="174083" name="Rectangle 3"/>
          <p:cNvSpPr>
            <a:spLocks noGrp="1" noChangeArrowheads="1"/>
          </p:cNvSpPr>
          <p:nvPr>
            <p:ph idx="1"/>
          </p:nvPr>
        </p:nvSpPr>
        <p:spPr/>
        <p:txBody>
          <a:bodyPr/>
          <a:lstStyle/>
          <a:p>
            <a:r>
              <a:rPr lang="zh-CN" altLang="en-US" dirty="0"/>
              <a:t>对多选题进行分析时所遇到的最大困难就是各选项间存在着关联，将它们单独进行分析并不恰当。单独分析的结果仅反映选项自身情况，不能完全代表整个题目的情况</a:t>
            </a:r>
          </a:p>
          <a:p>
            <a:r>
              <a:rPr lang="zh-CN" altLang="en-US" dirty="0"/>
              <a:t>因此在描述时就需要采用基于频次的百分比等一些特殊指标</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95</a:t>
            </a:fld>
            <a:endParaRPr lang="en-US" altLang="zh-CN"/>
          </a:p>
        </p:txBody>
      </p:sp>
    </p:spTree>
    <p:extLst>
      <p:ext uri="{BB962C8B-B14F-4D97-AF65-F5344CB8AC3E}">
        <p14:creationId xmlns:p14="http://schemas.microsoft.com/office/powerpoint/2010/main" val="37932511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zh-CN" altLang="en-US"/>
              <a:t>常用分析指标</a:t>
            </a:r>
          </a:p>
        </p:txBody>
      </p:sp>
      <p:sp>
        <p:nvSpPr>
          <p:cNvPr id="157699" name="Rectangle 3"/>
          <p:cNvSpPr>
            <a:spLocks noGrp="1" noChangeArrowheads="1"/>
          </p:cNvSpPr>
          <p:nvPr>
            <p:ph idx="1"/>
          </p:nvPr>
        </p:nvSpPr>
        <p:spPr/>
        <p:txBody>
          <a:bodyPr/>
          <a:lstStyle/>
          <a:p>
            <a:r>
              <a:rPr lang="zh-CN" altLang="en-US" dirty="0"/>
              <a:t>应答人数与应答人次</a:t>
            </a:r>
          </a:p>
          <a:p>
            <a:pPr lvl="1"/>
            <a:r>
              <a:rPr lang="en-US" altLang="zh-CN" dirty="0"/>
              <a:t>Case &amp; Response</a:t>
            </a:r>
          </a:p>
          <a:p>
            <a:r>
              <a:rPr lang="zh-CN" altLang="en-US" dirty="0"/>
              <a:t>应答人数百分比（</a:t>
            </a:r>
            <a:r>
              <a:rPr lang="en-US" altLang="zh-CN" dirty="0"/>
              <a:t>Percent of Cases</a:t>
            </a:r>
            <a:r>
              <a:rPr lang="zh-CN" altLang="en-US" dirty="0"/>
              <a:t>）</a:t>
            </a:r>
          </a:p>
          <a:p>
            <a:pPr lvl="1"/>
            <a:r>
              <a:rPr lang="zh-CN" altLang="en-US" dirty="0"/>
              <a:t>选择该项的人占总人数的比例</a:t>
            </a:r>
          </a:p>
          <a:p>
            <a:pPr lvl="1"/>
            <a:r>
              <a:rPr lang="zh-CN" altLang="en-US" dirty="0"/>
              <a:t>用于反映选项自身被选择的情况</a:t>
            </a:r>
            <a:endParaRPr lang="en-US" altLang="zh-CN" dirty="0"/>
          </a:p>
          <a:p>
            <a:r>
              <a:rPr lang="zh-CN" altLang="en-US" dirty="0"/>
              <a:t>应答次数百分比</a:t>
            </a:r>
          </a:p>
          <a:p>
            <a:pPr lvl="1"/>
            <a:r>
              <a:rPr lang="en-US" altLang="zh-CN" dirty="0"/>
              <a:t>Percent of Responses</a:t>
            </a:r>
          </a:p>
          <a:p>
            <a:pPr lvl="1"/>
            <a:r>
              <a:rPr lang="zh-CN" altLang="en-US" dirty="0"/>
              <a:t>选择该项的次数占总次数（总反应数）的比例</a:t>
            </a:r>
          </a:p>
          <a:p>
            <a:pPr lvl="1"/>
            <a:r>
              <a:rPr lang="zh-CN" altLang="en-US" dirty="0"/>
              <a:t>用于选项间受欢迎程度的比较</a:t>
            </a:r>
          </a:p>
          <a:p>
            <a:pPr lvl="1"/>
            <a:endParaRPr lang="zh-CN" altLang="en-US" dirty="0"/>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96</a:t>
            </a:fld>
            <a:endParaRPr lang="en-US" altLang="zh-CN"/>
          </a:p>
        </p:txBody>
      </p:sp>
    </p:spTree>
    <p:extLst>
      <p:ext uri="{BB962C8B-B14F-4D97-AF65-F5344CB8AC3E}">
        <p14:creationId xmlns:p14="http://schemas.microsoft.com/office/powerpoint/2010/main" val="3508766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zh-CN" altLang="en-US"/>
              <a:t>统计描述的</a:t>
            </a:r>
            <a:r>
              <a:rPr lang="en-US" altLang="zh-CN"/>
              <a:t>SPSS</a:t>
            </a:r>
            <a:r>
              <a:rPr lang="zh-CN" altLang="en-US"/>
              <a:t>实现</a:t>
            </a:r>
          </a:p>
        </p:txBody>
      </p:sp>
      <p:sp>
        <p:nvSpPr>
          <p:cNvPr id="238595" name="Rectangle 3"/>
          <p:cNvSpPr>
            <a:spLocks noGrp="1" noChangeArrowheads="1"/>
          </p:cNvSpPr>
          <p:nvPr>
            <p:ph idx="1"/>
          </p:nvPr>
        </p:nvSpPr>
        <p:spPr/>
        <p:txBody>
          <a:bodyPr/>
          <a:lstStyle/>
          <a:p>
            <a:r>
              <a:rPr lang="en-US" altLang="zh-CN" dirty="0"/>
              <a:t>Frequencies</a:t>
            </a:r>
            <a:r>
              <a:rPr lang="zh-CN" altLang="en-US" dirty="0"/>
              <a:t>过程</a:t>
            </a:r>
          </a:p>
          <a:p>
            <a:pPr lvl="1"/>
            <a:r>
              <a:rPr lang="zh-CN" altLang="en-US" dirty="0"/>
              <a:t>专门为产生频数表而设计，默认选项即可给出需要的结果</a:t>
            </a:r>
          </a:p>
          <a:p>
            <a:r>
              <a:rPr lang="en-US" altLang="zh-CN" dirty="0"/>
              <a:t>Crosstabs</a:t>
            </a:r>
            <a:r>
              <a:rPr lang="zh-CN" altLang="en-US" dirty="0">
                <a:latin typeface="宋体" pitchFamily="2" charset="-122"/>
              </a:rPr>
              <a:t>过程</a:t>
            </a:r>
          </a:p>
          <a:p>
            <a:pPr lvl="1"/>
            <a:r>
              <a:rPr lang="zh-CN" altLang="en-US" dirty="0">
                <a:latin typeface="宋体" pitchFamily="2" charset="-122"/>
              </a:rPr>
              <a:t>生成二、三维交叉表</a:t>
            </a:r>
          </a:p>
          <a:p>
            <a:pPr lvl="1"/>
            <a:r>
              <a:rPr lang="zh-CN" altLang="en-US" dirty="0">
                <a:latin typeface="宋体" pitchFamily="2" charset="-122"/>
              </a:rPr>
              <a:t>默认只输出频数，计算百分比需要更改选项</a:t>
            </a:r>
          </a:p>
          <a:p>
            <a:r>
              <a:rPr lang="en-US" altLang="zh-CN" dirty="0"/>
              <a:t>Multiple Response</a:t>
            </a:r>
            <a:r>
              <a:rPr lang="zh-CN" altLang="en-US" dirty="0"/>
              <a:t>菜单</a:t>
            </a:r>
          </a:p>
          <a:p>
            <a:pPr lvl="1"/>
            <a:r>
              <a:rPr lang="zh-CN" altLang="en-US" dirty="0"/>
              <a:t>专门为多选题数据的描述而设计</a:t>
            </a:r>
          </a:p>
          <a:p>
            <a:pPr lvl="1"/>
            <a:r>
              <a:rPr lang="zh-CN" altLang="en-US" dirty="0"/>
              <a:t>输出格式较为简单，但使用方便</a:t>
            </a:r>
            <a:endParaRPr lang="en-US" altLang="zh-CN" dirty="0"/>
          </a:p>
          <a:p>
            <a:r>
              <a:rPr lang="en-US" altLang="zh-CN" dirty="0"/>
              <a:t>Tables</a:t>
            </a:r>
            <a:r>
              <a:rPr lang="zh-CN" altLang="en-US" dirty="0"/>
              <a:t>模块</a:t>
            </a:r>
          </a:p>
          <a:p>
            <a:pPr lvl="1"/>
            <a:r>
              <a:rPr lang="zh-CN" altLang="en-US" dirty="0"/>
              <a:t>为制表提供了全面的支持</a:t>
            </a:r>
          </a:p>
          <a:p>
            <a:pPr lvl="1"/>
            <a:r>
              <a:rPr lang="zh-CN" altLang="en-US" dirty="0"/>
              <a:t>仍然只涉及数据描述</a:t>
            </a:r>
          </a:p>
          <a:p>
            <a:pPr lvl="1"/>
            <a:endParaRPr lang="zh-CN" altLang="en-US" dirty="0">
              <a:latin typeface="宋体" pitchFamily="2" charset="-122"/>
            </a:endParaRP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97</a:t>
            </a:fld>
            <a:endParaRPr lang="en-US" altLang="zh-CN"/>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案例</a:t>
            </a:r>
            <a:endParaRPr lang="zh-CN" altLang="en-US" dirty="0"/>
          </a:p>
        </p:txBody>
      </p:sp>
      <p:sp>
        <p:nvSpPr>
          <p:cNvPr id="3" name="内容占位符 2"/>
          <p:cNvSpPr>
            <a:spLocks noGrp="1"/>
          </p:cNvSpPr>
          <p:nvPr>
            <p:ph idx="1"/>
          </p:nvPr>
        </p:nvSpPr>
        <p:spPr/>
        <p:txBody>
          <a:bodyPr/>
          <a:lstStyle/>
          <a:p>
            <a:r>
              <a:rPr lang="zh-CN" altLang="zh-CN"/>
              <a:t>对学历等背景变量进行描述</a:t>
            </a:r>
            <a:endParaRPr lang="en-US" altLang="zh-CN"/>
          </a:p>
          <a:p>
            <a:r>
              <a:rPr lang="zh-CN" altLang="en-US"/>
              <a:t>对</a:t>
            </a:r>
            <a:r>
              <a:rPr lang="en-US" altLang="zh-CN"/>
              <a:t>A3a</a:t>
            </a:r>
            <a:r>
              <a:rPr lang="zh-CN" altLang="en-US"/>
              <a:t>进行描述</a:t>
            </a:r>
            <a:endParaRPr lang="zh-CN" altLang="en-US" dirty="0"/>
          </a:p>
        </p:txBody>
      </p:sp>
      <p:sp>
        <p:nvSpPr>
          <p:cNvPr id="1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2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98</a:t>
            </a:fld>
            <a:endParaRPr lang="en-US" altLang="zh-CN"/>
          </a:p>
        </p:txBody>
      </p:sp>
    </p:spTree>
    <p:extLst>
      <p:ext uri="{BB962C8B-B14F-4D97-AF65-F5344CB8AC3E}">
        <p14:creationId xmlns:p14="http://schemas.microsoft.com/office/powerpoint/2010/main" val="16452212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ctrTitle" sz="quarter"/>
          </p:nvPr>
        </p:nvSpPr>
        <p:spPr/>
        <p:txBody>
          <a:bodyPr/>
          <a:lstStyle/>
          <a:p>
            <a:r>
              <a:rPr lang="zh-CN" altLang="en-US"/>
              <a:t>连续变量的统计描述</a:t>
            </a:r>
          </a:p>
        </p:txBody>
      </p:sp>
      <p:sp>
        <p:nvSpPr>
          <p:cNvPr id="240643" name="Rectangle 3"/>
          <p:cNvSpPr>
            <a:spLocks noGrp="1" noChangeArrowheads="1"/>
          </p:cNvSpPr>
          <p:nvPr>
            <p:ph type="subTitle" sz="quarter" idx="1"/>
          </p:nvPr>
        </p:nvSpPr>
        <p:spPr/>
        <p:txBody>
          <a:bodyPr/>
          <a:lstStyle/>
          <a:p>
            <a:endParaRPr lang="zh-CN" altLang="zh-CN"/>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lstStyle/>
          <a:p>
            <a:r>
              <a:rPr lang="zh-CN" altLang="en-US"/>
              <a:t>频数表 </a:t>
            </a:r>
            <a:r>
              <a:rPr lang="en-US" altLang="zh-CN"/>
              <a:t>Frequency</a:t>
            </a:r>
          </a:p>
        </p:txBody>
      </p:sp>
      <p:sp>
        <p:nvSpPr>
          <p:cNvPr id="242691" name="Rectangle 3"/>
          <p:cNvSpPr>
            <a:spLocks noGrp="1" noChangeArrowheads="1"/>
          </p:cNvSpPr>
          <p:nvPr>
            <p:ph idx="1"/>
          </p:nvPr>
        </p:nvSpPr>
        <p:spPr/>
        <p:txBody>
          <a:bodyPr/>
          <a:lstStyle/>
          <a:p>
            <a:r>
              <a:rPr lang="zh-CN" altLang="en-US"/>
              <a:t>是一种非常直观的方法，但比较粗糙，如果希望进行深入的分析，则必须要使用一些严谨的统计指标对各方面特征加以描述</a:t>
            </a:r>
          </a:p>
          <a:p>
            <a:r>
              <a:rPr lang="zh-CN" altLang="en-US"/>
              <a:t>操作步骤：确定组数；确定组距；确定各组段的上下限 </a:t>
            </a:r>
          </a:p>
          <a:p>
            <a:pPr lvl="1"/>
            <a:r>
              <a:rPr lang="zh-CN" altLang="en-US"/>
              <a:t>各步骤的操作都存在着一些主观性，但因为只是进行初步的观察，这并无大碍</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100</a:t>
            </a:fld>
            <a:endParaRPr lang="en-US" altLang="zh-CN"/>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zh-CN" altLang="en-US" sz="3200" dirty="0"/>
              <a:t>观察到的信息</a:t>
            </a:r>
            <a:endParaRPr lang="zh-CN" altLang="zh-CN" dirty="0"/>
          </a:p>
        </p:txBody>
      </p:sp>
      <p:sp>
        <p:nvSpPr>
          <p:cNvPr id="244739" name="Rectangle 3"/>
          <p:cNvSpPr>
            <a:spLocks noGrp="1" noChangeArrowheads="1"/>
          </p:cNvSpPr>
          <p:nvPr>
            <p:ph type="body" sz="half" idx="1"/>
          </p:nvPr>
        </p:nvSpPr>
        <p:spPr>
          <a:xfrm>
            <a:off x="369888" y="1220788"/>
            <a:ext cx="3865562" cy="4970462"/>
          </a:xfrm>
        </p:spPr>
        <p:txBody>
          <a:bodyPr/>
          <a:lstStyle/>
          <a:p>
            <a:r>
              <a:rPr lang="zh-CN" altLang="en-US" sz="2500" dirty="0"/>
              <a:t>集中趋势</a:t>
            </a:r>
          </a:p>
          <a:p>
            <a:r>
              <a:rPr lang="zh-CN" altLang="en-US" sz="2500" dirty="0"/>
              <a:t>离散趋势</a:t>
            </a:r>
          </a:p>
          <a:p>
            <a:r>
              <a:rPr lang="zh-CN" altLang="en-US" sz="2500" dirty="0"/>
              <a:t>分布形状（是否对称，分布曲线的形状）</a:t>
            </a:r>
          </a:p>
          <a:p>
            <a:r>
              <a:rPr lang="zh-CN" altLang="en-US" sz="2500" dirty="0"/>
              <a:t>分布特征（单、双峰，有无极端值等）</a:t>
            </a:r>
          </a:p>
          <a:p>
            <a:endParaRPr lang="en-US" altLang="zh-CN" sz="2400" dirty="0"/>
          </a:p>
        </p:txBody>
      </p:sp>
      <p:graphicFrame>
        <p:nvGraphicFramePr>
          <p:cNvPr id="244740" name="Object 4"/>
          <p:cNvGraphicFramePr>
            <a:graphicFrameLocks noGrp="1" noChangeAspect="1"/>
          </p:cNvGraphicFramePr>
          <p:nvPr>
            <p:ph sz="quarter" idx="2"/>
          </p:nvPr>
        </p:nvGraphicFramePr>
        <p:xfrm>
          <a:off x="4224478" y="692696"/>
          <a:ext cx="4897437" cy="2968302"/>
        </p:xfrm>
        <a:graphic>
          <a:graphicData uri="http://schemas.openxmlformats.org/presentationml/2006/ole">
            <mc:AlternateContent xmlns:mc="http://schemas.openxmlformats.org/markup-compatibility/2006">
              <mc:Choice xmlns:v="urn:schemas-microsoft-com:vml" Requires="v">
                <p:oleObj name="文档" r:id="rId3" imgW="5325712" imgH="1883453" progId="Word.Document.8">
                  <p:embed/>
                </p:oleObj>
              </mc:Choice>
              <mc:Fallback>
                <p:oleObj name="文档" r:id="rId3" imgW="5325712" imgH="1883453" progId="Word.Document.8">
                  <p:embed/>
                  <p:pic>
                    <p:nvPicPr>
                      <p:cNvPr id="244740" name="Object 4"/>
                      <p:cNvPicPr>
                        <a:picLocks noChangeAspect="1" noChangeArrowheads="1"/>
                      </p:cNvPicPr>
                      <p:nvPr/>
                    </p:nvPicPr>
                    <p:blipFill>
                      <a:blip r:embed="rId4">
                        <a:extLst>
                          <a:ext uri="{28A0092B-C50C-407E-A947-70E740481C1C}">
                            <a14:useLocalDpi xmlns:a14="http://schemas.microsoft.com/office/drawing/2010/main" val="0"/>
                          </a:ext>
                        </a:extLst>
                      </a:blip>
                      <a:srcRect l="22983" r="24268"/>
                      <a:stretch>
                        <a:fillRect/>
                      </a:stretch>
                    </p:blipFill>
                    <p:spPr bwMode="auto">
                      <a:xfrm>
                        <a:off x="4224478" y="692696"/>
                        <a:ext cx="4897437" cy="2968302"/>
                      </a:xfrm>
                      <a:prstGeom prst="rect">
                        <a:avLst/>
                      </a:prstGeom>
                      <a:noFill/>
                      <a:ln>
                        <a:noFill/>
                      </a:ln>
                      <a:effectLst/>
                    </p:spPr>
                  </p:pic>
                </p:oleObj>
              </mc:Fallback>
            </mc:AlternateContent>
          </a:graphicData>
        </a:graphic>
      </p:graphicFrame>
      <p:graphicFrame>
        <p:nvGraphicFramePr>
          <p:cNvPr id="244741" name="Object 5"/>
          <p:cNvGraphicFramePr>
            <a:graphicFrameLocks noGrp="1" noChangeAspect="1"/>
          </p:cNvGraphicFramePr>
          <p:nvPr>
            <p:ph sz="quarter" idx="3"/>
          </p:nvPr>
        </p:nvGraphicFramePr>
        <p:xfrm>
          <a:off x="4932040" y="3645024"/>
          <a:ext cx="3857625" cy="2808312"/>
        </p:xfrm>
        <a:graphic>
          <a:graphicData uri="http://schemas.openxmlformats.org/presentationml/2006/ole">
            <mc:AlternateContent xmlns:mc="http://schemas.openxmlformats.org/markup-compatibility/2006">
              <mc:Choice xmlns:v="urn:schemas-microsoft-com:vml" Requires="v">
                <p:oleObj name="文档" r:id="rId5" imgW="5325712" imgH="1892813" progId="Word.Document.8">
                  <p:embed/>
                </p:oleObj>
              </mc:Choice>
              <mc:Fallback>
                <p:oleObj name="文档" r:id="rId5" imgW="5325712" imgH="1892813" progId="Word.Document.8">
                  <p:embed/>
                  <p:pic>
                    <p:nvPicPr>
                      <p:cNvPr id="244741" name="Object 5"/>
                      <p:cNvPicPr>
                        <a:picLocks noChangeAspect="1" noChangeArrowheads="1"/>
                      </p:cNvPicPr>
                      <p:nvPr/>
                    </p:nvPicPr>
                    <p:blipFill>
                      <a:blip r:embed="rId6">
                        <a:extLst>
                          <a:ext uri="{28A0092B-C50C-407E-A947-70E740481C1C}">
                            <a14:useLocalDpi xmlns:a14="http://schemas.microsoft.com/office/drawing/2010/main" val="0"/>
                          </a:ext>
                        </a:extLst>
                      </a:blip>
                      <a:srcRect l="26768" r="22710"/>
                      <a:stretch>
                        <a:fillRect/>
                      </a:stretch>
                    </p:blipFill>
                    <p:spPr bwMode="auto">
                      <a:xfrm>
                        <a:off x="4932040" y="3645024"/>
                        <a:ext cx="3857625" cy="2808312"/>
                      </a:xfrm>
                      <a:prstGeom prst="rect">
                        <a:avLst/>
                      </a:prstGeom>
                      <a:noFill/>
                      <a:ln>
                        <a:noFill/>
                      </a:ln>
                      <a:effectLst/>
                    </p:spPr>
                  </p:pic>
                </p:oleObj>
              </mc:Fallback>
            </mc:AlternateContent>
          </a:graphicData>
        </a:graphic>
      </p:graphicFrame>
      <p:sp>
        <p:nvSpPr>
          <p:cNvPr id="9" name="Rectangle 12"/>
          <p:cNvSpPr>
            <a:spLocks noGrp="1" noChangeArrowheads="1"/>
          </p:cNvSpPr>
          <p:nvPr>
            <p:ph type="dt" sz="half" idx="2"/>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3"/>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101</a:t>
            </a:fld>
            <a:endParaRPr lang="en-US" altLang="zh-CN"/>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zh-CN" altLang="en-US"/>
              <a:t>集中趋势 </a:t>
            </a:r>
            <a:r>
              <a:rPr lang="en-US" altLang="zh-CN"/>
              <a:t>Central tendency</a:t>
            </a:r>
          </a:p>
        </p:txBody>
      </p:sp>
      <p:sp>
        <p:nvSpPr>
          <p:cNvPr id="246787" name="Rectangle 3"/>
          <p:cNvSpPr>
            <a:spLocks noGrp="1" noChangeArrowheads="1"/>
          </p:cNvSpPr>
          <p:nvPr>
            <p:ph idx="1"/>
          </p:nvPr>
        </p:nvSpPr>
        <p:spPr/>
        <p:txBody>
          <a:bodyPr/>
          <a:lstStyle/>
          <a:p>
            <a:r>
              <a:rPr lang="zh-CN" altLang="en-US"/>
              <a:t>均数</a:t>
            </a:r>
            <a:r>
              <a:rPr lang="en-US" altLang="zh-CN"/>
              <a:t>mean</a:t>
            </a:r>
          </a:p>
          <a:p>
            <a:pPr lvl="1"/>
            <a:r>
              <a:rPr lang="zh-CN" altLang="en-US"/>
              <a:t>描述一组数据在数量上的平均水平，总体均数和样本均数用不同符号表示</a:t>
            </a:r>
          </a:p>
          <a:p>
            <a:pPr lvl="1"/>
            <a:r>
              <a:rPr lang="zh-CN" altLang="en-US"/>
              <a:t>适用范围：对称分布，特别是正态分布资料</a:t>
            </a:r>
          </a:p>
          <a:p>
            <a:r>
              <a:rPr lang="zh-CN" altLang="en-US"/>
              <a:t>几何均数</a:t>
            </a:r>
            <a:r>
              <a:rPr lang="en-US" altLang="zh-CN"/>
              <a:t>G</a:t>
            </a:r>
          </a:p>
          <a:p>
            <a:pPr lvl="1"/>
            <a:r>
              <a:rPr lang="zh-CN" altLang="en-US"/>
              <a:t>针对正偏态资料集中趋势的描述而提出</a:t>
            </a:r>
          </a:p>
          <a:p>
            <a:pPr lvl="1"/>
            <a:r>
              <a:rPr lang="zh-CN" altLang="en-US"/>
              <a:t>适用范围：对数正态分布资料，但往往被进一步扩大到等比资料</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102</a:t>
            </a:fld>
            <a:endParaRPr lang="en-US" altLang="zh-CN"/>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r>
              <a:rPr lang="zh-CN" altLang="en-US"/>
              <a:t>集中趋势 </a:t>
            </a:r>
            <a:r>
              <a:rPr lang="en-US" altLang="zh-CN"/>
              <a:t>Central tendency</a:t>
            </a:r>
          </a:p>
        </p:txBody>
      </p:sp>
      <p:sp>
        <p:nvSpPr>
          <p:cNvPr id="248835" name="Rectangle 3"/>
          <p:cNvSpPr>
            <a:spLocks noGrp="1" noChangeArrowheads="1"/>
          </p:cNvSpPr>
          <p:nvPr>
            <p:ph idx="1"/>
          </p:nvPr>
        </p:nvSpPr>
        <p:spPr/>
        <p:txBody>
          <a:bodyPr/>
          <a:lstStyle/>
          <a:p>
            <a:r>
              <a:rPr lang="zh-CN" altLang="en-US"/>
              <a:t>中位数</a:t>
            </a:r>
            <a:r>
              <a:rPr lang="en-US" altLang="zh-CN"/>
              <a:t>median </a:t>
            </a:r>
          </a:p>
          <a:p>
            <a:pPr lvl="1"/>
            <a:r>
              <a:rPr lang="zh-CN" altLang="en-US"/>
              <a:t>适用范围：万金油</a:t>
            </a:r>
          </a:p>
          <a:p>
            <a:pPr lvl="1"/>
            <a:r>
              <a:rPr lang="zh-CN" altLang="en-US"/>
              <a:t>和均数相比较为迟钝，只有样本量较为充足时结果才稳定下来 </a:t>
            </a:r>
          </a:p>
          <a:p>
            <a:r>
              <a:rPr lang="zh-CN" altLang="en-US"/>
              <a:t>众数</a:t>
            </a:r>
            <a:r>
              <a:rPr lang="en-US" altLang="zh-CN"/>
              <a:t>mode</a:t>
            </a:r>
          </a:p>
          <a:p>
            <a:pPr lvl="1"/>
            <a:r>
              <a:rPr lang="zh-CN" altLang="en-US"/>
              <a:t>所有数值中出现次数最多的一个</a:t>
            </a:r>
          </a:p>
          <a:p>
            <a:pPr lvl="1"/>
            <a:r>
              <a:rPr lang="zh-CN" altLang="en-US"/>
              <a:t>适用范围：国外</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103</a:t>
            </a:fld>
            <a:endParaRPr lang="en-US" altLang="zh-CN"/>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4" name="Rectangle 4"/>
          <p:cNvSpPr>
            <a:spLocks noGrp="1" noChangeArrowheads="1"/>
          </p:cNvSpPr>
          <p:nvPr>
            <p:ph type="title"/>
          </p:nvPr>
        </p:nvSpPr>
        <p:spPr/>
        <p:txBody>
          <a:bodyPr/>
          <a:lstStyle/>
          <a:p>
            <a:r>
              <a:rPr lang="zh-CN" altLang="en-US"/>
              <a:t>离散趋势</a:t>
            </a:r>
            <a:r>
              <a:rPr lang="en-US" altLang="zh-CN"/>
              <a:t>Dispersion tendency</a:t>
            </a:r>
          </a:p>
        </p:txBody>
      </p:sp>
      <p:sp>
        <p:nvSpPr>
          <p:cNvPr id="250885" name="Rectangle 5"/>
          <p:cNvSpPr>
            <a:spLocks noGrp="1" noChangeArrowheads="1"/>
          </p:cNvSpPr>
          <p:nvPr>
            <p:ph idx="1"/>
          </p:nvPr>
        </p:nvSpPr>
        <p:spPr/>
        <p:txBody>
          <a:bodyPr/>
          <a:lstStyle/>
          <a:p>
            <a:r>
              <a:rPr lang="zh-CN" altLang="en-US"/>
              <a:t>全距</a:t>
            </a:r>
            <a:r>
              <a:rPr lang="en-US" altLang="zh-CN"/>
              <a:t>Range</a:t>
            </a:r>
          </a:p>
          <a:p>
            <a:pPr lvl="1"/>
            <a:r>
              <a:rPr lang="zh-CN" altLang="en-US"/>
              <a:t>适用范围最广，但是也最不稳定</a:t>
            </a:r>
          </a:p>
          <a:p>
            <a:r>
              <a:rPr lang="zh-CN" altLang="en-US"/>
              <a:t>方差</a:t>
            </a:r>
            <a:r>
              <a:rPr lang="en-US" altLang="zh-CN"/>
              <a:t>Variance</a:t>
            </a:r>
          </a:p>
          <a:p>
            <a:pPr lvl="1"/>
            <a:r>
              <a:rPr lang="zh-CN" altLang="en-US"/>
              <a:t>离均差			描述个体变异</a:t>
            </a:r>
          </a:p>
          <a:p>
            <a:pPr lvl="1"/>
            <a:r>
              <a:rPr lang="zh-CN" altLang="en-US"/>
              <a:t>离均差和		</a:t>
            </a:r>
            <a:r>
              <a:rPr lang="en-US" altLang="zh-CN"/>
              <a:t>	</a:t>
            </a:r>
            <a:r>
              <a:rPr lang="zh-CN" altLang="en-US"/>
              <a:t>直接相加必然为</a:t>
            </a:r>
            <a:r>
              <a:rPr lang="en-US" altLang="zh-CN"/>
              <a:t>0	</a:t>
            </a:r>
          </a:p>
          <a:p>
            <a:pPr lvl="1"/>
            <a:r>
              <a:rPr lang="zh-CN" altLang="en-US"/>
              <a:t>离均差绝对值之和	数学推导困难</a:t>
            </a:r>
          </a:p>
          <a:p>
            <a:pPr lvl="1"/>
            <a:r>
              <a:rPr lang="zh-CN" altLang="en-US"/>
              <a:t>离均差平方和</a:t>
            </a:r>
            <a:endParaRPr lang="zh-CN" altLang="en-US" dirty="0"/>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104</a:t>
            </a:fld>
            <a:endParaRPr lang="en-US" altLang="zh-CN"/>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4" name="Rectangle 4"/>
          <p:cNvSpPr>
            <a:spLocks noGrp="1" noChangeArrowheads="1"/>
          </p:cNvSpPr>
          <p:nvPr>
            <p:ph type="title"/>
          </p:nvPr>
        </p:nvSpPr>
        <p:spPr/>
        <p:txBody>
          <a:bodyPr/>
          <a:lstStyle/>
          <a:p>
            <a:r>
              <a:rPr lang="zh-CN" altLang="en-US"/>
              <a:t>离散趋势</a:t>
            </a:r>
            <a:r>
              <a:rPr lang="en-US" altLang="zh-CN"/>
              <a:t>Dispersion tendency</a:t>
            </a:r>
          </a:p>
        </p:txBody>
      </p:sp>
      <p:sp>
        <p:nvSpPr>
          <p:cNvPr id="250885" name="Rectangle 5"/>
          <p:cNvSpPr>
            <a:spLocks noGrp="1" noChangeArrowheads="1"/>
          </p:cNvSpPr>
          <p:nvPr>
            <p:ph idx="1"/>
          </p:nvPr>
        </p:nvSpPr>
        <p:spPr/>
        <p:txBody>
          <a:bodyPr/>
          <a:lstStyle/>
          <a:p>
            <a:r>
              <a:rPr lang="zh-CN" altLang="en-US"/>
              <a:t>标准差 </a:t>
            </a:r>
            <a:r>
              <a:rPr lang="en-US" altLang="zh-CN"/>
              <a:t>std.deviation</a:t>
            </a:r>
          </a:p>
          <a:p>
            <a:pPr lvl="1"/>
            <a:r>
              <a:rPr lang="zh-CN" altLang="en-US"/>
              <a:t>解决了阅读时量纲的问题</a:t>
            </a:r>
          </a:p>
          <a:p>
            <a:r>
              <a:rPr lang="zh-CN" altLang="en-US"/>
              <a:t>变异系数</a:t>
            </a:r>
            <a:r>
              <a:rPr lang="en-US" altLang="zh-CN"/>
              <a:t>(coefficient of variation) </a:t>
            </a:r>
          </a:p>
          <a:p>
            <a:pPr lvl="1"/>
            <a:r>
              <a:rPr lang="zh-CN" altLang="en-US"/>
              <a:t>解决了不同资料间变异程度对比的问题</a:t>
            </a:r>
          </a:p>
          <a:p>
            <a:pPr lvl="2"/>
            <a:r>
              <a:rPr lang="zh-CN" altLang="en-US"/>
              <a:t>测量尺度相差太大：比较蚂蚁和大象的体重变异</a:t>
            </a:r>
          </a:p>
          <a:p>
            <a:pPr lvl="2"/>
            <a:r>
              <a:rPr lang="zh-CN" altLang="en-US"/>
              <a:t>量纲不同：比较身高和体重的变异程度</a:t>
            </a:r>
            <a:endParaRPr lang="zh-CN" altLang="en-US" dirty="0"/>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105</a:t>
            </a:fld>
            <a:endParaRPr lang="en-US" altLang="zh-CN"/>
          </a:p>
        </p:txBody>
      </p:sp>
    </p:spTree>
    <p:extLst>
      <p:ext uri="{BB962C8B-B14F-4D97-AF65-F5344CB8AC3E}">
        <p14:creationId xmlns:p14="http://schemas.microsoft.com/office/powerpoint/2010/main" val="17131761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r>
              <a:rPr lang="zh-CN" altLang="en-US"/>
              <a:t>百分位数</a:t>
            </a:r>
          </a:p>
        </p:txBody>
      </p:sp>
      <p:sp>
        <p:nvSpPr>
          <p:cNvPr id="254979" name="Rectangle 3"/>
          <p:cNvSpPr>
            <a:spLocks noGrp="1" noChangeArrowheads="1"/>
          </p:cNvSpPr>
          <p:nvPr>
            <p:ph idx="1"/>
          </p:nvPr>
        </p:nvSpPr>
        <p:spPr/>
        <p:txBody>
          <a:bodyPr/>
          <a:lstStyle/>
          <a:p>
            <a:r>
              <a:rPr lang="zh-CN" altLang="en-US" dirty="0"/>
              <a:t>教科书上传统将其列为集中趋势的描述指标，但实际上不仅限于此，单独列为一类可能更为妥当</a:t>
            </a:r>
          </a:p>
          <a:p>
            <a:pPr lvl="1"/>
            <a:r>
              <a:rPr lang="zh-CN" altLang="en-US" dirty="0"/>
              <a:t>适用于各种分布</a:t>
            </a:r>
          </a:p>
          <a:p>
            <a:pPr lvl="1"/>
            <a:r>
              <a:rPr lang="en-US" altLang="zh-CN" dirty="0"/>
              <a:t>P2.5 P5 P10 P25 P50 P75 P90 P95 P97.5</a:t>
            </a:r>
          </a:p>
          <a:p>
            <a:r>
              <a:rPr lang="zh-CN" altLang="en-US" dirty="0"/>
              <a:t>使用条件：只有样本量较大时结果才比较稳定，对位于两端的百分位数而言更是如此</a:t>
            </a:r>
          </a:p>
          <a:p>
            <a:pPr lvl="1"/>
            <a:r>
              <a:rPr lang="en-US" altLang="zh-CN" dirty="0"/>
              <a:t>100</a:t>
            </a:r>
            <a:r>
              <a:rPr lang="zh-CN" altLang="en-US" dirty="0"/>
              <a:t>例时，</a:t>
            </a:r>
            <a:r>
              <a:rPr lang="en-US" altLang="zh-CN" dirty="0"/>
              <a:t>P95</a:t>
            </a:r>
            <a:r>
              <a:rPr lang="zh-CN" altLang="en-US" dirty="0"/>
              <a:t>右侧只有</a:t>
            </a:r>
            <a:r>
              <a:rPr lang="en-US" altLang="zh-CN" dirty="0"/>
              <a:t>5</a:t>
            </a:r>
            <a:r>
              <a:rPr lang="zh-CN" altLang="en-US" dirty="0"/>
              <a:t>例！</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106</a:t>
            </a:fld>
            <a:endParaRPr lang="en-US" altLang="zh-CN"/>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r>
              <a:rPr lang="zh-CN" altLang="en-US"/>
              <a:t>百分位数</a:t>
            </a:r>
          </a:p>
        </p:txBody>
      </p:sp>
      <p:sp>
        <p:nvSpPr>
          <p:cNvPr id="257027" name="Rectangle 3"/>
          <p:cNvSpPr>
            <a:spLocks noGrp="1" noChangeArrowheads="1"/>
          </p:cNvSpPr>
          <p:nvPr>
            <p:ph idx="1"/>
          </p:nvPr>
        </p:nvSpPr>
        <p:spPr/>
        <p:txBody>
          <a:bodyPr/>
          <a:lstStyle/>
          <a:p>
            <a:r>
              <a:rPr lang="zh-CN" altLang="en-US"/>
              <a:t>四分位数</a:t>
            </a:r>
          </a:p>
          <a:p>
            <a:pPr lvl="1"/>
            <a:r>
              <a:rPr lang="zh-CN" altLang="en-US"/>
              <a:t>实际上是</a:t>
            </a:r>
            <a:r>
              <a:rPr lang="en-US" altLang="zh-CN"/>
              <a:t>P25</a:t>
            </a:r>
            <a:r>
              <a:rPr lang="zh-CN" altLang="en-US"/>
              <a:t>、</a:t>
            </a:r>
            <a:r>
              <a:rPr lang="en-US" altLang="zh-CN"/>
              <a:t>P50</a:t>
            </a:r>
            <a:r>
              <a:rPr lang="zh-CN" altLang="en-US"/>
              <a:t>和</a:t>
            </a:r>
            <a:r>
              <a:rPr lang="en-US" altLang="zh-CN"/>
              <a:t>P75</a:t>
            </a:r>
            <a:r>
              <a:rPr lang="zh-CN" altLang="en-US"/>
              <a:t>分位数的总称，他们正好能够将全部总体单位按标志值的大小等分为四部分的三个数值</a:t>
            </a:r>
          </a:p>
          <a:p>
            <a:pPr lvl="1"/>
            <a:r>
              <a:rPr lang="zh-CN" altLang="en-US"/>
              <a:t>上</a:t>
            </a:r>
            <a:r>
              <a:rPr lang="en-US" altLang="zh-CN"/>
              <a:t>(P75)</a:t>
            </a:r>
            <a:r>
              <a:rPr lang="zh-CN" altLang="en-US"/>
              <a:t>、下</a:t>
            </a:r>
            <a:r>
              <a:rPr lang="en-US" altLang="zh-CN"/>
              <a:t>(P25)</a:t>
            </a:r>
            <a:r>
              <a:rPr lang="zh-CN" altLang="en-US"/>
              <a:t>四分位数的差值被称为四分位间距</a:t>
            </a:r>
          </a:p>
          <a:p>
            <a:endParaRPr lang="en-US" altLang="zh-CN"/>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107</a:t>
            </a:fld>
            <a:endParaRPr lang="en-US" altLang="zh-CN"/>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r>
              <a:rPr lang="zh-CN" altLang="en-US"/>
              <a:t>其他描述指标</a:t>
            </a:r>
          </a:p>
        </p:txBody>
      </p:sp>
      <p:sp>
        <p:nvSpPr>
          <p:cNvPr id="259075" name="Rectangle 3"/>
          <p:cNvSpPr>
            <a:spLocks noGrp="1" noChangeArrowheads="1"/>
          </p:cNvSpPr>
          <p:nvPr>
            <p:ph idx="1"/>
          </p:nvPr>
        </p:nvSpPr>
        <p:spPr/>
        <p:txBody>
          <a:bodyPr/>
          <a:lstStyle/>
          <a:p>
            <a:r>
              <a:rPr lang="zh-CN" altLang="en-US"/>
              <a:t>分布形状描述指标</a:t>
            </a:r>
            <a:r>
              <a:rPr lang="en-US" altLang="zh-CN"/>
              <a:t>Distribution</a:t>
            </a:r>
          </a:p>
          <a:p>
            <a:pPr lvl="1"/>
            <a:r>
              <a:rPr lang="zh-CN" altLang="en-US"/>
              <a:t>针对某种分布进行进一步的特征描述，主要是用于正态分布</a:t>
            </a:r>
          </a:p>
          <a:p>
            <a:pPr lvl="1"/>
            <a:r>
              <a:rPr lang="zh-CN" altLang="en-US"/>
              <a:t>偏度系数</a:t>
            </a:r>
            <a:r>
              <a:rPr lang="en-US" altLang="zh-CN"/>
              <a:t>Skewness  </a:t>
            </a:r>
            <a:r>
              <a:rPr lang="zh-CN" altLang="en-US"/>
              <a:t>正态峰 正偏态 负偏态</a:t>
            </a:r>
          </a:p>
          <a:p>
            <a:pPr lvl="1"/>
            <a:r>
              <a:rPr lang="zh-CN" altLang="en-US"/>
              <a:t>峰度系数</a:t>
            </a:r>
            <a:r>
              <a:rPr lang="en-US" altLang="zh-CN"/>
              <a:t>Kurtosis     </a:t>
            </a:r>
            <a:r>
              <a:rPr lang="zh-CN" altLang="en-US"/>
              <a:t>正态峰 平阔峰 尖峭峰</a:t>
            </a:r>
          </a:p>
          <a:p>
            <a:r>
              <a:rPr lang="zh-CN" altLang="en-US"/>
              <a:t>离群值与极端值列表</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108</a:t>
            </a:fld>
            <a:endParaRPr lang="en-US" altLang="zh-CN"/>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en-US" altLang="zh-CN"/>
              <a:t>Frequencies</a:t>
            </a:r>
            <a:r>
              <a:rPr lang="zh-CN" altLang="en-US"/>
              <a:t>过程</a:t>
            </a:r>
          </a:p>
        </p:txBody>
      </p:sp>
      <p:sp>
        <p:nvSpPr>
          <p:cNvPr id="261123" name="Rectangle 3"/>
          <p:cNvSpPr>
            <a:spLocks noGrp="1" noChangeArrowheads="1"/>
          </p:cNvSpPr>
          <p:nvPr>
            <p:ph idx="1"/>
          </p:nvPr>
        </p:nvSpPr>
        <p:spPr/>
        <p:txBody>
          <a:bodyPr/>
          <a:lstStyle/>
          <a:p>
            <a:r>
              <a:rPr lang="en-US" altLang="zh-CN" dirty="0"/>
              <a:t>Statistics </a:t>
            </a:r>
            <a:r>
              <a:rPr lang="zh-CN" altLang="en-US" dirty="0"/>
              <a:t>子对话框</a:t>
            </a:r>
          </a:p>
          <a:p>
            <a:pPr lvl="1"/>
            <a:r>
              <a:rPr lang="en-US" altLang="zh-CN" dirty="0"/>
              <a:t>Percentile Values</a:t>
            </a:r>
            <a:r>
              <a:rPr lang="zh-CN" altLang="en-US" dirty="0"/>
              <a:t>组：输出的百分位数</a:t>
            </a:r>
          </a:p>
          <a:p>
            <a:pPr lvl="2"/>
            <a:r>
              <a:rPr lang="zh-CN" altLang="en-US" dirty="0"/>
              <a:t>四分位数</a:t>
            </a:r>
            <a:r>
              <a:rPr lang="en-US" altLang="zh-CN" dirty="0"/>
              <a:t>(Quartiles)</a:t>
            </a:r>
            <a:r>
              <a:rPr lang="zh-CN" altLang="en-US" dirty="0"/>
              <a:t>、每隔指定百分位输出当前百分位数</a:t>
            </a:r>
            <a:r>
              <a:rPr lang="en-US" altLang="zh-CN" dirty="0"/>
              <a:t>(Cut points for equal groups)</a:t>
            </a:r>
            <a:r>
              <a:rPr lang="zh-CN" altLang="en-US" dirty="0"/>
              <a:t>、或直接指定某个百分位数</a:t>
            </a:r>
            <a:r>
              <a:rPr lang="en-US" altLang="zh-CN" dirty="0"/>
              <a:t>(Percentiles)</a:t>
            </a:r>
          </a:p>
          <a:p>
            <a:pPr lvl="1"/>
            <a:r>
              <a:rPr lang="en-US" altLang="zh-CN" dirty="0"/>
              <a:t>Central tendency</a:t>
            </a:r>
            <a:r>
              <a:rPr lang="zh-CN" altLang="en-US" dirty="0"/>
              <a:t>组：描述集中趋势</a:t>
            </a:r>
          </a:p>
          <a:p>
            <a:pPr lvl="2"/>
            <a:r>
              <a:rPr lang="zh-CN" altLang="en-US" dirty="0"/>
              <a:t>均数</a:t>
            </a:r>
            <a:r>
              <a:rPr lang="en-US" altLang="zh-CN" dirty="0"/>
              <a:t>(Mean)  </a:t>
            </a:r>
            <a:r>
              <a:rPr lang="zh-CN" altLang="en-US" dirty="0"/>
              <a:t>中位数</a:t>
            </a:r>
            <a:r>
              <a:rPr lang="en-US" altLang="zh-CN" dirty="0"/>
              <a:t>(Median)  </a:t>
            </a:r>
            <a:r>
              <a:rPr lang="zh-CN" altLang="en-US" dirty="0"/>
              <a:t>众数</a:t>
            </a:r>
            <a:r>
              <a:rPr lang="en-US" altLang="zh-CN" dirty="0"/>
              <a:t>(Mode) </a:t>
            </a:r>
            <a:r>
              <a:rPr lang="zh-CN" altLang="en-US" dirty="0"/>
              <a:t>总和</a:t>
            </a:r>
            <a:r>
              <a:rPr lang="en-US" altLang="zh-CN" dirty="0"/>
              <a:t>(Sum)</a:t>
            </a:r>
            <a:r>
              <a:rPr lang="zh-CN" altLang="en-US" dirty="0"/>
              <a:t>。 </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109</a:t>
            </a:fld>
            <a:endParaRPr lang="en-US" altLang="zh-CN"/>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r>
              <a:rPr lang="en-US" altLang="zh-CN"/>
              <a:t>Frequencies</a:t>
            </a:r>
            <a:r>
              <a:rPr lang="zh-CN" altLang="en-US"/>
              <a:t>过程</a:t>
            </a:r>
          </a:p>
        </p:txBody>
      </p:sp>
      <p:sp>
        <p:nvSpPr>
          <p:cNvPr id="263171" name="Rectangle 3"/>
          <p:cNvSpPr>
            <a:spLocks noGrp="1" noChangeArrowheads="1"/>
          </p:cNvSpPr>
          <p:nvPr>
            <p:ph idx="1"/>
          </p:nvPr>
        </p:nvSpPr>
        <p:spPr/>
        <p:txBody>
          <a:bodyPr/>
          <a:lstStyle/>
          <a:p>
            <a:r>
              <a:rPr lang="en-US" altLang="zh-CN" dirty="0"/>
              <a:t>Statistics </a:t>
            </a:r>
            <a:r>
              <a:rPr lang="zh-CN" altLang="en-US" dirty="0"/>
              <a:t>子对话框</a:t>
            </a:r>
          </a:p>
          <a:p>
            <a:pPr lvl="1"/>
            <a:r>
              <a:rPr lang="en-US" altLang="zh-CN" dirty="0"/>
              <a:t>Dispersion</a:t>
            </a:r>
            <a:r>
              <a:rPr lang="zh-CN" altLang="en-US" dirty="0"/>
              <a:t>复选框组：描述离散趋势</a:t>
            </a:r>
          </a:p>
          <a:p>
            <a:pPr lvl="2"/>
            <a:r>
              <a:rPr lang="zh-CN" altLang="en-US" dirty="0"/>
              <a:t>标准差</a:t>
            </a:r>
            <a:r>
              <a:rPr lang="en-US" altLang="zh-CN" dirty="0"/>
              <a:t>(</a:t>
            </a:r>
            <a:r>
              <a:rPr lang="en-US" altLang="zh-CN" dirty="0" err="1"/>
              <a:t>Std.deviation</a:t>
            </a:r>
            <a:r>
              <a:rPr lang="en-US" altLang="zh-CN" dirty="0"/>
              <a:t>) </a:t>
            </a:r>
            <a:r>
              <a:rPr lang="zh-CN" altLang="en-US" dirty="0"/>
              <a:t>方差</a:t>
            </a:r>
            <a:r>
              <a:rPr lang="en-US" altLang="zh-CN" dirty="0"/>
              <a:t>(Variance) </a:t>
            </a:r>
            <a:r>
              <a:rPr lang="zh-CN" altLang="en-US" dirty="0"/>
              <a:t>全距 </a:t>
            </a:r>
            <a:r>
              <a:rPr lang="en-US" altLang="zh-CN" dirty="0"/>
              <a:t>(Range)</a:t>
            </a:r>
            <a:r>
              <a:rPr lang="zh-CN" altLang="en-US" dirty="0"/>
              <a:t>、最小值</a:t>
            </a:r>
            <a:r>
              <a:rPr lang="en-US" altLang="zh-CN" dirty="0"/>
              <a:t>(Minimum) </a:t>
            </a:r>
            <a:r>
              <a:rPr lang="zh-CN" altLang="en-US" dirty="0"/>
              <a:t>最大值</a:t>
            </a:r>
            <a:r>
              <a:rPr lang="en-US" altLang="zh-CN" dirty="0"/>
              <a:t>(Maximum) </a:t>
            </a:r>
            <a:r>
              <a:rPr lang="zh-CN" altLang="en-US" dirty="0"/>
              <a:t>标准误</a:t>
            </a:r>
            <a:r>
              <a:rPr lang="en-US" altLang="zh-CN" dirty="0"/>
              <a:t>(</a:t>
            </a:r>
            <a:r>
              <a:rPr lang="en-US" altLang="zh-CN" dirty="0" err="1"/>
              <a:t>S.E.mean</a:t>
            </a:r>
            <a:r>
              <a:rPr lang="en-US" altLang="zh-CN" dirty="0"/>
              <a:t>)</a:t>
            </a:r>
            <a:r>
              <a:rPr lang="zh-CN" altLang="en-US" dirty="0"/>
              <a:t>。 </a:t>
            </a:r>
          </a:p>
          <a:p>
            <a:pPr lvl="1"/>
            <a:r>
              <a:rPr lang="en-US" altLang="zh-CN" dirty="0"/>
              <a:t>Distribution</a:t>
            </a:r>
            <a:r>
              <a:rPr lang="zh-CN" altLang="en-US" dirty="0"/>
              <a:t>复选框组：描述分布特征</a:t>
            </a:r>
          </a:p>
          <a:p>
            <a:pPr lvl="2"/>
            <a:r>
              <a:rPr lang="zh-CN" altLang="en-US" dirty="0"/>
              <a:t>偏度系数（</a:t>
            </a:r>
            <a:r>
              <a:rPr lang="en-US" altLang="zh-CN" dirty="0"/>
              <a:t>Skewness</a:t>
            </a:r>
            <a:r>
              <a:rPr lang="zh-CN" altLang="en-US" dirty="0"/>
              <a:t>）和峰度系数</a:t>
            </a:r>
            <a:r>
              <a:rPr lang="en-US" altLang="zh-CN" dirty="0"/>
              <a:t>(Kurtosis)</a:t>
            </a:r>
            <a:r>
              <a:rPr lang="zh-CN" altLang="en-US" dirty="0"/>
              <a:t>。</a:t>
            </a:r>
          </a:p>
          <a:p>
            <a:r>
              <a:rPr lang="zh-CN" altLang="en-US" dirty="0"/>
              <a:t>分析实例</a:t>
            </a:r>
          </a:p>
          <a:p>
            <a:pPr lvl="1"/>
            <a:r>
              <a:rPr lang="zh-CN" altLang="zh-CN" dirty="0"/>
              <a:t>信心指数的统计描述</a:t>
            </a:r>
            <a:endParaRPr lang="zh-CN" altLang="en-US" dirty="0"/>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110</a:t>
            </a:fld>
            <a:endParaRPr lang="en-US" altLang="zh-CN"/>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US" altLang="zh-CN"/>
              <a:t>Descriptive </a:t>
            </a:r>
            <a:r>
              <a:rPr lang="zh-CN" altLang="en-US"/>
              <a:t>过程</a:t>
            </a:r>
          </a:p>
        </p:txBody>
      </p:sp>
      <p:sp>
        <p:nvSpPr>
          <p:cNvPr id="265219" name="Rectangle 3"/>
          <p:cNvSpPr>
            <a:spLocks noGrp="1" noChangeArrowheads="1"/>
          </p:cNvSpPr>
          <p:nvPr>
            <p:ph idx="1"/>
          </p:nvPr>
        </p:nvSpPr>
        <p:spPr/>
        <p:txBody>
          <a:bodyPr/>
          <a:lstStyle/>
          <a:p>
            <a:r>
              <a:rPr lang="zh-CN" altLang="en-US" dirty="0"/>
              <a:t>概述</a:t>
            </a:r>
          </a:p>
          <a:p>
            <a:pPr lvl="1"/>
            <a:r>
              <a:rPr lang="zh-CN" altLang="en-US" dirty="0"/>
              <a:t>用于正态分布的连续型变量</a:t>
            </a:r>
          </a:p>
          <a:p>
            <a:pPr lvl="1"/>
            <a:r>
              <a:rPr lang="zh-CN" altLang="en-US" dirty="0"/>
              <a:t>可直接计算标准化</a:t>
            </a:r>
            <a:r>
              <a:rPr lang="en-US" altLang="zh-CN" dirty="0"/>
              <a:t>Z</a:t>
            </a:r>
            <a:r>
              <a:rPr lang="zh-CN" altLang="en-US" dirty="0"/>
              <a:t>值</a:t>
            </a:r>
          </a:p>
          <a:p>
            <a:r>
              <a:rPr lang="zh-CN" altLang="en-US" dirty="0"/>
              <a:t>分析实例</a:t>
            </a:r>
          </a:p>
          <a:p>
            <a:pPr lvl="1"/>
            <a:r>
              <a:rPr lang="zh-CN" altLang="en-US" dirty="0"/>
              <a:t>同上</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111</a:t>
            </a:fld>
            <a:endParaRPr lang="en-US" altLang="zh-CN"/>
          </a:p>
        </p:txBody>
      </p:sp>
    </p:spTree>
  </p:cSld>
  <p:clrMapOvr>
    <a:masterClrMapping/>
  </p:clrMapOvr>
  <p:transition>
    <p:pull dir="lu"/>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r>
              <a:rPr lang="en-US" altLang="zh-CN"/>
              <a:t>Explore </a:t>
            </a:r>
            <a:r>
              <a:rPr lang="zh-CN" altLang="en-US"/>
              <a:t>过程</a:t>
            </a:r>
          </a:p>
        </p:txBody>
      </p:sp>
      <p:sp>
        <p:nvSpPr>
          <p:cNvPr id="267267" name="Rectangle 3"/>
          <p:cNvSpPr>
            <a:spLocks noGrp="1" noChangeArrowheads="1"/>
          </p:cNvSpPr>
          <p:nvPr>
            <p:ph idx="1"/>
          </p:nvPr>
        </p:nvSpPr>
        <p:spPr/>
        <p:txBody>
          <a:bodyPr/>
          <a:lstStyle/>
          <a:p>
            <a:r>
              <a:rPr lang="zh-CN" altLang="en-US"/>
              <a:t>概述</a:t>
            </a:r>
          </a:p>
          <a:p>
            <a:pPr lvl="1"/>
            <a:r>
              <a:rPr lang="zh-CN" altLang="en-US"/>
              <a:t>可对变量进行更为深入详尽的描述性分析</a:t>
            </a:r>
          </a:p>
          <a:p>
            <a:pPr lvl="1"/>
            <a:r>
              <a:rPr lang="zh-CN" altLang="en-US"/>
              <a:t>主要用于对资料的性质、分布特点等完全不清楚时</a:t>
            </a:r>
          </a:p>
          <a:p>
            <a:pPr lvl="1"/>
            <a:r>
              <a:rPr lang="zh-CN" altLang="en-US"/>
              <a:t>常用描述性统计指标</a:t>
            </a:r>
            <a:r>
              <a:rPr lang="en-US" altLang="zh-CN"/>
              <a:t>/</a:t>
            </a:r>
            <a:r>
              <a:rPr lang="zh-CN" altLang="en-US"/>
              <a:t>图形更加详细、全面</a:t>
            </a:r>
          </a:p>
          <a:p>
            <a:pPr lvl="1"/>
            <a:r>
              <a:rPr lang="zh-CN" altLang="en-US"/>
              <a:t>可分组进行描述</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112</a:t>
            </a:fld>
            <a:endParaRPr lang="en-US" altLang="zh-CN"/>
          </a:p>
        </p:txBody>
      </p:sp>
    </p:spTree>
  </p:cSld>
  <p:clrMapOvr>
    <a:masterClrMapping/>
  </p:clrMapOvr>
  <p:transition>
    <p:pull dir="lu"/>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altLang="zh-CN"/>
              <a:t>Explore </a:t>
            </a:r>
            <a:r>
              <a:rPr lang="zh-CN" altLang="en-US"/>
              <a:t>过程</a:t>
            </a:r>
          </a:p>
        </p:txBody>
      </p:sp>
      <p:sp>
        <p:nvSpPr>
          <p:cNvPr id="269315" name="Rectangle 3"/>
          <p:cNvSpPr>
            <a:spLocks noGrp="1" noChangeArrowheads="1"/>
          </p:cNvSpPr>
          <p:nvPr>
            <p:ph idx="1"/>
          </p:nvPr>
        </p:nvSpPr>
        <p:spPr/>
        <p:txBody>
          <a:bodyPr/>
          <a:lstStyle/>
          <a:p>
            <a:r>
              <a:rPr lang="en-US" altLang="zh-CN"/>
              <a:t>Statistics </a:t>
            </a:r>
            <a:r>
              <a:rPr lang="zh-CN" altLang="en-US"/>
              <a:t>子对话框</a:t>
            </a:r>
          </a:p>
          <a:p>
            <a:pPr lvl="1"/>
            <a:r>
              <a:rPr lang="en-US" altLang="zh-CN"/>
              <a:t>Descriptives</a:t>
            </a:r>
            <a:r>
              <a:rPr lang="zh-CN" altLang="en-US"/>
              <a:t>复选框</a:t>
            </a:r>
          </a:p>
          <a:p>
            <a:pPr lvl="2"/>
            <a:r>
              <a:rPr lang="zh-CN" altLang="en-US"/>
              <a:t>输出均数、中位数、众数、</a:t>
            </a:r>
            <a:r>
              <a:rPr lang="en-US" altLang="zh-CN"/>
              <a:t>5%</a:t>
            </a:r>
            <a:r>
              <a:rPr lang="zh-CN" altLang="en-US"/>
              <a:t>修正均数、标准误、方差、标准差、最小值、最大值、全距、四分位全距、峰度系数及其标准误、偏度系数及其标准误，以及指定的均数可信区间。 </a:t>
            </a:r>
          </a:p>
          <a:p>
            <a:pPr lvl="1"/>
            <a:r>
              <a:rPr lang="en-US" altLang="zh-CN"/>
              <a:t>M-estimators</a:t>
            </a:r>
            <a:r>
              <a:rPr lang="zh-CN" altLang="en-US"/>
              <a:t>复选框</a:t>
            </a:r>
          </a:p>
          <a:p>
            <a:pPr lvl="2"/>
            <a:r>
              <a:rPr lang="zh-CN" altLang="en-US"/>
              <a:t>作中心趋势的最大似然估计，输出四个不同权重的最大似然估计值。</a:t>
            </a:r>
            <a:endParaRPr lang="en-US" altLang="zh-CN"/>
          </a:p>
          <a:p>
            <a:pPr lvl="1"/>
            <a:r>
              <a:rPr lang="en-US" altLang="zh-CN"/>
              <a:t>Outliers</a:t>
            </a:r>
            <a:r>
              <a:rPr lang="zh-CN" altLang="en-US"/>
              <a:t>复选框</a:t>
            </a:r>
          </a:p>
          <a:p>
            <a:pPr lvl="2"/>
            <a:r>
              <a:rPr lang="zh-CN" altLang="en-US"/>
              <a:t>输出五个最大值与五个最小值。 </a:t>
            </a:r>
          </a:p>
          <a:p>
            <a:pPr lvl="1"/>
            <a:r>
              <a:rPr lang="en-US" altLang="zh-CN"/>
              <a:t>Percentiles</a:t>
            </a:r>
            <a:r>
              <a:rPr lang="zh-CN" altLang="en-US"/>
              <a:t>复选框</a:t>
            </a:r>
          </a:p>
          <a:p>
            <a:pPr lvl="2"/>
            <a:r>
              <a:rPr lang="zh-CN" altLang="en-US"/>
              <a:t>输出第</a:t>
            </a:r>
            <a:r>
              <a:rPr lang="en-US" altLang="zh-CN"/>
              <a:t>5%</a:t>
            </a:r>
            <a:r>
              <a:rPr lang="zh-CN" altLang="en-US"/>
              <a:t>、</a:t>
            </a:r>
            <a:r>
              <a:rPr lang="en-US" altLang="zh-CN"/>
              <a:t>10%</a:t>
            </a:r>
            <a:r>
              <a:rPr lang="zh-CN" altLang="en-US"/>
              <a:t>、</a:t>
            </a:r>
            <a:r>
              <a:rPr lang="en-US" altLang="zh-CN"/>
              <a:t>25%</a:t>
            </a:r>
            <a:r>
              <a:rPr lang="zh-CN" altLang="en-US"/>
              <a:t>、</a:t>
            </a:r>
            <a:r>
              <a:rPr lang="en-US" altLang="zh-CN"/>
              <a:t>50%</a:t>
            </a:r>
            <a:r>
              <a:rPr lang="zh-CN" altLang="en-US"/>
              <a:t>、</a:t>
            </a:r>
            <a:r>
              <a:rPr lang="en-US" altLang="zh-CN"/>
              <a:t>75%</a:t>
            </a:r>
            <a:r>
              <a:rPr lang="zh-CN" altLang="en-US"/>
              <a:t>、</a:t>
            </a:r>
            <a:r>
              <a:rPr lang="en-US" altLang="zh-CN"/>
              <a:t>90%</a:t>
            </a:r>
            <a:r>
              <a:rPr lang="zh-CN" altLang="en-US"/>
              <a:t>、</a:t>
            </a:r>
            <a:r>
              <a:rPr lang="en-US" altLang="zh-CN"/>
              <a:t>95%</a:t>
            </a:r>
            <a:r>
              <a:rPr lang="zh-CN" altLang="en-US"/>
              <a:t>位数。</a:t>
            </a:r>
          </a:p>
          <a:p>
            <a:pPr lvl="2"/>
            <a:endParaRPr lang="zh-CN" altLang="en-US" dirty="0"/>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113</a:t>
            </a:fld>
            <a:endParaRPr lang="en-US" altLang="zh-CN"/>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en-US" altLang="zh-CN"/>
              <a:t>Explore </a:t>
            </a:r>
            <a:r>
              <a:rPr lang="zh-CN" altLang="en-US"/>
              <a:t>过程</a:t>
            </a:r>
          </a:p>
        </p:txBody>
      </p:sp>
      <p:sp>
        <p:nvSpPr>
          <p:cNvPr id="273411" name="Rectangle 3"/>
          <p:cNvSpPr>
            <a:spLocks noGrp="1" noChangeArrowheads="1"/>
          </p:cNvSpPr>
          <p:nvPr>
            <p:ph idx="1"/>
          </p:nvPr>
        </p:nvSpPr>
        <p:spPr/>
        <p:txBody>
          <a:bodyPr/>
          <a:lstStyle/>
          <a:p>
            <a:r>
              <a:rPr lang="en-US" altLang="zh-CN" dirty="0"/>
              <a:t>plot</a:t>
            </a:r>
            <a:r>
              <a:rPr lang="zh-CN" altLang="en-US" dirty="0"/>
              <a:t>子对话框</a:t>
            </a:r>
          </a:p>
          <a:p>
            <a:pPr lvl="1"/>
            <a:r>
              <a:rPr lang="en-US" altLang="zh-CN" dirty="0"/>
              <a:t>Boxplots</a:t>
            </a:r>
            <a:r>
              <a:rPr lang="zh-CN" altLang="en-US" dirty="0"/>
              <a:t>单选框组：确定箱图的绘制方式</a:t>
            </a:r>
          </a:p>
          <a:p>
            <a:pPr lvl="2"/>
            <a:r>
              <a:rPr lang="zh-CN" altLang="en-US" dirty="0"/>
              <a:t>按组别分组绘制</a:t>
            </a:r>
            <a:r>
              <a:rPr lang="en-US" altLang="zh-CN" dirty="0"/>
              <a:t>(Factor levels together)</a:t>
            </a:r>
            <a:r>
              <a:rPr lang="zh-CN" altLang="en-US" dirty="0"/>
              <a:t>，</a:t>
            </a:r>
          </a:p>
          <a:p>
            <a:pPr lvl="2"/>
            <a:r>
              <a:rPr lang="zh-CN" altLang="en-US" dirty="0"/>
              <a:t>不分组绘制</a:t>
            </a:r>
            <a:r>
              <a:rPr lang="en-US" altLang="zh-CN" dirty="0"/>
              <a:t>(Dependents together)</a:t>
            </a:r>
          </a:p>
          <a:p>
            <a:pPr lvl="2"/>
            <a:r>
              <a:rPr lang="zh-CN" altLang="en-US" dirty="0"/>
              <a:t>不绘制</a:t>
            </a:r>
            <a:r>
              <a:rPr lang="en-US" altLang="zh-CN" dirty="0"/>
              <a:t>(None) </a:t>
            </a:r>
          </a:p>
          <a:p>
            <a:pPr lvl="1"/>
            <a:r>
              <a:rPr lang="en-US" altLang="zh-CN" dirty="0"/>
              <a:t>Descriptive</a:t>
            </a:r>
            <a:r>
              <a:rPr lang="zh-CN" altLang="en-US" dirty="0"/>
              <a:t>复选框组：</a:t>
            </a:r>
          </a:p>
          <a:p>
            <a:pPr lvl="2"/>
            <a:r>
              <a:rPr lang="zh-CN" altLang="en-US" dirty="0"/>
              <a:t>茎叶图</a:t>
            </a:r>
            <a:r>
              <a:rPr lang="en-US" altLang="zh-CN" dirty="0"/>
              <a:t>(Stem-and-leaf)</a:t>
            </a:r>
            <a:r>
              <a:rPr lang="zh-CN" altLang="en-US" dirty="0"/>
              <a:t>和直方图</a:t>
            </a:r>
            <a:r>
              <a:rPr lang="en-US" altLang="zh-CN" dirty="0"/>
              <a:t>(Histogram)</a:t>
            </a:r>
            <a:r>
              <a:rPr lang="zh-CN" altLang="en-US" dirty="0"/>
              <a:t>。</a:t>
            </a:r>
            <a:endParaRPr lang="en-US" altLang="zh-CN" dirty="0"/>
          </a:p>
          <a:p>
            <a:pPr lvl="1"/>
            <a:r>
              <a:rPr lang="zh-CN" altLang="en-US" dirty="0">
                <a:solidFill>
                  <a:schemeClr val="bg2"/>
                </a:solidFill>
                <a:latin typeface="+mn-lt"/>
                <a:ea typeface="+mn-ea"/>
              </a:rPr>
              <a:t>案例：</a:t>
            </a:r>
            <a:r>
              <a:rPr lang="zh-CN" altLang="zh-CN" dirty="0">
                <a:solidFill>
                  <a:schemeClr val="bg2"/>
                </a:solidFill>
                <a:latin typeface="+mn-lt"/>
                <a:ea typeface="+mn-ea"/>
              </a:rPr>
              <a:t>分月份</a:t>
            </a:r>
            <a:r>
              <a:rPr lang="en-US" altLang="zh-CN" dirty="0">
                <a:solidFill>
                  <a:schemeClr val="bg2"/>
                </a:solidFill>
                <a:latin typeface="+mn-lt"/>
                <a:ea typeface="+mn-ea"/>
              </a:rPr>
              <a:t>time</a:t>
            </a:r>
            <a:r>
              <a:rPr lang="zh-CN" altLang="zh-CN" dirty="0">
                <a:solidFill>
                  <a:schemeClr val="bg2"/>
                </a:solidFill>
                <a:latin typeface="+mn-lt"/>
                <a:ea typeface="+mn-ea"/>
              </a:rPr>
              <a:t>对总指数</a:t>
            </a:r>
            <a:r>
              <a:rPr lang="en-US" altLang="zh-CN" dirty="0">
                <a:solidFill>
                  <a:schemeClr val="bg2"/>
                </a:solidFill>
                <a:latin typeface="+mn-lt"/>
                <a:ea typeface="+mn-ea"/>
              </a:rPr>
              <a:t>index1</a:t>
            </a:r>
            <a:r>
              <a:rPr lang="zh-CN" altLang="zh-CN" dirty="0">
                <a:solidFill>
                  <a:schemeClr val="bg2"/>
                </a:solidFill>
                <a:latin typeface="+mn-lt"/>
                <a:ea typeface="+mn-ea"/>
              </a:rPr>
              <a:t>进行统计描述，以详细了解其分布情况。</a:t>
            </a:r>
            <a:endParaRPr lang="zh-CN" altLang="en-US" dirty="0"/>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114</a:t>
            </a:fld>
            <a:endParaRPr lang="en-US" altLang="zh-CN"/>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ctrTitle"/>
          </p:nvPr>
        </p:nvSpPr>
        <p:spPr/>
        <p:txBody>
          <a:bodyPr/>
          <a:lstStyle/>
          <a:p>
            <a:r>
              <a:rPr lang="en-US" altLang="zh-CN" dirty="0"/>
              <a:t>SPSS</a:t>
            </a:r>
            <a:r>
              <a:rPr lang="zh-CN" altLang="en-US" dirty="0"/>
              <a:t>系列培训之：</a:t>
            </a:r>
            <a:br>
              <a:rPr lang="en-US" altLang="zh-CN" dirty="0"/>
            </a:br>
            <a:r>
              <a:rPr lang="zh-CN" altLang="en-US" dirty="0"/>
              <a:t>统计制表</a:t>
            </a:r>
          </a:p>
        </p:txBody>
      </p:sp>
      <p:sp>
        <p:nvSpPr>
          <p:cNvPr id="290820" name="Rectangle 4"/>
          <p:cNvSpPr>
            <a:spLocks noGrp="1" noChangeArrowheads="1"/>
          </p:cNvSpPr>
          <p:nvPr>
            <p:ph type="subTitle" idx="1"/>
          </p:nvPr>
        </p:nvSpPr>
        <p:spPr/>
        <p:txBody>
          <a:bodyPr/>
          <a:lstStyle/>
          <a:p>
            <a:r>
              <a:rPr lang="en-US" altLang="zh-CN" dirty="0"/>
              <a:t>@</a:t>
            </a:r>
            <a:r>
              <a:rPr lang="zh-CN" altLang="en-US" dirty="0"/>
              <a:t>文彤老师</a:t>
            </a:r>
            <a:endParaRPr lang="zh-CN" altLang="zh-CN" dirty="0"/>
          </a:p>
        </p:txBody>
      </p:sp>
    </p:spTree>
    <p:extLst>
      <p:ext uri="{BB962C8B-B14F-4D97-AF65-F5344CB8AC3E}">
        <p14:creationId xmlns:p14="http://schemas.microsoft.com/office/powerpoint/2010/main" val="16441753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zh-CN" altLang="en-US"/>
              <a:t>表格的基本框架</a:t>
            </a:r>
          </a:p>
        </p:txBody>
      </p:sp>
      <p:sp>
        <p:nvSpPr>
          <p:cNvPr id="195587" name="Rectangle 3"/>
          <p:cNvSpPr>
            <a:spLocks noGrp="1" noChangeArrowheads="1"/>
          </p:cNvSpPr>
          <p:nvPr>
            <p:ph type="body" idx="1"/>
          </p:nvPr>
        </p:nvSpPr>
        <p:spPr/>
        <p:txBody>
          <a:bodyPr/>
          <a:lstStyle/>
          <a:p>
            <a:r>
              <a:rPr lang="zh-CN" altLang="en-US" sz="2400"/>
              <a:t>行（</a:t>
            </a:r>
            <a:r>
              <a:rPr lang="en-US" altLang="zh-CN" sz="2400"/>
              <a:t>Row</a:t>
            </a:r>
            <a:r>
              <a:rPr lang="zh-CN" altLang="en-US" sz="2400"/>
              <a:t>）</a:t>
            </a:r>
          </a:p>
          <a:p>
            <a:pPr lvl="1"/>
            <a:r>
              <a:rPr lang="zh-CN" altLang="en-US" sz="2000"/>
              <a:t>指的是形成表格横行的元素</a:t>
            </a:r>
          </a:p>
          <a:p>
            <a:r>
              <a:rPr lang="zh-CN" altLang="en-US" sz="2400"/>
              <a:t>列（</a:t>
            </a:r>
            <a:r>
              <a:rPr lang="en-US" altLang="zh-CN" sz="2400"/>
              <a:t>Column</a:t>
            </a:r>
            <a:r>
              <a:rPr lang="zh-CN" altLang="en-US" sz="2400"/>
              <a:t>）</a:t>
            </a:r>
          </a:p>
          <a:p>
            <a:pPr lvl="1"/>
            <a:r>
              <a:rPr lang="zh-CN" altLang="en-US" sz="2000"/>
              <a:t>指的是形成表格列的元素</a:t>
            </a:r>
          </a:p>
          <a:p>
            <a:pPr lvl="1"/>
            <a:r>
              <a:rPr lang="zh-CN" altLang="en-US" sz="2000"/>
              <a:t>行、列元素相交就会形成一个最简单的二维表，行、列元素不同取值的组合就确定了一个单元格</a:t>
            </a:r>
          </a:p>
          <a:p>
            <a:r>
              <a:rPr lang="zh-CN" altLang="en-US" sz="2400"/>
              <a:t>层（</a:t>
            </a:r>
            <a:r>
              <a:rPr lang="en-US" altLang="zh-CN" sz="2400"/>
              <a:t>Layer</a:t>
            </a:r>
            <a:r>
              <a:rPr lang="zh-CN" altLang="en-US" sz="2400"/>
              <a:t>）</a:t>
            </a:r>
          </a:p>
          <a:p>
            <a:pPr lvl="1"/>
            <a:r>
              <a:rPr lang="zh-CN" altLang="en-US" sz="2000"/>
              <a:t>指的是表格中的第三个维度</a:t>
            </a:r>
          </a:p>
          <a:p>
            <a:pPr lvl="1"/>
            <a:r>
              <a:rPr lang="zh-CN" altLang="en-US" sz="2000"/>
              <a:t>不妨把此时的表格想象成一个立方体，行、列、层就对应了该立方体的长、宽和高</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116</a:t>
            </a:fld>
            <a:endParaRPr lang="en-US" altLang="zh-CN"/>
          </a:p>
        </p:txBody>
      </p:sp>
    </p:spTree>
    <p:extLst>
      <p:ext uri="{BB962C8B-B14F-4D97-AF65-F5344CB8AC3E}">
        <p14:creationId xmlns:p14="http://schemas.microsoft.com/office/powerpoint/2010/main" val="17978653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zh-CN" altLang="en-US"/>
              <a:t>表格的基本框架</a:t>
            </a:r>
          </a:p>
        </p:txBody>
      </p:sp>
      <p:sp>
        <p:nvSpPr>
          <p:cNvPr id="197635" name="Rectangle 3"/>
          <p:cNvSpPr>
            <a:spLocks noGrp="1" noChangeArrowheads="1"/>
          </p:cNvSpPr>
          <p:nvPr>
            <p:ph type="body" idx="1"/>
          </p:nvPr>
        </p:nvSpPr>
        <p:spPr/>
        <p:txBody>
          <a:bodyPr/>
          <a:lstStyle/>
          <a:p>
            <a:pPr lvl="1"/>
            <a:r>
              <a:rPr lang="zh-CN" altLang="en-US"/>
              <a:t>需要注意的是，表格中的元素和我们所说的变量并不相同，它既可能是一个分类变量的不同取值，也有可能是一个变量组，还可能是一个统计量组。也就是说，表格中的一个维度可以是多个变量联合构成。</a:t>
            </a:r>
          </a:p>
        </p:txBody>
      </p:sp>
      <p:pic>
        <p:nvPicPr>
          <p:cNvPr id="2457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99" y="2780928"/>
            <a:ext cx="7482409" cy="343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117</a:t>
            </a:fld>
            <a:endParaRPr lang="en-US" altLang="zh-CN"/>
          </a:p>
        </p:txBody>
      </p:sp>
    </p:spTree>
    <p:extLst>
      <p:ext uri="{BB962C8B-B14F-4D97-AF65-F5344CB8AC3E}">
        <p14:creationId xmlns:p14="http://schemas.microsoft.com/office/powerpoint/2010/main" val="2632946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zh-CN" altLang="en-US"/>
              <a:t>表格的基本框架</a:t>
            </a:r>
          </a:p>
        </p:txBody>
      </p:sp>
      <p:sp>
        <p:nvSpPr>
          <p:cNvPr id="199683" name="Rectangle 3"/>
          <p:cNvSpPr>
            <a:spLocks noGrp="1" noChangeArrowheads="1"/>
          </p:cNvSpPr>
          <p:nvPr>
            <p:ph type="body" sz="half" idx="1"/>
          </p:nvPr>
        </p:nvSpPr>
        <p:spPr>
          <a:xfrm>
            <a:off x="369888" y="1220788"/>
            <a:ext cx="3856037" cy="4970462"/>
          </a:xfrm>
        </p:spPr>
        <p:txBody>
          <a:bodyPr/>
          <a:lstStyle/>
          <a:p>
            <a:r>
              <a:rPr lang="zh-CN" altLang="en-US" sz="2400"/>
              <a:t>对于</a:t>
            </a:r>
            <a:r>
              <a:rPr lang="en-US" altLang="zh-CN" sz="2400"/>
              <a:t>SPSS</a:t>
            </a:r>
            <a:r>
              <a:rPr lang="zh-CN" altLang="en-US" sz="2400"/>
              <a:t>的表格，我们可以使用表格托盘进行行、列、层元素的互相转换。</a:t>
            </a:r>
          </a:p>
          <a:p>
            <a:endParaRPr lang="en-US" altLang="zh-CN" sz="2400"/>
          </a:p>
        </p:txBody>
      </p:sp>
      <p:pic>
        <p:nvPicPr>
          <p:cNvPr id="24678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196752"/>
            <a:ext cx="4320480" cy="4035372"/>
          </a:xfrm>
          <a:prstGeom prst="rect">
            <a:avLst/>
          </a:prstGeom>
          <a:noFill/>
          <a:extLst>
            <a:ext uri="{909E8E84-426E-40DD-AFC4-6F175D3DCCD1}">
              <a14:hiddenFill xmlns:a14="http://schemas.microsoft.com/office/drawing/2010/main">
                <a:solidFill>
                  <a:srgbClr val="FFFFFF"/>
                </a:solidFill>
              </a14:hiddenFill>
            </a:ext>
          </a:extLst>
        </p:spPr>
      </p:pic>
      <p:pic>
        <p:nvPicPr>
          <p:cNvPr id="2467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429000"/>
            <a:ext cx="3845513" cy="25922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4" name="Rectangle 6"/>
          <p:cNvSpPr>
            <a:spLocks noChangeArrowheads="1"/>
          </p:cNvSpPr>
          <p:nvPr/>
        </p:nvSpPr>
        <p:spPr bwMode="auto">
          <a:xfrm>
            <a:off x="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0" i="0" u="none" strike="noStrike" cap="none" normalizeH="0" baseline="0">
                <a:ln>
                  <a:noFill/>
                </a:ln>
                <a:solidFill>
                  <a:schemeClr val="tx1"/>
                </a:solidFill>
                <a:effectLst/>
                <a:latin typeface="Arial" pitchFamily="34" charset="0"/>
                <a:ea typeface="黑体" pitchFamily="49" charset="-122"/>
                <a:cs typeface="Times New Roman" pitchFamily="18" charset="0"/>
              </a:rPr>
              <a:t>    </a:t>
            </a:r>
            <a:endParaRPr kumimoji="0" lang="en-US"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1" name="Rectangle 12"/>
          <p:cNvSpPr>
            <a:spLocks noGrp="1" noChangeArrowheads="1"/>
          </p:cNvSpPr>
          <p:nvPr>
            <p:ph type="dt" sz="half" idx="2"/>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2"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3"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118</a:t>
            </a:fld>
            <a:endParaRPr lang="en-US" altLang="zh-CN"/>
          </a:p>
        </p:txBody>
      </p:sp>
    </p:spTree>
    <p:extLst>
      <p:ext uri="{BB962C8B-B14F-4D97-AF65-F5344CB8AC3E}">
        <p14:creationId xmlns:p14="http://schemas.microsoft.com/office/powerpoint/2010/main" val="17691547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zh-CN" altLang="en-US"/>
              <a:t>几种基本表格类型</a:t>
            </a:r>
          </a:p>
        </p:txBody>
      </p:sp>
      <p:sp>
        <p:nvSpPr>
          <p:cNvPr id="201731" name="Rectangle 3"/>
          <p:cNvSpPr>
            <a:spLocks noGrp="1" noChangeArrowheads="1"/>
          </p:cNvSpPr>
          <p:nvPr>
            <p:ph type="body" idx="1"/>
          </p:nvPr>
        </p:nvSpPr>
        <p:spPr/>
        <p:txBody>
          <a:bodyPr/>
          <a:lstStyle/>
          <a:p>
            <a:r>
              <a:rPr lang="zh-CN" altLang="en-US"/>
              <a:t>叠加表（</a:t>
            </a:r>
            <a:r>
              <a:rPr lang="en-US" altLang="zh-CN"/>
              <a:t>Stacking</a:t>
            </a:r>
            <a:r>
              <a:rPr lang="zh-CN" altLang="en-US"/>
              <a:t>）</a:t>
            </a:r>
          </a:p>
          <a:p>
            <a:pPr lvl="1"/>
            <a:r>
              <a:rPr lang="zh-CN" altLang="en-US"/>
              <a:t>指在同一张表格中对两个变量进行描述，或者说表格中有一个维度的元素是由两个以上的变量构成。叠加表其实可以被简单的理解为为每个变量分别绘制两个简单的报表，然后将它们拼接到一起</a:t>
            </a:r>
          </a:p>
          <a:p>
            <a:pPr lvl="1"/>
            <a:r>
              <a:rPr lang="zh-CN" altLang="en-US"/>
              <a:t>也存在横向拼接的叠加表</a:t>
            </a:r>
          </a:p>
        </p:txBody>
      </p:sp>
      <p:pic>
        <p:nvPicPr>
          <p:cNvPr id="2478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5" y="3428206"/>
            <a:ext cx="8434742" cy="266509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119</a:t>
            </a:fld>
            <a:endParaRPr lang="en-US" altLang="zh-CN"/>
          </a:p>
        </p:txBody>
      </p:sp>
    </p:spTree>
    <p:extLst>
      <p:ext uri="{BB962C8B-B14F-4D97-AF65-F5344CB8AC3E}">
        <p14:creationId xmlns:p14="http://schemas.microsoft.com/office/powerpoint/2010/main" val="13799922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zh-CN" altLang="en-US"/>
              <a:t>几种基本表格类型</a:t>
            </a:r>
          </a:p>
        </p:txBody>
      </p:sp>
      <p:sp>
        <p:nvSpPr>
          <p:cNvPr id="203779" name="Rectangle 3"/>
          <p:cNvSpPr>
            <a:spLocks noGrp="1" noChangeArrowheads="1"/>
          </p:cNvSpPr>
          <p:nvPr>
            <p:ph type="body" idx="1"/>
          </p:nvPr>
        </p:nvSpPr>
        <p:spPr/>
        <p:txBody>
          <a:bodyPr/>
          <a:lstStyle/>
          <a:p>
            <a:r>
              <a:rPr lang="zh-CN" altLang="en-US"/>
              <a:t>交叉表（</a:t>
            </a:r>
            <a:r>
              <a:rPr lang="en-US" altLang="zh-CN"/>
              <a:t>Crosstabulation</a:t>
            </a:r>
            <a:r>
              <a:rPr lang="zh-CN" altLang="en-US"/>
              <a:t>）</a:t>
            </a:r>
          </a:p>
          <a:p>
            <a:pPr lvl="1"/>
            <a:r>
              <a:rPr lang="zh-CN" altLang="en-US"/>
              <a:t>是观察两个分类变量间联系时最常用的表格技术，它的两个维度都是由分类变量的各类别（及汇总）构成</a:t>
            </a:r>
          </a:p>
        </p:txBody>
      </p:sp>
      <p:pic>
        <p:nvPicPr>
          <p:cNvPr id="2488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667318"/>
            <a:ext cx="8751032" cy="31596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120</a:t>
            </a:fld>
            <a:endParaRPr lang="en-US" altLang="zh-CN"/>
          </a:p>
        </p:txBody>
      </p:sp>
    </p:spTree>
    <p:extLst>
      <p:ext uri="{BB962C8B-B14F-4D97-AF65-F5344CB8AC3E}">
        <p14:creationId xmlns:p14="http://schemas.microsoft.com/office/powerpoint/2010/main" val="21709734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3361993"/>
            <a:ext cx="7632848" cy="3523391"/>
          </a:xfrm>
          <a:prstGeom prst="rect">
            <a:avLst/>
          </a:prstGeom>
          <a:noFill/>
          <a:extLst>
            <a:ext uri="{909E8E84-426E-40DD-AFC4-6F175D3DCCD1}">
              <a14:hiddenFill xmlns:a14="http://schemas.microsoft.com/office/drawing/2010/main">
                <a:solidFill>
                  <a:srgbClr val="FFFFFF"/>
                </a:solidFill>
              </a14:hiddenFill>
            </a:ext>
          </a:extLst>
        </p:spPr>
      </p:pic>
      <p:sp>
        <p:nvSpPr>
          <p:cNvPr id="205826" name="Rectangle 2"/>
          <p:cNvSpPr>
            <a:spLocks noGrp="1" noChangeArrowheads="1"/>
          </p:cNvSpPr>
          <p:nvPr>
            <p:ph type="title"/>
          </p:nvPr>
        </p:nvSpPr>
        <p:spPr/>
        <p:txBody>
          <a:bodyPr/>
          <a:lstStyle/>
          <a:p>
            <a:r>
              <a:rPr lang="zh-CN" altLang="en-US"/>
              <a:t>几种基本表格类型</a:t>
            </a:r>
          </a:p>
        </p:txBody>
      </p:sp>
      <p:sp>
        <p:nvSpPr>
          <p:cNvPr id="205827" name="Rectangle 3"/>
          <p:cNvSpPr>
            <a:spLocks noGrp="1" noChangeArrowheads="1"/>
          </p:cNvSpPr>
          <p:nvPr>
            <p:ph type="body" idx="1"/>
          </p:nvPr>
        </p:nvSpPr>
        <p:spPr/>
        <p:txBody>
          <a:bodyPr/>
          <a:lstStyle/>
          <a:p>
            <a:r>
              <a:rPr lang="zh-CN" altLang="en-US"/>
              <a:t>嵌套表（</a:t>
            </a:r>
            <a:r>
              <a:rPr lang="en-US" altLang="zh-CN"/>
              <a:t>Nesting</a:t>
            </a:r>
            <a:r>
              <a:rPr lang="zh-CN" altLang="en-US"/>
              <a:t>）</a:t>
            </a:r>
          </a:p>
          <a:p>
            <a:pPr lvl="1"/>
            <a:r>
              <a:rPr lang="zh-CN" altLang="en-US"/>
              <a:t>也可以用于显示两个分类变量间的联系，但是在嵌套表中，这两个变量被放置在同一个表格维度中，即该维度是由两个变量的各种类别组合构成。</a:t>
            </a:r>
          </a:p>
          <a:p>
            <a:pPr lvl="1"/>
            <a:r>
              <a:rPr lang="zh-CN" altLang="en-US"/>
              <a:t>嵌套表并不如交叉表直观。但是当每个单元格内需要呈现的统计指标非常多时，嵌套表更为美观和紧凑。</a:t>
            </a:r>
          </a:p>
        </p:txBody>
      </p:sp>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121</a:t>
            </a:fld>
            <a:endParaRPr lang="en-US" altLang="zh-CN"/>
          </a:p>
        </p:txBody>
      </p:sp>
    </p:spTree>
    <p:extLst>
      <p:ext uri="{BB962C8B-B14F-4D97-AF65-F5344CB8AC3E}">
        <p14:creationId xmlns:p14="http://schemas.microsoft.com/office/powerpoint/2010/main" val="33219613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zh-CN" altLang="en-US"/>
              <a:t>几种基本表格类型</a:t>
            </a:r>
          </a:p>
        </p:txBody>
      </p:sp>
      <p:sp>
        <p:nvSpPr>
          <p:cNvPr id="207875" name="Rectangle 3"/>
          <p:cNvSpPr>
            <a:spLocks noGrp="1" noChangeArrowheads="1"/>
          </p:cNvSpPr>
          <p:nvPr>
            <p:ph type="body" idx="1"/>
          </p:nvPr>
        </p:nvSpPr>
        <p:spPr/>
        <p:txBody>
          <a:bodyPr/>
          <a:lstStyle/>
          <a:p>
            <a:r>
              <a:rPr lang="zh-CN" altLang="en-US"/>
              <a:t>多层表（</a:t>
            </a:r>
            <a:r>
              <a:rPr lang="en-US" altLang="zh-CN"/>
              <a:t>Layers</a:t>
            </a:r>
            <a:r>
              <a:rPr lang="zh-CN" altLang="en-US"/>
              <a:t>）</a:t>
            </a:r>
          </a:p>
          <a:p>
            <a:pPr lvl="1"/>
            <a:r>
              <a:rPr lang="zh-CN" altLang="en-US"/>
              <a:t>如果指定了层元素，则表格就由二维扩展到了三维，即多层表。事实上，多层表和嵌套表也非常的类似，只是现在我们只能每次观察到其中一层的数据而已</a:t>
            </a:r>
          </a:p>
          <a:p>
            <a:pPr lvl="1"/>
            <a:r>
              <a:rPr lang="zh-CN" altLang="en-US"/>
              <a:t>在数据仓库技术中，多层表也被称为数据立方体</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122</a:t>
            </a:fld>
            <a:endParaRPr lang="en-US" altLang="zh-CN"/>
          </a:p>
        </p:txBody>
      </p:sp>
    </p:spTree>
    <p:extLst>
      <p:ext uri="{BB962C8B-B14F-4D97-AF65-F5344CB8AC3E}">
        <p14:creationId xmlns:p14="http://schemas.microsoft.com/office/powerpoint/2010/main" val="15487009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zh-CN" altLang="en-US"/>
              <a:t>几种基本表格类型</a:t>
            </a:r>
          </a:p>
        </p:txBody>
      </p:sp>
      <p:sp>
        <p:nvSpPr>
          <p:cNvPr id="209923" name="Rectangle 3"/>
          <p:cNvSpPr>
            <a:spLocks noGrp="1" noChangeArrowheads="1"/>
          </p:cNvSpPr>
          <p:nvPr>
            <p:ph type="body" idx="1"/>
          </p:nvPr>
        </p:nvSpPr>
        <p:spPr/>
        <p:txBody>
          <a:bodyPr/>
          <a:lstStyle/>
          <a:p>
            <a:r>
              <a:rPr lang="zh-CN" altLang="en-US"/>
              <a:t>复合表格</a:t>
            </a:r>
          </a:p>
          <a:p>
            <a:pPr lvl="1"/>
            <a:r>
              <a:rPr lang="zh-CN" altLang="en-US"/>
              <a:t>在实际的工作中，上述表格类型还有可能互相组合，以更好的达到相应的分析目的。</a:t>
            </a:r>
          </a:p>
          <a:p>
            <a:pPr lvl="1"/>
            <a:r>
              <a:rPr lang="zh-CN" altLang="en-US"/>
              <a:t>比如叠加－交叉表（一个维度是分类变量，另一个维度则是两个分类变量的叠加）、嵌套－交叉表（一个维度是分类变量，另一个维度则是两个分类变量的嵌套）等。</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123</a:t>
            </a:fld>
            <a:endParaRPr lang="en-US" altLang="zh-CN"/>
          </a:p>
        </p:txBody>
      </p:sp>
    </p:spTree>
    <p:extLst>
      <p:ext uri="{BB962C8B-B14F-4D97-AF65-F5344CB8AC3E}">
        <p14:creationId xmlns:p14="http://schemas.microsoft.com/office/powerpoint/2010/main" val="30351037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zh-CN" altLang="en-US"/>
              <a:t>报表的基本绘制步骤</a:t>
            </a:r>
          </a:p>
        </p:txBody>
      </p:sp>
      <p:sp>
        <p:nvSpPr>
          <p:cNvPr id="211971" name="Rectangle 3"/>
          <p:cNvSpPr>
            <a:spLocks noGrp="1" noChangeArrowheads="1"/>
          </p:cNvSpPr>
          <p:nvPr>
            <p:ph type="body" idx="1"/>
          </p:nvPr>
        </p:nvSpPr>
        <p:spPr/>
        <p:txBody>
          <a:bodyPr/>
          <a:lstStyle/>
          <a:p>
            <a:pPr lvl="1"/>
            <a:r>
              <a:rPr lang="zh-CN" altLang="en-US"/>
              <a:t>确定所需绘制表格的基本结构，如行、列都由什么构成，是否在表格中会出现多个元素的嵌套，有多少种汇总，是否出现了嵌套汇总等。</a:t>
            </a:r>
          </a:p>
          <a:p>
            <a:pPr lvl="1"/>
            <a:r>
              <a:rPr lang="zh-CN" altLang="en-US"/>
              <a:t>使用对话框绘制表格的基本结构。这里要将注意力集中在是否已经得到了所需表格结构上。如果结构还不相同，则继续直至完成。</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124</a:t>
            </a:fld>
            <a:endParaRPr lang="en-US" altLang="zh-CN"/>
          </a:p>
        </p:txBody>
      </p:sp>
    </p:spTree>
    <p:extLst>
      <p:ext uri="{BB962C8B-B14F-4D97-AF65-F5344CB8AC3E}">
        <p14:creationId xmlns:p14="http://schemas.microsoft.com/office/powerpoint/2010/main" val="16274210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zh-CN" altLang="en-US"/>
              <a:t>报表的基本绘制步骤</a:t>
            </a:r>
          </a:p>
        </p:txBody>
      </p:sp>
      <p:sp>
        <p:nvSpPr>
          <p:cNvPr id="214019" name="Rectangle 3"/>
          <p:cNvSpPr>
            <a:spLocks noGrp="1" noChangeArrowheads="1"/>
          </p:cNvSpPr>
          <p:nvPr>
            <p:ph type="body" idx="1"/>
          </p:nvPr>
        </p:nvSpPr>
        <p:spPr/>
        <p:txBody>
          <a:bodyPr/>
          <a:lstStyle/>
          <a:p>
            <a:pPr lvl="1"/>
            <a:r>
              <a:rPr lang="zh-CN" altLang="en-US"/>
              <a:t>对细节进行完善，使得至少其中一部分单元格的输出格式已符合要求。</a:t>
            </a:r>
          </a:p>
          <a:p>
            <a:pPr lvl="1"/>
            <a:r>
              <a:rPr lang="zh-CN" altLang="en-US"/>
              <a:t>添加其余变量、统计量到表格中来，使表格中的内容满足相应问题的需求。</a:t>
            </a:r>
          </a:p>
          <a:p>
            <a:pPr lvl="1"/>
            <a:r>
              <a:rPr lang="zh-CN" altLang="en-US"/>
              <a:t>对表格中的文本进行修饰。</a:t>
            </a:r>
          </a:p>
          <a:p>
            <a:pPr lvl="1"/>
            <a:r>
              <a:rPr lang="zh-CN" altLang="en-US"/>
              <a:t>最后一次审核所绘制的表格，考虑有无需要改进之处。</a:t>
            </a:r>
          </a:p>
          <a:p>
            <a:pPr lvl="1"/>
            <a:r>
              <a:rPr lang="zh-CN" altLang="en-US"/>
              <a:t>生成相应的表格，并将其格式存为模板，供后续任务使用。</a:t>
            </a:r>
          </a:p>
        </p:txBody>
      </p:sp>
      <p:sp>
        <p:nvSpPr>
          <p:cNvPr id="7" name="Rectangle 12"/>
          <p:cNvSpPr>
            <a:spLocks noGrp="1" noChangeArrowheads="1"/>
          </p:cNvSpPr>
          <p:nvPr>
            <p:ph type="dt" sz="half" idx="4294967295"/>
          </p:nvPr>
        </p:nvSpPr>
        <p:spPr>
          <a:xfrm>
            <a:off x="3733800" y="6583363"/>
            <a:ext cx="1905000" cy="227012"/>
          </a:xfrm>
          <a:prstGeom prst="rect">
            <a:avLst/>
          </a:prstGeo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a:xfrm>
            <a:off x="26988" y="6570663"/>
            <a:ext cx="2895600" cy="239712"/>
          </a:xfrm>
          <a:prstGeom prst="rect">
            <a:avLst/>
          </a:prstGeo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9" name="Rectangle 15"/>
          <p:cNvSpPr>
            <a:spLocks noGrp="1" noChangeArrowheads="1"/>
          </p:cNvSpPr>
          <p:nvPr>
            <p:ph type="sldNum" sz="quarter" idx="4294967295"/>
          </p:nvPr>
        </p:nvSpPr>
        <p:spPr>
          <a:xfrm>
            <a:off x="7208838" y="6561138"/>
            <a:ext cx="1905000" cy="249237"/>
          </a:xfrm>
          <a:prstGeom prst="rect">
            <a:avLst/>
          </a:prstGeo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125</a:t>
            </a:fld>
            <a:endParaRPr lang="en-US" altLang="zh-CN"/>
          </a:p>
        </p:txBody>
      </p:sp>
    </p:spTree>
    <p:extLst>
      <p:ext uri="{BB962C8B-B14F-4D97-AF65-F5344CB8AC3E}">
        <p14:creationId xmlns:p14="http://schemas.microsoft.com/office/powerpoint/2010/main" val="25666319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案例：题目</a:t>
            </a:r>
            <a:r>
              <a:rPr lang="en-US" altLang="zh-CN" dirty="0"/>
              <a:t>A3</a:t>
            </a:r>
            <a:r>
              <a:rPr lang="zh-CN" altLang="zh-CN" dirty="0"/>
              <a:t>的标准统计报表制作</a:t>
            </a:r>
            <a:endParaRPr lang="zh-CN" altLang="en-US" dirty="0"/>
          </a:p>
        </p:txBody>
      </p:sp>
      <p:sp>
        <p:nvSpPr>
          <p:cNvPr id="3" name="内容占位符 2"/>
          <p:cNvSpPr>
            <a:spLocks noGrp="1"/>
          </p:cNvSpPr>
          <p:nvPr>
            <p:ph idx="1"/>
          </p:nvPr>
        </p:nvSpPr>
        <p:spPr/>
        <p:txBody>
          <a:bodyPr/>
          <a:lstStyle/>
          <a:p>
            <a:r>
              <a:rPr lang="en-US" altLang="zh-CN" dirty="0"/>
              <a:t>CCSS</a:t>
            </a:r>
            <a:r>
              <a:rPr lang="zh-CN" altLang="zh-CN" dirty="0"/>
              <a:t>项目每月都会生成固定格式的统计表格，下图为对题目</a:t>
            </a:r>
            <a:r>
              <a:rPr lang="en-US" altLang="zh-CN" dirty="0"/>
              <a:t>A3</a:t>
            </a:r>
            <a:r>
              <a:rPr lang="zh-CN" altLang="zh-CN" dirty="0"/>
              <a:t>的固定表格格式，行标题首先为</a:t>
            </a:r>
            <a:r>
              <a:rPr lang="en-US" altLang="zh-CN" dirty="0"/>
              <a:t>A3</a:t>
            </a:r>
            <a:r>
              <a:rPr lang="zh-CN" altLang="zh-CN" dirty="0"/>
              <a:t>选项的占比，随后为题目感受值的均数，列标题则为受访月份。请用</a:t>
            </a:r>
            <a:r>
              <a:rPr lang="en-US" altLang="zh-CN" dirty="0"/>
              <a:t>SPSS</a:t>
            </a:r>
            <a:r>
              <a:rPr lang="zh-CN" altLang="zh-CN" dirty="0"/>
              <a:t>的制表模块实现该表格。</a:t>
            </a:r>
            <a:endParaRPr lang="zh-CN" altLang="en-US" dirty="0"/>
          </a:p>
        </p:txBody>
      </p:sp>
      <p:pic>
        <p:nvPicPr>
          <p:cNvPr id="2508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573016"/>
            <a:ext cx="7489846" cy="252028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126</a:t>
            </a:fld>
            <a:endParaRPr lang="en-US" altLang="zh-CN"/>
          </a:p>
        </p:txBody>
      </p:sp>
    </p:spTree>
    <p:extLst>
      <p:ext uri="{BB962C8B-B14F-4D97-AF65-F5344CB8AC3E}">
        <p14:creationId xmlns:p14="http://schemas.microsoft.com/office/powerpoint/2010/main" val="248612567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操作流程</a:t>
            </a:r>
            <a:endParaRPr lang="zh-CN" altLang="en-US" dirty="0"/>
          </a:p>
        </p:txBody>
      </p:sp>
      <p:sp>
        <p:nvSpPr>
          <p:cNvPr id="3" name="内容占位符 2"/>
          <p:cNvSpPr>
            <a:spLocks noGrp="1"/>
          </p:cNvSpPr>
          <p:nvPr>
            <p:ph idx="1"/>
          </p:nvPr>
        </p:nvSpPr>
        <p:spPr/>
        <p:txBody>
          <a:bodyPr/>
          <a:lstStyle/>
          <a:p>
            <a:r>
              <a:rPr lang="zh-CN" altLang="zh-CN"/>
              <a:t>绘制表格基本框架</a:t>
            </a:r>
          </a:p>
          <a:p>
            <a:r>
              <a:rPr lang="zh-CN" altLang="zh-CN"/>
              <a:t>设置摘要统计量及格式</a:t>
            </a:r>
          </a:p>
          <a:p>
            <a:pPr lvl="1"/>
            <a:r>
              <a:rPr lang="zh-CN" altLang="zh-CN"/>
              <a:t>对分类变量的摘要统计量设定</a:t>
            </a:r>
          </a:p>
          <a:p>
            <a:pPr lvl="1"/>
            <a:r>
              <a:rPr lang="zh-CN" altLang="zh-CN"/>
              <a:t>对连续变量的摘要统计量设定</a:t>
            </a:r>
          </a:p>
          <a:p>
            <a:r>
              <a:rPr lang="zh-CN" altLang="zh-CN"/>
              <a:t>调整各种显示细节</a:t>
            </a:r>
          </a:p>
          <a:p>
            <a:pPr lvl="1"/>
            <a:r>
              <a:rPr lang="zh-CN" altLang="zh-CN"/>
              <a:t>隐藏变量名标签</a:t>
            </a:r>
          </a:p>
          <a:p>
            <a:pPr lvl="1"/>
            <a:r>
              <a:rPr lang="zh-CN" altLang="zh-CN"/>
              <a:t>使百分比和均数同列显示</a:t>
            </a:r>
          </a:p>
          <a:p>
            <a:pPr lvl="1"/>
            <a:r>
              <a:rPr lang="zh-CN" altLang="zh-CN"/>
              <a:t>隐藏统计量标签“行</a:t>
            </a:r>
            <a:r>
              <a:rPr lang="en-US" altLang="zh-CN"/>
              <a:t>N%</a:t>
            </a:r>
            <a:r>
              <a:rPr lang="zh-CN" altLang="zh-CN"/>
              <a:t>”</a:t>
            </a:r>
          </a:p>
          <a:p>
            <a:endParaRPr lang="zh-CN" altLang="en-US" dirty="0"/>
          </a:p>
        </p:txBody>
      </p:sp>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127</a:t>
            </a:fld>
            <a:endParaRPr lang="en-US" altLang="zh-CN"/>
          </a:p>
        </p:txBody>
      </p:sp>
    </p:spTree>
    <p:extLst>
      <p:ext uri="{BB962C8B-B14F-4D97-AF65-F5344CB8AC3E}">
        <p14:creationId xmlns:p14="http://schemas.microsoft.com/office/powerpoint/2010/main" val="19835831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最终结果</a:t>
            </a:r>
          </a:p>
        </p:txBody>
      </p:sp>
      <p:pic>
        <p:nvPicPr>
          <p:cNvPr id="251906" name="图片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3795" y="1822199"/>
            <a:ext cx="8242661" cy="355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128</a:t>
            </a:fld>
            <a:endParaRPr lang="en-US" altLang="zh-CN"/>
          </a:p>
        </p:txBody>
      </p:sp>
    </p:spTree>
    <p:extLst>
      <p:ext uri="{BB962C8B-B14F-4D97-AF65-F5344CB8AC3E}">
        <p14:creationId xmlns:p14="http://schemas.microsoft.com/office/powerpoint/2010/main" val="199483735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复杂案例：题目</a:t>
            </a:r>
            <a:r>
              <a:rPr lang="en-US" altLang="zh-CN" dirty="0"/>
              <a:t>A3a</a:t>
            </a:r>
            <a:r>
              <a:rPr lang="zh-CN" altLang="zh-CN" dirty="0"/>
              <a:t>的标准统计报表制作</a:t>
            </a:r>
            <a:endParaRPr lang="zh-CN" altLang="en-US" dirty="0"/>
          </a:p>
        </p:txBody>
      </p:sp>
      <p:pic>
        <p:nvPicPr>
          <p:cNvPr id="25293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844" y="1616142"/>
            <a:ext cx="7272532" cy="368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129</a:t>
            </a:fld>
            <a:endParaRPr lang="en-US" altLang="zh-CN"/>
          </a:p>
        </p:txBody>
      </p:sp>
    </p:spTree>
    <p:extLst>
      <p:ext uri="{BB962C8B-B14F-4D97-AF65-F5344CB8AC3E}">
        <p14:creationId xmlns:p14="http://schemas.microsoft.com/office/powerpoint/2010/main" val="22724532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分析难点</a:t>
            </a:r>
            <a:endParaRPr lang="zh-CN" altLang="en-US" dirty="0"/>
          </a:p>
        </p:txBody>
      </p:sp>
      <p:sp>
        <p:nvSpPr>
          <p:cNvPr id="3" name="内容占位符 2"/>
          <p:cNvSpPr>
            <a:spLocks noGrp="1"/>
          </p:cNvSpPr>
          <p:nvPr>
            <p:ph idx="1"/>
          </p:nvPr>
        </p:nvSpPr>
        <p:spPr/>
        <p:txBody>
          <a:bodyPr/>
          <a:lstStyle/>
          <a:p>
            <a:pPr lvl="0"/>
            <a:r>
              <a:rPr lang="en-US" altLang="zh-CN" dirty="0"/>
              <a:t>A3a</a:t>
            </a:r>
            <a:r>
              <a:rPr lang="zh-CN" altLang="zh-CN" dirty="0"/>
              <a:t>是一道多选题，首先需要将变量</a:t>
            </a:r>
            <a:r>
              <a:rPr lang="en-US" altLang="zh-CN" dirty="0"/>
              <a:t>A3a_1</a:t>
            </a:r>
            <a:r>
              <a:rPr lang="zh-CN" altLang="zh-CN" dirty="0"/>
              <a:t>、</a:t>
            </a:r>
            <a:r>
              <a:rPr lang="en-US" altLang="zh-CN" dirty="0"/>
              <a:t>A3a_2</a:t>
            </a:r>
            <a:r>
              <a:rPr lang="zh-CN" altLang="zh-CN" dirty="0"/>
              <a:t>设定为多选题变量集才能进行制表。</a:t>
            </a:r>
          </a:p>
          <a:p>
            <a:pPr lvl="0"/>
            <a:r>
              <a:rPr lang="zh-CN" altLang="zh-CN" dirty="0"/>
              <a:t>并非所有的选项都需要在表格中出现，中性原因、拒答</a:t>
            </a:r>
            <a:r>
              <a:rPr lang="en-US" altLang="zh-CN" dirty="0"/>
              <a:t>/</a:t>
            </a:r>
            <a:r>
              <a:rPr lang="zh-CN" altLang="zh-CN" dirty="0"/>
              <a:t>不知道这两个选项是需要被隐藏掉的。</a:t>
            </a:r>
          </a:p>
          <a:p>
            <a:pPr lvl="0"/>
            <a:r>
              <a:rPr lang="zh-CN" altLang="zh-CN" dirty="0"/>
              <a:t>乐观选项、悲观选项分别需要进行小计，而不是全部选项进行合计，且小计位置在上方而不是常见的下方。</a:t>
            </a:r>
          </a:p>
          <a:p>
            <a:pPr lvl="0"/>
            <a:r>
              <a:rPr lang="zh-CN" altLang="zh-CN" dirty="0"/>
              <a:t>小计项采用的是应答人数百分比</a:t>
            </a:r>
            <a:r>
              <a:rPr lang="zh-CN" altLang="en-US" dirty="0"/>
              <a:t>（</a:t>
            </a:r>
            <a:r>
              <a:rPr lang="zh-CN" altLang="zh-CN" dirty="0"/>
              <a:t>列</a:t>
            </a:r>
            <a:r>
              <a:rPr lang="en-US" altLang="zh-CN" dirty="0"/>
              <a:t>N%</a:t>
            </a:r>
            <a:r>
              <a:rPr lang="zh-CN" altLang="en-US" dirty="0"/>
              <a:t>）</a:t>
            </a:r>
            <a:r>
              <a:rPr lang="zh-CN" altLang="zh-CN" dirty="0"/>
              <a:t>，而选项采用应答人次百分比</a:t>
            </a:r>
            <a:r>
              <a:rPr lang="zh-CN" altLang="en-US" dirty="0"/>
              <a:t>（</a:t>
            </a:r>
            <a:r>
              <a:rPr lang="zh-CN" altLang="zh-CN" dirty="0"/>
              <a:t>列响应</a:t>
            </a:r>
            <a:r>
              <a:rPr lang="en-US" altLang="zh-CN" dirty="0"/>
              <a:t>%</a:t>
            </a:r>
            <a:r>
              <a:rPr lang="zh-CN" altLang="en-US" dirty="0"/>
              <a:t>）</a:t>
            </a:r>
            <a:r>
              <a:rPr lang="zh-CN" altLang="zh-CN" dirty="0"/>
              <a:t>，指标不同，需要分别设定。</a:t>
            </a:r>
            <a:endParaRPr lang="zh-CN" altLang="en-US" dirty="0"/>
          </a:p>
        </p:txBody>
      </p:sp>
      <p:sp>
        <p:nvSpPr>
          <p:cNvPr id="7" name="Rectangle 12"/>
          <p:cNvSpPr>
            <a:spLocks noGrp="1" noChangeArrowheads="1"/>
          </p:cNvSpPr>
          <p:nvPr>
            <p:ph type="dt" sz="half" idx="4294967295"/>
          </p:nvPr>
        </p:nvSpPr>
        <p:spPr>
          <a:xfrm>
            <a:off x="3733800" y="6583363"/>
            <a:ext cx="1905000" cy="227012"/>
          </a:xfrm>
          <a:prstGeom prst="rect">
            <a:avLst/>
          </a:prstGeo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a:xfrm>
            <a:off x="26988" y="6570663"/>
            <a:ext cx="2895600" cy="239712"/>
          </a:xfrm>
          <a:prstGeom prst="rect">
            <a:avLst/>
          </a:prstGeo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9" name="Rectangle 15"/>
          <p:cNvSpPr>
            <a:spLocks noGrp="1" noChangeArrowheads="1"/>
          </p:cNvSpPr>
          <p:nvPr>
            <p:ph type="sldNum" sz="quarter" idx="4294967295"/>
          </p:nvPr>
        </p:nvSpPr>
        <p:spPr>
          <a:xfrm>
            <a:off x="7208838" y="6561138"/>
            <a:ext cx="1905000" cy="249237"/>
          </a:xfrm>
          <a:prstGeom prst="rect">
            <a:avLst/>
          </a:prstGeo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130</a:t>
            </a:fld>
            <a:endParaRPr lang="en-US" altLang="zh-CN"/>
          </a:p>
        </p:txBody>
      </p:sp>
    </p:spTree>
    <p:extLst>
      <p:ext uri="{BB962C8B-B14F-4D97-AF65-F5344CB8AC3E}">
        <p14:creationId xmlns:p14="http://schemas.microsoft.com/office/powerpoint/2010/main" val="39910077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操作</a:t>
            </a:r>
            <a:endParaRPr lang="zh-CN" altLang="en-US" dirty="0"/>
          </a:p>
        </p:txBody>
      </p:sp>
      <p:sp>
        <p:nvSpPr>
          <p:cNvPr id="3" name="内容占位符 2"/>
          <p:cNvSpPr>
            <a:spLocks noGrp="1"/>
          </p:cNvSpPr>
          <p:nvPr>
            <p:ph idx="1"/>
          </p:nvPr>
        </p:nvSpPr>
        <p:spPr/>
        <p:txBody>
          <a:bodyPr/>
          <a:lstStyle/>
          <a:p>
            <a:r>
              <a:rPr lang="zh-CN" altLang="zh-CN" dirty="0"/>
              <a:t>设定多选题变量集</a:t>
            </a:r>
          </a:p>
          <a:p>
            <a:r>
              <a:rPr lang="zh-CN" altLang="zh-CN" dirty="0"/>
              <a:t>绘制表格基本框架</a:t>
            </a:r>
          </a:p>
          <a:p>
            <a:r>
              <a:rPr lang="zh-CN" altLang="zh-CN" dirty="0"/>
              <a:t>设定摘要统计量</a:t>
            </a:r>
          </a:p>
          <a:p>
            <a:r>
              <a:rPr lang="zh-CN" altLang="zh-CN" dirty="0"/>
              <a:t>设定分类变量小结和汇总项</a:t>
            </a:r>
          </a:p>
          <a:p>
            <a:endParaRPr lang="zh-CN" altLang="en-US" dirty="0"/>
          </a:p>
        </p:txBody>
      </p:sp>
      <p:sp>
        <p:nvSpPr>
          <p:cNvPr id="7" name="Rectangle 12"/>
          <p:cNvSpPr>
            <a:spLocks noGrp="1" noChangeArrowheads="1"/>
          </p:cNvSpPr>
          <p:nvPr>
            <p:ph type="dt" sz="half" idx="4294967295"/>
          </p:nvPr>
        </p:nvSpPr>
        <p:spPr>
          <a:xfrm>
            <a:off x="3733800" y="6583363"/>
            <a:ext cx="1905000" cy="227012"/>
          </a:xfrm>
          <a:prstGeom prst="rect">
            <a:avLst/>
          </a:prstGeom>
        </p:spPr>
        <p:txBody>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a:xfrm>
            <a:off x="26988" y="6570663"/>
            <a:ext cx="2895600" cy="239712"/>
          </a:xfrm>
          <a:prstGeom prst="rect">
            <a:avLst/>
          </a:prstGeom>
        </p:spPr>
        <p:txBody>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a:t>@</a:t>
            </a:r>
            <a:r>
              <a:rPr lang="zh-CN" altLang="en-US"/>
              <a:t>文彤老师</a:t>
            </a:r>
          </a:p>
          <a:p>
            <a:endParaRPr lang="zh-CN" altLang="en-US" dirty="0"/>
          </a:p>
        </p:txBody>
      </p:sp>
      <p:sp>
        <p:nvSpPr>
          <p:cNvPr id="9" name="Rectangle 15"/>
          <p:cNvSpPr>
            <a:spLocks noGrp="1" noChangeArrowheads="1"/>
          </p:cNvSpPr>
          <p:nvPr>
            <p:ph type="sldNum" sz="quarter" idx="4294967295"/>
          </p:nvPr>
        </p:nvSpPr>
        <p:spPr>
          <a:xfrm>
            <a:off x="7208838" y="6561138"/>
            <a:ext cx="1905000" cy="249237"/>
          </a:xfrm>
          <a:prstGeom prst="rect">
            <a:avLst/>
          </a:prstGeom>
        </p:spPr>
        <p:txBody>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smtClean="0"/>
              <a:pPr/>
              <a:t>131</a:t>
            </a:fld>
            <a:endParaRPr lang="en-US" altLang="zh-CN"/>
          </a:p>
        </p:txBody>
      </p:sp>
    </p:spTree>
    <p:extLst>
      <p:ext uri="{BB962C8B-B14F-4D97-AF65-F5344CB8AC3E}">
        <p14:creationId xmlns:p14="http://schemas.microsoft.com/office/powerpoint/2010/main" val="61635073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ctrTitle"/>
          </p:nvPr>
        </p:nvSpPr>
        <p:spPr/>
        <p:txBody>
          <a:bodyPr/>
          <a:lstStyle/>
          <a:p>
            <a:r>
              <a:rPr lang="en-US" altLang="zh-CN" dirty="0"/>
              <a:t>SPSS</a:t>
            </a:r>
            <a:r>
              <a:rPr lang="zh-CN" altLang="en-US" dirty="0"/>
              <a:t>系列培训之：</a:t>
            </a:r>
            <a:br>
              <a:rPr lang="en-US" altLang="zh-CN" dirty="0"/>
            </a:br>
            <a:r>
              <a:rPr lang="zh-CN" altLang="en-US" dirty="0"/>
              <a:t>统计绘图</a:t>
            </a:r>
          </a:p>
        </p:txBody>
      </p:sp>
      <p:sp>
        <p:nvSpPr>
          <p:cNvPr id="152579" name="Rectangle 3"/>
          <p:cNvSpPr>
            <a:spLocks noGrp="1" noChangeArrowheads="1"/>
          </p:cNvSpPr>
          <p:nvPr>
            <p:ph type="subTitle" idx="1"/>
          </p:nvPr>
        </p:nvSpPr>
        <p:spPr/>
        <p:txBody>
          <a:bodyPr/>
          <a:lstStyle/>
          <a:p>
            <a:r>
              <a:rPr lang="en-US" altLang="zh-CN" dirty="0"/>
              <a:t>@</a:t>
            </a:r>
            <a:r>
              <a:rPr lang="zh-CN" altLang="en-US" dirty="0"/>
              <a:t>文彤老师</a:t>
            </a:r>
            <a:endParaRPr lang="zh-CN" altLang="zh-CN" dirty="0"/>
          </a:p>
        </p:txBody>
      </p:sp>
    </p:spTree>
    <p:extLst>
      <p:ext uri="{BB962C8B-B14F-4D97-AF65-F5344CB8AC3E}">
        <p14:creationId xmlns:p14="http://schemas.microsoft.com/office/powerpoint/2010/main" val="40588829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ltLang="zh-CN"/>
              <a:t>SPSS</a:t>
            </a:r>
            <a:r>
              <a:rPr lang="zh-CN" altLang="en-US"/>
              <a:t>提供的统计绘图功能</a:t>
            </a:r>
          </a:p>
        </p:txBody>
      </p:sp>
      <p:sp>
        <p:nvSpPr>
          <p:cNvPr id="158723" name="Rectangle 3"/>
          <p:cNvSpPr>
            <a:spLocks noGrp="1" noChangeArrowheads="1"/>
          </p:cNvSpPr>
          <p:nvPr>
            <p:ph type="body" idx="1"/>
          </p:nvPr>
        </p:nvSpPr>
        <p:spPr/>
        <p:txBody>
          <a:bodyPr/>
          <a:lstStyle/>
          <a:p>
            <a:r>
              <a:rPr lang="en-US" altLang="zh-CN" dirty="0"/>
              <a:t>SPSS</a:t>
            </a:r>
            <a:r>
              <a:rPr lang="zh-CN" altLang="zh-CN" dirty="0"/>
              <a:t>统计图的三种版本</a:t>
            </a:r>
          </a:p>
          <a:p>
            <a:pPr lvl="1"/>
            <a:r>
              <a:rPr lang="en-US" altLang="zh-CN" dirty="0"/>
              <a:t>12.0</a:t>
            </a:r>
            <a:r>
              <a:rPr lang="zh-CN" altLang="zh-CN" dirty="0"/>
              <a:t>版以前的统计图系统</a:t>
            </a:r>
            <a:endParaRPr lang="en-US" altLang="zh-CN" dirty="0"/>
          </a:p>
          <a:p>
            <a:pPr lvl="1"/>
            <a:r>
              <a:rPr lang="en-US" altLang="zh-CN" dirty="0"/>
              <a:t>8.0</a:t>
            </a:r>
            <a:r>
              <a:rPr lang="zh-CN" altLang="zh-CN" dirty="0"/>
              <a:t>版之后新增的交互图系统</a:t>
            </a:r>
            <a:r>
              <a:rPr lang="zh-CN" altLang="en-US" dirty="0"/>
              <a:t>（现已取消）</a:t>
            </a:r>
            <a:endParaRPr lang="en-US" altLang="zh-CN" dirty="0"/>
          </a:p>
          <a:p>
            <a:pPr lvl="1"/>
            <a:r>
              <a:rPr lang="zh-CN" altLang="zh-CN" dirty="0"/>
              <a:t>目前采用的统计图系统</a:t>
            </a:r>
            <a:endParaRPr lang="en-US" altLang="zh-CN" dirty="0"/>
          </a:p>
          <a:p>
            <a:r>
              <a:rPr lang="zh-CN" altLang="zh-CN" dirty="0"/>
              <a:t>统计图的三种对话框操作方式</a:t>
            </a:r>
          </a:p>
          <a:p>
            <a:pPr lvl="1"/>
            <a:r>
              <a:rPr lang="zh-CN" altLang="zh-CN" dirty="0"/>
              <a:t>可视化的图形生成器</a:t>
            </a:r>
          </a:p>
          <a:p>
            <a:pPr lvl="1"/>
            <a:r>
              <a:rPr lang="zh-CN" altLang="zh-CN" dirty="0"/>
              <a:t>图形的可视化模版：是一个类似于绘图向导的可视化界面，很多操作细节非常类似与交互图。</a:t>
            </a:r>
          </a:p>
          <a:p>
            <a:pPr lvl="1"/>
            <a:r>
              <a:rPr lang="zh-CN" altLang="zh-CN" dirty="0"/>
              <a:t>继承自老版本的传统对话框：</a:t>
            </a:r>
            <a:r>
              <a:rPr lang="zh-CN" altLang="en-US" dirty="0"/>
              <a:t>注意有些特殊图形只能用该界面生成</a:t>
            </a:r>
            <a:endParaRPr lang="en-US" altLang="zh-CN" dirty="0"/>
          </a:p>
          <a:p>
            <a:pPr lvl="1"/>
            <a:r>
              <a:rPr lang="zh-CN" altLang="en-US" dirty="0"/>
              <a:t>隐藏的第四种：程序方式</a:t>
            </a:r>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133</a:t>
            </a:fld>
            <a:endParaRPr lang="en-US" altLang="zh-CN"/>
          </a:p>
        </p:txBody>
      </p:sp>
    </p:spTree>
    <p:extLst>
      <p:ext uri="{BB962C8B-B14F-4D97-AF65-F5344CB8AC3E}">
        <p14:creationId xmlns:p14="http://schemas.microsoft.com/office/powerpoint/2010/main" val="30898652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0770" name="Object 2"/>
          <p:cNvGraphicFramePr>
            <a:graphicFrameLocks noChangeAspect="1"/>
          </p:cNvGraphicFramePr>
          <p:nvPr/>
        </p:nvGraphicFramePr>
        <p:xfrm>
          <a:off x="0" y="1600200"/>
          <a:ext cx="9144000" cy="3814763"/>
        </p:xfrm>
        <a:graphic>
          <a:graphicData uri="http://schemas.openxmlformats.org/presentationml/2006/ole">
            <mc:AlternateContent xmlns:mc="http://schemas.openxmlformats.org/markup-compatibility/2006">
              <mc:Choice xmlns:v="urn:schemas-microsoft-com:vml" Requires="v">
                <p:oleObj name="Document" r:id="rId3" imgW="3246120" imgH="1428120" progId="Word.Document.8">
                  <p:embed/>
                </p:oleObj>
              </mc:Choice>
              <mc:Fallback>
                <p:oleObj name="Document" r:id="rId3" imgW="3246120" imgH="1428120" progId="Word.Document.8">
                  <p:embed/>
                  <p:pic>
                    <p:nvPicPr>
                      <p:cNvPr id="16077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00200"/>
                        <a:ext cx="9144000" cy="381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134</a:t>
            </a:fld>
            <a:endParaRPr lang="en-US" altLang="zh-CN"/>
          </a:p>
        </p:txBody>
      </p:sp>
    </p:spTree>
    <p:extLst>
      <p:ext uri="{BB962C8B-B14F-4D97-AF65-F5344CB8AC3E}">
        <p14:creationId xmlns:p14="http://schemas.microsoft.com/office/powerpoint/2010/main" val="210264504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日期占位符 3"/>
          <p:cNvSpPr>
            <a:spLocks noGrp="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a:p>
        </p:txBody>
      </p:sp>
      <p:sp>
        <p:nvSpPr>
          <p:cNvPr id="9" name="页脚占位符 4"/>
          <p:cNvSpPr>
            <a:spLocks noGrp="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en-US" altLang="zh-CN"/>
          </a:p>
        </p:txBody>
      </p:sp>
      <p:sp>
        <p:nvSpPr>
          <p:cNvPr id="10" name="灯片编号占位符 5"/>
          <p:cNvSpPr>
            <a:spLocks noGrp="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135</a:t>
            </a:fld>
            <a:endParaRPr lang="en-US" altLang="zh-CN"/>
          </a:p>
        </p:txBody>
      </p:sp>
      <p:sp>
        <p:nvSpPr>
          <p:cNvPr id="164866" name="Rectangle 2"/>
          <p:cNvSpPr>
            <a:spLocks noGrp="1" noChangeArrowheads="1"/>
          </p:cNvSpPr>
          <p:nvPr>
            <p:ph type="title"/>
          </p:nvPr>
        </p:nvSpPr>
        <p:spPr/>
        <p:txBody>
          <a:bodyPr/>
          <a:lstStyle/>
          <a:p>
            <a:endParaRPr lang="zh-CN" altLang="zh-CN"/>
          </a:p>
        </p:txBody>
      </p:sp>
      <p:pic>
        <p:nvPicPr>
          <p:cNvPr id="16486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87338" y="33338"/>
            <a:ext cx="8532812" cy="682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4868" name="Text Box 4"/>
          <p:cNvSpPr txBox="1">
            <a:spLocks noChangeArrowheads="1"/>
          </p:cNvSpPr>
          <p:nvPr/>
        </p:nvSpPr>
        <p:spPr bwMode="auto">
          <a:xfrm>
            <a:off x="3851275" y="620713"/>
            <a:ext cx="1368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0000"/>
              </a:lnSpc>
              <a:buClrTx/>
              <a:buSzTx/>
              <a:buFontTx/>
              <a:buNone/>
            </a:pPr>
            <a:r>
              <a:rPr lang="zh-CN" altLang="en-US" u="none">
                <a:latin typeface="Arial" pitchFamily="34" charset="0"/>
                <a:ea typeface="宋体" pitchFamily="2" charset="-122"/>
              </a:rPr>
              <a:t>标题文本区</a:t>
            </a:r>
          </a:p>
        </p:txBody>
      </p:sp>
      <p:sp>
        <p:nvSpPr>
          <p:cNvPr id="164869" name="Text Box 5"/>
          <p:cNvSpPr txBox="1">
            <a:spLocks noChangeArrowheads="1"/>
          </p:cNvSpPr>
          <p:nvPr/>
        </p:nvSpPr>
        <p:spPr bwMode="auto">
          <a:xfrm>
            <a:off x="3059113" y="3573463"/>
            <a:ext cx="2159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0000"/>
              </a:lnSpc>
              <a:buClrTx/>
              <a:buSzTx/>
              <a:buFontTx/>
              <a:buNone/>
            </a:pPr>
            <a:r>
              <a:rPr lang="zh-CN" altLang="en-US" u="none">
                <a:latin typeface="Arial" pitchFamily="34" charset="0"/>
                <a:ea typeface="宋体" pitchFamily="2" charset="-122"/>
              </a:rPr>
              <a:t>数据区（内框区）</a:t>
            </a:r>
          </a:p>
        </p:txBody>
      </p:sp>
      <p:sp>
        <p:nvSpPr>
          <p:cNvPr id="164870" name="Text Box 6"/>
          <p:cNvSpPr txBox="1">
            <a:spLocks noChangeArrowheads="1"/>
          </p:cNvSpPr>
          <p:nvPr/>
        </p:nvSpPr>
        <p:spPr bwMode="auto">
          <a:xfrm>
            <a:off x="6804025" y="3500438"/>
            <a:ext cx="1368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0000"/>
              </a:lnSpc>
              <a:buClrTx/>
              <a:buSzTx/>
              <a:buFontTx/>
              <a:buNone/>
            </a:pPr>
            <a:r>
              <a:rPr lang="zh-CN" altLang="en-US" u="none">
                <a:latin typeface="Arial" pitchFamily="34" charset="0"/>
                <a:ea typeface="宋体" pitchFamily="2" charset="-122"/>
              </a:rPr>
              <a:t>图例区</a:t>
            </a:r>
          </a:p>
        </p:txBody>
      </p:sp>
      <p:sp>
        <p:nvSpPr>
          <p:cNvPr id="164871" name="Text Box 7"/>
          <p:cNvSpPr txBox="1">
            <a:spLocks noChangeArrowheads="1"/>
          </p:cNvSpPr>
          <p:nvPr/>
        </p:nvSpPr>
        <p:spPr bwMode="auto">
          <a:xfrm>
            <a:off x="3924300" y="5949950"/>
            <a:ext cx="1368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0000"/>
              </a:lnSpc>
              <a:buClrTx/>
              <a:buSzTx/>
              <a:buFontTx/>
              <a:buNone/>
            </a:pPr>
            <a:r>
              <a:rPr lang="zh-CN" altLang="en-US" u="none">
                <a:latin typeface="Arial" pitchFamily="34" charset="0"/>
                <a:ea typeface="宋体" pitchFamily="2" charset="-122"/>
              </a:rPr>
              <a:t>外框区</a:t>
            </a:r>
          </a:p>
        </p:txBody>
      </p:sp>
    </p:spTree>
    <p:extLst>
      <p:ext uri="{BB962C8B-B14F-4D97-AF65-F5344CB8AC3E}">
        <p14:creationId xmlns:p14="http://schemas.microsoft.com/office/powerpoint/2010/main" val="132372579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zh-CN" altLang="en-US" dirty="0"/>
              <a:t>自由灵活的图形框架</a:t>
            </a:r>
          </a:p>
        </p:txBody>
      </p:sp>
      <p:sp>
        <p:nvSpPr>
          <p:cNvPr id="166915" name="Rectangle 3"/>
          <p:cNvSpPr>
            <a:spLocks noGrp="1" noChangeArrowheads="1"/>
          </p:cNvSpPr>
          <p:nvPr>
            <p:ph type="body" idx="1"/>
          </p:nvPr>
        </p:nvSpPr>
        <p:spPr/>
        <p:txBody>
          <a:bodyPr/>
          <a:lstStyle/>
          <a:p>
            <a:r>
              <a:rPr lang="zh-CN" altLang="en-US"/>
              <a:t>外框区和内框区</a:t>
            </a:r>
          </a:p>
          <a:p>
            <a:pPr lvl="1"/>
            <a:r>
              <a:rPr lang="zh-CN" altLang="en-US"/>
              <a:t>选中后出现控制框，利用鼠标可进行框区大小的改变和位置的移动</a:t>
            </a:r>
          </a:p>
          <a:p>
            <a:pPr lvl="1"/>
            <a:r>
              <a:rPr lang="zh-CN" altLang="en-US"/>
              <a:t>改变外框区大小时将对称的改变除文本外所有图形元素的大小</a:t>
            </a:r>
          </a:p>
          <a:p>
            <a:pPr lvl="1"/>
            <a:r>
              <a:rPr lang="zh-CN" altLang="en-US"/>
              <a:t>在改变大小时图形长宽比例不再固定，完全做到了随心所欲</a:t>
            </a:r>
          </a:p>
          <a:p>
            <a:endParaRPr lang="en-US" altLang="zh-CN"/>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136</a:t>
            </a:fld>
            <a:endParaRPr lang="en-US" altLang="zh-CN"/>
          </a:p>
        </p:txBody>
      </p:sp>
    </p:spTree>
    <p:extLst>
      <p:ext uri="{BB962C8B-B14F-4D97-AF65-F5344CB8AC3E}">
        <p14:creationId xmlns:p14="http://schemas.microsoft.com/office/powerpoint/2010/main" val="199183160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zh-CN" altLang="en-US" dirty="0"/>
              <a:t>自由灵活的图形框架</a:t>
            </a:r>
          </a:p>
        </p:txBody>
      </p:sp>
      <p:sp>
        <p:nvSpPr>
          <p:cNvPr id="168963" name="Rectangle 3"/>
          <p:cNvSpPr>
            <a:spLocks noGrp="1" noChangeArrowheads="1"/>
          </p:cNvSpPr>
          <p:nvPr>
            <p:ph type="body" sz="half" idx="1"/>
          </p:nvPr>
        </p:nvSpPr>
        <p:spPr>
          <a:xfrm>
            <a:off x="369888" y="1220788"/>
            <a:ext cx="4370387" cy="4970462"/>
          </a:xfrm>
        </p:spPr>
        <p:txBody>
          <a:bodyPr/>
          <a:lstStyle/>
          <a:p>
            <a:r>
              <a:rPr lang="zh-CN" altLang="en-US" sz="2400"/>
              <a:t>其余各区域</a:t>
            </a:r>
          </a:p>
          <a:p>
            <a:pPr lvl="1"/>
            <a:r>
              <a:rPr lang="zh-CN" altLang="en-US" sz="2100"/>
              <a:t>区域的相对位置完全自由，可拖动到任意位置，区域内元素的各种设置保持不变</a:t>
            </a:r>
          </a:p>
          <a:p>
            <a:pPr lvl="1"/>
            <a:r>
              <a:rPr lang="zh-CN" altLang="en-US" sz="2100"/>
              <a:t>从右侧示意图可见标题和图例均被自由拖动到了图形中的其他位置上</a:t>
            </a:r>
          </a:p>
          <a:p>
            <a:pPr lvl="1"/>
            <a:endParaRPr lang="en-US" altLang="zh-CN" sz="2100"/>
          </a:p>
        </p:txBody>
      </p:sp>
      <p:pic>
        <p:nvPicPr>
          <p:cNvPr id="168964" name="Picture 4"/>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026025" y="3640138"/>
            <a:ext cx="3168650" cy="2281237"/>
          </a:xfrm>
        </p:spPr>
      </p:pic>
      <p:pic>
        <p:nvPicPr>
          <p:cNvPr id="168965" name="Picture 5"/>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380038" y="1641475"/>
            <a:ext cx="3513137" cy="2339975"/>
          </a:xfrm>
        </p:spPr>
      </p:pic>
      <p:sp>
        <p:nvSpPr>
          <p:cNvPr id="9" name="Rectangle 12"/>
          <p:cNvSpPr>
            <a:spLocks noGrp="1" noChangeArrowheads="1"/>
          </p:cNvSpPr>
          <p:nvPr>
            <p:ph type="dt" sz="half" idx="2"/>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10" name="Rectangle 13"/>
          <p:cNvSpPr>
            <a:spLocks noGrp="1" noChangeArrowheads="1"/>
          </p:cNvSpPr>
          <p:nvPr>
            <p:ph type="ftr" sz="quarter" idx="3"/>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137</a:t>
            </a:fld>
            <a:endParaRPr lang="en-US" altLang="zh-CN"/>
          </a:p>
        </p:txBody>
      </p:sp>
    </p:spTree>
    <p:extLst>
      <p:ext uri="{BB962C8B-B14F-4D97-AF65-F5344CB8AC3E}">
        <p14:creationId xmlns:p14="http://schemas.microsoft.com/office/powerpoint/2010/main" val="8068680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zh-CN" altLang="en-US" dirty="0"/>
              <a:t>自由的元素选择方式</a:t>
            </a:r>
          </a:p>
        </p:txBody>
      </p:sp>
      <p:sp>
        <p:nvSpPr>
          <p:cNvPr id="171011" name="Rectangle 3"/>
          <p:cNvSpPr>
            <a:spLocks noGrp="1" noChangeArrowheads="1"/>
          </p:cNvSpPr>
          <p:nvPr>
            <p:ph type="body" idx="1"/>
          </p:nvPr>
        </p:nvSpPr>
        <p:spPr/>
        <p:txBody>
          <a:bodyPr/>
          <a:lstStyle/>
          <a:p>
            <a:r>
              <a:rPr lang="zh-CN" altLang="en-US" dirty="0"/>
              <a:t>单击图形元素，选中所有同类元素</a:t>
            </a:r>
          </a:p>
          <a:p>
            <a:r>
              <a:rPr lang="zh-CN" altLang="en-US" dirty="0"/>
              <a:t>二次单击，则选中同组元素</a:t>
            </a:r>
          </a:p>
          <a:p>
            <a:r>
              <a:rPr lang="zh-CN" altLang="en-US" dirty="0"/>
              <a:t>三次单击，则只选中该图形元素</a:t>
            </a:r>
          </a:p>
          <a:p>
            <a:r>
              <a:rPr lang="zh-CN" altLang="en-US" dirty="0"/>
              <a:t>对图例元素的选择方式不在此列，单击图例则选中所有相应的图形元素</a:t>
            </a:r>
            <a:endParaRPr lang="en-US" altLang="zh-CN" dirty="0"/>
          </a:p>
          <a:p>
            <a:r>
              <a:rPr lang="zh-CN" altLang="en-US" dirty="0"/>
              <a:t>新增的套索选择方式</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138</a:t>
            </a:fld>
            <a:endParaRPr lang="en-US" altLang="zh-CN"/>
          </a:p>
        </p:txBody>
      </p:sp>
    </p:spTree>
    <p:extLst>
      <p:ext uri="{BB962C8B-B14F-4D97-AF65-F5344CB8AC3E}">
        <p14:creationId xmlns:p14="http://schemas.microsoft.com/office/powerpoint/2010/main" val="47466167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zh-CN" altLang="en-US" dirty="0"/>
              <a:t>自由的元素选择方式</a:t>
            </a:r>
          </a:p>
        </p:txBody>
      </p:sp>
      <p:sp>
        <p:nvSpPr>
          <p:cNvPr id="173059" name="Rectangle 3"/>
          <p:cNvSpPr>
            <a:spLocks noGrp="1" noChangeArrowheads="1"/>
          </p:cNvSpPr>
          <p:nvPr>
            <p:ph type="body" sz="half" idx="1"/>
          </p:nvPr>
        </p:nvSpPr>
        <p:spPr>
          <a:xfrm>
            <a:off x="369888" y="1220788"/>
            <a:ext cx="3856037" cy="4970462"/>
          </a:xfrm>
        </p:spPr>
        <p:txBody>
          <a:bodyPr/>
          <a:lstStyle/>
          <a:p>
            <a:r>
              <a:rPr lang="zh-CN" altLang="en-US" sz="2400"/>
              <a:t>单独设置某一个图形元素的格式</a:t>
            </a:r>
          </a:p>
          <a:p>
            <a:pPr lvl="1"/>
            <a:r>
              <a:rPr lang="zh-CN" altLang="en-US" sz="2100"/>
              <a:t>包括单独标出具体的数值、</a:t>
            </a:r>
            <a:r>
              <a:rPr lang="en-US" altLang="zh-CN" sz="2100"/>
              <a:t>ID</a:t>
            </a:r>
            <a:r>
              <a:rPr lang="zh-CN" altLang="en-US" sz="2100"/>
              <a:t>号等</a:t>
            </a:r>
          </a:p>
          <a:p>
            <a:r>
              <a:rPr lang="zh-CN" altLang="en-US" sz="2400"/>
              <a:t>注意：并非所有操作都可以用于单独的图形元素，许多选项只能整个图形一起使用</a:t>
            </a:r>
          </a:p>
          <a:p>
            <a:pPr lvl="1"/>
            <a:r>
              <a:rPr lang="zh-CN" altLang="en-US" sz="2100"/>
              <a:t>三维效果等</a:t>
            </a:r>
          </a:p>
        </p:txBody>
      </p:sp>
      <p:pic>
        <p:nvPicPr>
          <p:cNvPr id="173060"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1965325"/>
            <a:ext cx="4495800" cy="3597275"/>
          </a:xfrm>
        </p:spPr>
      </p:pic>
      <p:sp>
        <p:nvSpPr>
          <p:cNvPr id="8" name="Rectangle 12"/>
          <p:cNvSpPr>
            <a:spLocks noGrp="1" noChangeArrowheads="1"/>
          </p:cNvSpPr>
          <p:nvPr>
            <p:ph type="dt" sz="half" idx="2"/>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139</a:t>
            </a:fld>
            <a:endParaRPr lang="en-US" altLang="zh-CN"/>
          </a:p>
        </p:txBody>
      </p:sp>
    </p:spTree>
    <p:extLst>
      <p:ext uri="{BB962C8B-B14F-4D97-AF65-F5344CB8AC3E}">
        <p14:creationId xmlns:p14="http://schemas.microsoft.com/office/powerpoint/2010/main" val="2040227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zh-CN" altLang="en-US"/>
              <a:t>统计图的分类</a:t>
            </a:r>
          </a:p>
        </p:txBody>
      </p:sp>
      <p:sp>
        <p:nvSpPr>
          <p:cNvPr id="175107" name="Rectangle 3"/>
          <p:cNvSpPr>
            <a:spLocks noGrp="1" noChangeArrowheads="1"/>
          </p:cNvSpPr>
          <p:nvPr>
            <p:ph type="body" idx="1"/>
          </p:nvPr>
        </p:nvSpPr>
        <p:spPr/>
        <p:txBody>
          <a:bodyPr/>
          <a:lstStyle/>
          <a:p>
            <a:r>
              <a:rPr lang="zh-CN" altLang="en-US"/>
              <a:t>统计图的分类方法有许多种，但和统计学体系最为贴近的分类方法是首先按照其呈现变量的数量，从而可以将统计图大致分为单变量图、双变量图、多变量图等，随后再根据相应变量的测量尺度进行更细的区分。 </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140</a:t>
            </a:fld>
            <a:endParaRPr lang="en-US" altLang="zh-CN"/>
          </a:p>
        </p:txBody>
      </p:sp>
    </p:spTree>
    <p:extLst>
      <p:ext uri="{BB962C8B-B14F-4D97-AF65-F5344CB8AC3E}">
        <p14:creationId xmlns:p14="http://schemas.microsoft.com/office/powerpoint/2010/main" val="8980634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zh-CN" altLang="en-US"/>
              <a:t>单变量图</a:t>
            </a:r>
          </a:p>
        </p:txBody>
      </p:sp>
      <p:sp>
        <p:nvSpPr>
          <p:cNvPr id="177155" name="Rectangle 3"/>
          <p:cNvSpPr>
            <a:spLocks noGrp="1" noChangeArrowheads="1"/>
          </p:cNvSpPr>
          <p:nvPr>
            <p:ph type="body" idx="1"/>
          </p:nvPr>
        </p:nvSpPr>
        <p:spPr/>
        <p:txBody>
          <a:bodyPr/>
          <a:lstStyle/>
          <a:p>
            <a:r>
              <a:rPr lang="zh-CN" altLang="en-US"/>
              <a:t>连续性变量 </a:t>
            </a:r>
          </a:p>
          <a:p>
            <a:pPr lvl="1"/>
            <a:endParaRPr lang="en-US" altLang="zh-CN"/>
          </a:p>
        </p:txBody>
      </p:sp>
      <p:graphicFrame>
        <p:nvGraphicFramePr>
          <p:cNvPr id="177156" name="Object 4"/>
          <p:cNvGraphicFramePr>
            <a:graphicFrameLocks noGrp="1" noChangeAspect="1"/>
          </p:cNvGraphicFramePr>
          <p:nvPr>
            <p:ph sz="half" idx="4294967295"/>
          </p:nvPr>
        </p:nvGraphicFramePr>
        <p:xfrm>
          <a:off x="4763" y="2532063"/>
          <a:ext cx="9139237" cy="3251200"/>
        </p:xfrm>
        <a:graphic>
          <a:graphicData uri="http://schemas.openxmlformats.org/presentationml/2006/ole">
            <mc:AlternateContent xmlns:mc="http://schemas.openxmlformats.org/markup-compatibility/2006">
              <mc:Choice xmlns:v="urn:schemas-microsoft-com:vml" Requires="v">
                <p:oleObj name="文档" r:id="rId3" imgW="5339269" imgH="1847221" progId="Word.Document.8">
                  <p:embed/>
                </p:oleObj>
              </mc:Choice>
              <mc:Fallback>
                <p:oleObj name="文档" r:id="rId3" imgW="5339269" imgH="1847221" progId="Word.Document.8">
                  <p:embed/>
                  <p:pic>
                    <p:nvPicPr>
                      <p:cNvPr id="177156" name="Object 4"/>
                      <p:cNvPicPr>
                        <a:picLocks noChangeAspect="1" noChangeArrowheads="1"/>
                      </p:cNvPicPr>
                      <p:nvPr/>
                    </p:nvPicPr>
                    <p:blipFill>
                      <a:blip r:embed="rId4">
                        <a:extLst>
                          <a:ext uri="{28A0092B-C50C-407E-A947-70E740481C1C}">
                            <a14:useLocalDpi xmlns:a14="http://schemas.microsoft.com/office/drawing/2010/main" val="0"/>
                          </a:ext>
                        </a:extLst>
                      </a:blip>
                      <a:srcRect l="14172" t="5334" r="16237" b="21170"/>
                      <a:stretch>
                        <a:fillRect/>
                      </a:stretch>
                    </p:blipFill>
                    <p:spPr bwMode="auto">
                      <a:xfrm>
                        <a:off x="4763" y="2532063"/>
                        <a:ext cx="9139237" cy="32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141</a:t>
            </a:fld>
            <a:endParaRPr lang="en-US" altLang="zh-CN"/>
          </a:p>
        </p:txBody>
      </p:sp>
    </p:spTree>
    <p:extLst>
      <p:ext uri="{BB962C8B-B14F-4D97-AF65-F5344CB8AC3E}">
        <p14:creationId xmlns:p14="http://schemas.microsoft.com/office/powerpoint/2010/main" val="327131097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zh-CN" altLang="en-US"/>
              <a:t>单变量图</a:t>
            </a:r>
          </a:p>
        </p:txBody>
      </p:sp>
      <p:sp>
        <p:nvSpPr>
          <p:cNvPr id="179203" name="Rectangle 3"/>
          <p:cNvSpPr>
            <a:spLocks noGrp="1" noChangeArrowheads="1"/>
          </p:cNvSpPr>
          <p:nvPr>
            <p:ph type="body" idx="1"/>
          </p:nvPr>
        </p:nvSpPr>
        <p:spPr/>
        <p:txBody>
          <a:bodyPr/>
          <a:lstStyle/>
          <a:p>
            <a:r>
              <a:rPr lang="zh-CN" altLang="en-US"/>
              <a:t>分类变量 </a:t>
            </a:r>
          </a:p>
        </p:txBody>
      </p:sp>
      <p:graphicFrame>
        <p:nvGraphicFramePr>
          <p:cNvPr id="179204" name="Object 4"/>
          <p:cNvGraphicFramePr>
            <a:graphicFrameLocks noGrp="1" noChangeAspect="1"/>
          </p:cNvGraphicFramePr>
          <p:nvPr>
            <p:ph sz="half" idx="4294967295"/>
          </p:nvPr>
        </p:nvGraphicFramePr>
        <p:xfrm>
          <a:off x="0" y="2498725"/>
          <a:ext cx="9066213" cy="3154363"/>
        </p:xfrm>
        <a:graphic>
          <a:graphicData uri="http://schemas.openxmlformats.org/presentationml/2006/ole">
            <mc:AlternateContent xmlns:mc="http://schemas.openxmlformats.org/markup-compatibility/2006">
              <mc:Choice xmlns:v="urn:schemas-microsoft-com:vml" Requires="v">
                <p:oleObj name="文档" r:id="rId3" imgW="5339269" imgH="1856957" progId="Word.Document.8">
                  <p:embed/>
                </p:oleObj>
              </mc:Choice>
              <mc:Fallback>
                <p:oleObj name="文档" r:id="rId3" imgW="5339269" imgH="1856957" progId="Word.Document.8">
                  <p:embed/>
                  <p:pic>
                    <p:nvPicPr>
                      <p:cNvPr id="179204" name="Object 4"/>
                      <p:cNvPicPr>
                        <a:picLocks noChangeAspect="1" noChangeArrowheads="1"/>
                      </p:cNvPicPr>
                      <p:nvPr/>
                    </p:nvPicPr>
                    <p:blipFill>
                      <a:blip r:embed="rId4">
                        <a:extLst>
                          <a:ext uri="{28A0092B-C50C-407E-A947-70E740481C1C}">
                            <a14:useLocalDpi xmlns:a14="http://schemas.microsoft.com/office/drawing/2010/main" val="0"/>
                          </a:ext>
                        </a:extLst>
                      </a:blip>
                      <a:srcRect l="14085" r="13773" b="29958"/>
                      <a:stretch>
                        <a:fillRect/>
                      </a:stretch>
                    </p:blipFill>
                    <p:spPr bwMode="auto">
                      <a:xfrm>
                        <a:off x="0" y="2498725"/>
                        <a:ext cx="9066213"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142</a:t>
            </a:fld>
            <a:endParaRPr lang="en-US" altLang="zh-CN"/>
          </a:p>
        </p:txBody>
      </p:sp>
    </p:spTree>
    <p:extLst>
      <p:ext uri="{BB962C8B-B14F-4D97-AF65-F5344CB8AC3E}">
        <p14:creationId xmlns:p14="http://schemas.microsoft.com/office/powerpoint/2010/main" val="34848320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r>
              <a:rPr lang="zh-CN" altLang="en-US"/>
              <a:t>双变量图</a:t>
            </a:r>
          </a:p>
        </p:txBody>
      </p:sp>
      <p:sp>
        <p:nvSpPr>
          <p:cNvPr id="181251" name="Rectangle 3"/>
          <p:cNvSpPr>
            <a:spLocks noGrp="1" noChangeArrowheads="1"/>
          </p:cNvSpPr>
          <p:nvPr>
            <p:ph type="body" idx="1"/>
          </p:nvPr>
        </p:nvSpPr>
        <p:spPr/>
        <p:txBody>
          <a:bodyPr/>
          <a:lstStyle/>
          <a:p>
            <a:r>
              <a:rPr lang="zh-CN" altLang="en-US" dirty="0"/>
              <a:t>连续因变量 </a:t>
            </a:r>
          </a:p>
        </p:txBody>
      </p:sp>
      <p:graphicFrame>
        <p:nvGraphicFramePr>
          <p:cNvPr id="181252" name="Object 4"/>
          <p:cNvGraphicFramePr>
            <a:graphicFrameLocks noGrp="1" noChangeAspect="1"/>
          </p:cNvGraphicFramePr>
          <p:nvPr>
            <p:ph sz="half" idx="4294967295"/>
          </p:nvPr>
        </p:nvGraphicFramePr>
        <p:xfrm>
          <a:off x="7938" y="2962275"/>
          <a:ext cx="9075737" cy="3130550"/>
        </p:xfrm>
        <a:graphic>
          <a:graphicData uri="http://schemas.openxmlformats.org/presentationml/2006/ole">
            <mc:AlternateContent xmlns:mc="http://schemas.openxmlformats.org/markup-compatibility/2006">
              <mc:Choice xmlns:v="urn:schemas-microsoft-com:vml" Requires="v">
                <p:oleObj name="文档" r:id="rId3" imgW="5339269" imgH="1756717" progId="Word.Document.8">
                  <p:embed/>
                </p:oleObj>
              </mc:Choice>
              <mc:Fallback>
                <p:oleObj name="文档" r:id="rId3" imgW="5339269" imgH="1756717" progId="Word.Document.8">
                  <p:embed/>
                  <p:pic>
                    <p:nvPicPr>
                      <p:cNvPr id="181252" name="Object 4"/>
                      <p:cNvPicPr>
                        <a:picLocks noChangeAspect="1" noChangeArrowheads="1"/>
                      </p:cNvPicPr>
                      <p:nvPr/>
                    </p:nvPicPr>
                    <p:blipFill>
                      <a:blip r:embed="rId4">
                        <a:extLst>
                          <a:ext uri="{28A0092B-C50C-407E-A947-70E740481C1C}">
                            <a14:useLocalDpi xmlns:a14="http://schemas.microsoft.com/office/drawing/2010/main" val="0"/>
                          </a:ext>
                        </a:extLst>
                      </a:blip>
                      <a:srcRect l="9625" r="12544" b="16515"/>
                      <a:stretch>
                        <a:fillRect/>
                      </a:stretch>
                    </p:blipFill>
                    <p:spPr bwMode="auto">
                      <a:xfrm>
                        <a:off x="7938" y="2962275"/>
                        <a:ext cx="9075737" cy="313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143</a:t>
            </a:fld>
            <a:endParaRPr lang="en-US" altLang="zh-CN"/>
          </a:p>
        </p:txBody>
      </p:sp>
    </p:spTree>
    <p:extLst>
      <p:ext uri="{BB962C8B-B14F-4D97-AF65-F5344CB8AC3E}">
        <p14:creationId xmlns:p14="http://schemas.microsoft.com/office/powerpoint/2010/main" val="103271704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zh-CN" altLang="en-US"/>
              <a:t>双变量图</a:t>
            </a:r>
          </a:p>
        </p:txBody>
      </p:sp>
      <p:sp>
        <p:nvSpPr>
          <p:cNvPr id="183299" name="Rectangle 3"/>
          <p:cNvSpPr>
            <a:spLocks noGrp="1" noChangeArrowheads="1"/>
          </p:cNvSpPr>
          <p:nvPr>
            <p:ph type="body" idx="1"/>
          </p:nvPr>
        </p:nvSpPr>
        <p:spPr/>
        <p:txBody>
          <a:bodyPr/>
          <a:lstStyle/>
          <a:p>
            <a:r>
              <a:rPr lang="zh-CN" altLang="en-US" dirty="0"/>
              <a:t>分类因变量</a:t>
            </a:r>
          </a:p>
          <a:p>
            <a:pPr lvl="1"/>
            <a:r>
              <a:rPr lang="zh-CN" altLang="en-US" dirty="0"/>
              <a:t>自变量为连续时，常见的处理方式是将自</a:t>
            </a:r>
            <a:r>
              <a:rPr lang="en-US" altLang="zh-CN" dirty="0"/>
              <a:t>/</a:t>
            </a:r>
            <a:r>
              <a:rPr lang="zh-CN" altLang="en-US" dirty="0"/>
              <a:t>应变量交换后使用条图来进行呈现。</a:t>
            </a:r>
          </a:p>
          <a:p>
            <a:pPr lvl="1"/>
            <a:r>
              <a:rPr lang="zh-CN" altLang="en-US" dirty="0"/>
              <a:t>自变量也是分类变量时，</a:t>
            </a:r>
            <a:br>
              <a:rPr lang="zh-CN" altLang="en-US" dirty="0"/>
            </a:br>
            <a:r>
              <a:rPr lang="zh-CN" altLang="en-US" dirty="0"/>
              <a:t>基本以条图为主。</a:t>
            </a:r>
          </a:p>
          <a:p>
            <a:pPr lvl="2"/>
            <a:r>
              <a:rPr lang="zh-CN" altLang="en-US" dirty="0"/>
              <a:t>复式条图：呈现两个分类</a:t>
            </a:r>
            <a:br>
              <a:rPr lang="zh-CN" altLang="en-US" dirty="0"/>
            </a:br>
            <a:r>
              <a:rPr lang="zh-CN" altLang="en-US" dirty="0"/>
              <a:t>变量各个类别组合情况下</a:t>
            </a:r>
            <a:br>
              <a:rPr lang="zh-CN" altLang="en-US" dirty="0"/>
            </a:br>
            <a:r>
              <a:rPr lang="zh-CN" altLang="en-US" dirty="0"/>
              <a:t>的频数</a:t>
            </a:r>
          </a:p>
        </p:txBody>
      </p:sp>
      <p:pic>
        <p:nvPicPr>
          <p:cNvPr id="183300" name="Picture 4"/>
          <p:cNvPicPr>
            <a:picLocks noChangeAspect="1" noChangeArrowheads="1"/>
          </p:cNvPicPr>
          <p:nvPr/>
        </p:nvPicPr>
        <p:blipFill>
          <a:blip r:embed="rId3">
            <a:extLst>
              <a:ext uri="{28A0092B-C50C-407E-A947-70E740481C1C}">
                <a14:useLocalDpi xmlns:a14="http://schemas.microsoft.com/office/drawing/2010/main" val="0"/>
              </a:ext>
            </a:extLst>
          </a:blip>
          <a:srcRect t="15550" r="22896"/>
          <a:stretch>
            <a:fillRect/>
          </a:stretch>
        </p:blipFill>
        <p:spPr bwMode="auto">
          <a:xfrm>
            <a:off x="4572000" y="2681288"/>
            <a:ext cx="403225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144</a:t>
            </a:fld>
            <a:endParaRPr lang="en-US" altLang="zh-CN"/>
          </a:p>
        </p:txBody>
      </p:sp>
    </p:spTree>
    <p:extLst>
      <p:ext uri="{BB962C8B-B14F-4D97-AF65-F5344CB8AC3E}">
        <p14:creationId xmlns:p14="http://schemas.microsoft.com/office/powerpoint/2010/main" val="6180710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zh-CN" altLang="en-US"/>
              <a:t>双变量图</a:t>
            </a:r>
          </a:p>
        </p:txBody>
      </p:sp>
      <p:sp>
        <p:nvSpPr>
          <p:cNvPr id="185347" name="Rectangle 3"/>
          <p:cNvSpPr>
            <a:spLocks noGrp="1" noChangeArrowheads="1"/>
          </p:cNvSpPr>
          <p:nvPr>
            <p:ph type="body" sz="half" idx="1"/>
          </p:nvPr>
        </p:nvSpPr>
        <p:spPr>
          <a:xfrm>
            <a:off x="369888" y="1220788"/>
            <a:ext cx="3856037" cy="4970462"/>
          </a:xfrm>
        </p:spPr>
        <p:txBody>
          <a:bodyPr/>
          <a:lstStyle/>
          <a:p>
            <a:r>
              <a:rPr lang="zh-CN" altLang="en-US" sz="2400"/>
              <a:t>其它双变量条图</a:t>
            </a:r>
          </a:p>
          <a:p>
            <a:pPr lvl="1"/>
            <a:r>
              <a:rPr lang="zh-CN" altLang="en-US" sz="2100"/>
              <a:t>分段条图：主要突出一个分类变量各类别的频数，并在此基础上表现两个类别的组合频数情况</a:t>
            </a:r>
          </a:p>
          <a:p>
            <a:pPr lvl="1"/>
            <a:r>
              <a:rPr lang="zh-CN" altLang="en-US" sz="2100"/>
              <a:t>马赛克图：呈现在一个变量不同类别下，另一个变量各类别的百分比变化情况</a:t>
            </a:r>
          </a:p>
        </p:txBody>
      </p:sp>
      <p:sp>
        <p:nvSpPr>
          <p:cNvPr id="185348" name="Rectangle 4"/>
          <p:cNvSpPr>
            <a:spLocks noGrp="1" noChangeArrowheads="1"/>
          </p:cNvSpPr>
          <p:nvPr>
            <p:ph sz="half" idx="2"/>
          </p:nvPr>
        </p:nvSpPr>
        <p:spPr>
          <a:xfrm>
            <a:off x="4381500" y="1220788"/>
            <a:ext cx="3856038" cy="4970462"/>
          </a:xfrm>
        </p:spPr>
        <p:txBody>
          <a:bodyPr/>
          <a:lstStyle/>
          <a:p>
            <a:endParaRPr lang="zh-CN" altLang="zh-CN" sz="2400"/>
          </a:p>
        </p:txBody>
      </p:sp>
      <p:pic>
        <p:nvPicPr>
          <p:cNvPr id="185349" name="Picture 5"/>
          <p:cNvPicPr>
            <a:picLocks noChangeAspect="1" noChangeArrowheads="1"/>
          </p:cNvPicPr>
          <p:nvPr/>
        </p:nvPicPr>
        <p:blipFill>
          <a:blip r:embed="rId3">
            <a:extLst>
              <a:ext uri="{28A0092B-C50C-407E-A947-70E740481C1C}">
                <a14:useLocalDpi xmlns:a14="http://schemas.microsoft.com/office/drawing/2010/main" val="0"/>
              </a:ext>
            </a:extLst>
          </a:blip>
          <a:srcRect t="15436" r="22896"/>
          <a:stretch>
            <a:fillRect/>
          </a:stretch>
        </p:blipFill>
        <p:spPr bwMode="auto">
          <a:xfrm>
            <a:off x="5076825" y="538163"/>
            <a:ext cx="3455988"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350" name="Picture 6"/>
          <p:cNvPicPr>
            <a:picLocks noChangeAspect="1" noChangeArrowheads="1"/>
          </p:cNvPicPr>
          <p:nvPr/>
        </p:nvPicPr>
        <p:blipFill>
          <a:blip r:embed="rId4">
            <a:extLst>
              <a:ext uri="{28A0092B-C50C-407E-A947-70E740481C1C}">
                <a14:useLocalDpi xmlns:a14="http://schemas.microsoft.com/office/drawing/2010/main" val="0"/>
              </a:ext>
            </a:extLst>
          </a:blip>
          <a:srcRect r="20926"/>
          <a:stretch>
            <a:fillRect/>
          </a:stretch>
        </p:blipFill>
        <p:spPr bwMode="auto">
          <a:xfrm>
            <a:off x="4932363" y="3514725"/>
            <a:ext cx="360045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2"/>
          <p:cNvSpPr>
            <a:spLocks noGrp="1" noChangeArrowheads="1"/>
          </p:cNvSpPr>
          <p:nvPr>
            <p:ph type="dt" sz="half" idx="2"/>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1"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2"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145</a:t>
            </a:fld>
            <a:endParaRPr lang="en-US" altLang="zh-CN"/>
          </a:p>
        </p:txBody>
      </p:sp>
    </p:spTree>
    <p:extLst>
      <p:ext uri="{BB962C8B-B14F-4D97-AF65-F5344CB8AC3E}">
        <p14:creationId xmlns:p14="http://schemas.microsoft.com/office/powerpoint/2010/main" val="330422281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zh-CN" altLang="en-US"/>
              <a:t>更复杂的多变量图形</a:t>
            </a:r>
          </a:p>
        </p:txBody>
      </p:sp>
      <p:sp>
        <p:nvSpPr>
          <p:cNvPr id="187395" name="Rectangle 3"/>
          <p:cNvSpPr>
            <a:spLocks noGrp="1" noChangeArrowheads="1"/>
          </p:cNvSpPr>
          <p:nvPr>
            <p:ph type="body" idx="1"/>
          </p:nvPr>
        </p:nvSpPr>
        <p:spPr/>
        <p:txBody>
          <a:bodyPr/>
          <a:lstStyle/>
          <a:p>
            <a:r>
              <a:rPr lang="zh-CN" altLang="en-US"/>
              <a:t>最常见的方式为采用图例对二维图进行扩充 </a:t>
            </a:r>
          </a:p>
          <a:p>
            <a:r>
              <a:rPr lang="zh-CN" altLang="en-US"/>
              <a:t>组合统计图：根据实际需要自行设计</a:t>
            </a:r>
          </a:p>
          <a:p>
            <a:r>
              <a:rPr lang="zh-CN" altLang="en-US"/>
              <a:t>统计地图：与地图数据相结合</a:t>
            </a:r>
          </a:p>
          <a:p>
            <a:r>
              <a:rPr lang="zh-CN" altLang="en-US"/>
              <a:t>其他特殊用途的统计图</a:t>
            </a:r>
          </a:p>
          <a:p>
            <a:pPr lvl="1"/>
            <a:r>
              <a:rPr lang="zh-CN" altLang="en-US"/>
              <a:t>质量控制图、</a:t>
            </a:r>
            <a:r>
              <a:rPr lang="en-US" altLang="zh-CN"/>
              <a:t>ROC</a:t>
            </a:r>
            <a:r>
              <a:rPr lang="zh-CN" altLang="en-US"/>
              <a:t>曲线等</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146</a:t>
            </a:fld>
            <a:endParaRPr lang="en-US" altLang="zh-CN"/>
          </a:p>
        </p:txBody>
      </p:sp>
    </p:spTree>
    <p:extLst>
      <p:ext uri="{BB962C8B-B14F-4D97-AF65-F5344CB8AC3E}">
        <p14:creationId xmlns:p14="http://schemas.microsoft.com/office/powerpoint/2010/main" val="414535903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zh-CN" altLang="en-US"/>
              <a:t>注意：图形并非越复杂越好！</a:t>
            </a:r>
          </a:p>
        </p:txBody>
      </p:sp>
      <p:sp>
        <p:nvSpPr>
          <p:cNvPr id="189443" name="Rectangle 3"/>
          <p:cNvSpPr>
            <a:spLocks noGrp="1" noChangeArrowheads="1"/>
          </p:cNvSpPr>
          <p:nvPr>
            <p:ph type="body" idx="1"/>
          </p:nvPr>
        </p:nvSpPr>
        <p:spPr/>
        <p:txBody>
          <a:bodyPr/>
          <a:lstStyle/>
          <a:p>
            <a:r>
              <a:rPr lang="en-US" altLang="zh-CN"/>
              <a:t>The most common disaster in illustrating is to include too much information in one figure.</a:t>
            </a:r>
          </a:p>
          <a:p>
            <a:r>
              <a:rPr lang="en-US" altLang="zh-CN"/>
              <a:t>The more points made in an illustration, the more the risk of confusing and discouraging the reviewer.</a:t>
            </a:r>
            <a:br>
              <a:rPr lang="en-US" altLang="zh-CN"/>
            </a:br>
            <a:r>
              <a:rPr lang="en-US" altLang="zh-CN"/>
              <a:t>				     --Briscoe,1990</a:t>
            </a:r>
          </a:p>
        </p:txBody>
      </p:sp>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147</a:t>
            </a:fld>
            <a:endParaRPr lang="en-US" altLang="zh-CN"/>
          </a:p>
        </p:txBody>
      </p:sp>
    </p:spTree>
    <p:extLst>
      <p:ext uri="{BB962C8B-B14F-4D97-AF65-F5344CB8AC3E}">
        <p14:creationId xmlns:p14="http://schemas.microsoft.com/office/powerpoint/2010/main" val="28800650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直方图与茎叶图</a:t>
            </a:r>
            <a:endParaRPr lang="zh-CN" altLang="en-US" dirty="0"/>
          </a:p>
        </p:txBody>
      </p:sp>
      <p:sp>
        <p:nvSpPr>
          <p:cNvPr id="3" name="内容占位符 2"/>
          <p:cNvSpPr>
            <a:spLocks noGrp="1"/>
          </p:cNvSpPr>
          <p:nvPr>
            <p:ph idx="1"/>
          </p:nvPr>
        </p:nvSpPr>
        <p:spPr/>
        <p:txBody>
          <a:bodyPr/>
          <a:lstStyle/>
          <a:p>
            <a:r>
              <a:rPr lang="zh-CN" altLang="zh-CN"/>
              <a:t>案例：绘制消费者信心值的直方图</a:t>
            </a:r>
            <a:endParaRPr lang="en-US" altLang="zh-CN"/>
          </a:p>
          <a:p>
            <a:pPr lvl="1"/>
            <a:r>
              <a:rPr lang="zh-CN" altLang="zh-CN"/>
              <a:t>直方图组的绘制</a:t>
            </a:r>
          </a:p>
          <a:p>
            <a:pPr lvl="1"/>
            <a:r>
              <a:rPr lang="zh-CN" altLang="zh-CN"/>
              <a:t>累积直方图的绘制</a:t>
            </a:r>
          </a:p>
          <a:p>
            <a:pPr lvl="1"/>
            <a:r>
              <a:rPr lang="zh-CN" altLang="zh-CN"/>
              <a:t>分段直方图（</a:t>
            </a:r>
            <a:r>
              <a:rPr lang="en-US" altLang="zh-CN"/>
              <a:t>Stacked Histogram</a:t>
            </a:r>
            <a:r>
              <a:rPr lang="zh-CN" altLang="zh-CN"/>
              <a:t>）</a:t>
            </a:r>
          </a:p>
          <a:p>
            <a:pPr lvl="1"/>
            <a:r>
              <a:rPr lang="zh-CN" altLang="zh-CN"/>
              <a:t>面积直方图（频数多边形，</a:t>
            </a:r>
            <a:r>
              <a:rPr lang="en-US" altLang="zh-CN"/>
              <a:t>Frequency Polygon</a:t>
            </a:r>
            <a:r>
              <a:rPr lang="zh-CN" altLang="zh-CN"/>
              <a:t>）</a:t>
            </a:r>
          </a:p>
          <a:p>
            <a:pPr lvl="1"/>
            <a:r>
              <a:rPr lang="zh-CN" altLang="zh-CN"/>
              <a:t>人口金字塔（</a:t>
            </a:r>
            <a:r>
              <a:rPr lang="en-US" altLang="zh-CN"/>
              <a:t>Population Pyramid</a:t>
            </a:r>
            <a:r>
              <a:rPr lang="zh-CN" altLang="zh-CN"/>
              <a:t>）</a:t>
            </a:r>
          </a:p>
          <a:p>
            <a:r>
              <a:rPr lang="zh-CN" altLang="zh-CN"/>
              <a:t>茎叶图</a:t>
            </a:r>
          </a:p>
          <a:p>
            <a:endParaRPr lang="zh-CN" altLang="en-US" dirty="0"/>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148</a:t>
            </a:fld>
            <a:endParaRPr lang="en-US" altLang="zh-CN"/>
          </a:p>
        </p:txBody>
      </p:sp>
    </p:spTree>
    <p:extLst>
      <p:ext uri="{BB962C8B-B14F-4D97-AF65-F5344CB8AC3E}">
        <p14:creationId xmlns:p14="http://schemas.microsoft.com/office/powerpoint/2010/main" val="62461276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箱</a:t>
            </a:r>
            <a:r>
              <a:rPr lang="en-US" altLang="zh-CN"/>
              <a:t>  </a:t>
            </a:r>
            <a:r>
              <a:rPr lang="zh-CN" altLang="zh-CN"/>
              <a:t>图</a:t>
            </a:r>
            <a:endParaRPr lang="zh-CN" altLang="en-US" dirty="0"/>
          </a:p>
        </p:txBody>
      </p:sp>
      <p:sp>
        <p:nvSpPr>
          <p:cNvPr id="3" name="内容占位符 2"/>
          <p:cNvSpPr>
            <a:spLocks noGrp="1"/>
          </p:cNvSpPr>
          <p:nvPr>
            <p:ph idx="1"/>
          </p:nvPr>
        </p:nvSpPr>
        <p:spPr/>
        <p:txBody>
          <a:bodyPr/>
          <a:lstStyle/>
          <a:p>
            <a:r>
              <a:rPr lang="zh-CN" altLang="zh-CN" dirty="0"/>
              <a:t>案例：用箱图分月份考察消费者信心的分布</a:t>
            </a:r>
            <a:endParaRPr lang="en-US" altLang="zh-CN" dirty="0"/>
          </a:p>
          <a:p>
            <a:pPr lvl="1"/>
            <a:r>
              <a:rPr lang="zh-CN" altLang="zh-CN" dirty="0"/>
              <a:t>每个箱形都由最中间的粗线，一个方框、外延出来的两条细线和最外端可能有的单独散点组成。</a:t>
            </a:r>
          </a:p>
          <a:p>
            <a:pPr lvl="1"/>
            <a:r>
              <a:rPr lang="zh-CN" altLang="zh-CN" dirty="0"/>
              <a:t>在箱图中，凡是与四分位数值（图中即为方框上下界）的距离超过</a:t>
            </a:r>
            <a:r>
              <a:rPr lang="en-US" altLang="zh-CN" dirty="0"/>
              <a:t>1.5</a:t>
            </a:r>
            <a:r>
              <a:rPr lang="zh-CN" altLang="zh-CN" dirty="0"/>
              <a:t>倍四分位间距的都会被定义为异常值，其中离方框上</a:t>
            </a:r>
            <a:r>
              <a:rPr lang="en-US" altLang="zh-CN" dirty="0"/>
              <a:t>/</a:t>
            </a:r>
            <a:r>
              <a:rPr lang="zh-CN" altLang="zh-CN" dirty="0"/>
              <a:t>下界的距离超过四分位数间距</a:t>
            </a:r>
            <a:r>
              <a:rPr lang="en-US" altLang="zh-CN" dirty="0"/>
              <a:t>1.5</a:t>
            </a:r>
            <a:r>
              <a:rPr lang="zh-CN" altLang="zh-CN" dirty="0"/>
              <a:t>倍的为离群值，在图中以“</a:t>
            </a:r>
            <a:r>
              <a:rPr lang="en-US" altLang="zh-CN" dirty="0"/>
              <a:t>O</a:t>
            </a:r>
            <a:r>
              <a:rPr lang="zh-CN" altLang="zh-CN" dirty="0"/>
              <a:t>”表示；超过</a:t>
            </a:r>
            <a:r>
              <a:rPr lang="en-US" altLang="zh-CN" dirty="0"/>
              <a:t>3</a:t>
            </a:r>
            <a:r>
              <a:rPr lang="zh-CN" altLang="zh-CN" dirty="0"/>
              <a:t>倍的则为极值，用“</a:t>
            </a:r>
            <a:r>
              <a:rPr lang="en-US" altLang="zh-CN" dirty="0"/>
              <a:t>*</a:t>
            </a:r>
            <a:r>
              <a:rPr lang="zh-CN" altLang="zh-CN" dirty="0"/>
              <a:t>”表示。散点旁边默认标出相应案例号备查。</a:t>
            </a:r>
            <a:endParaRPr lang="en-US" altLang="zh-CN" dirty="0"/>
          </a:p>
          <a:p>
            <a:r>
              <a:rPr lang="zh-CN" altLang="en-US" dirty="0"/>
              <a:t>特色功能</a:t>
            </a:r>
            <a:endParaRPr lang="en-US" altLang="zh-CN" dirty="0"/>
          </a:p>
          <a:p>
            <a:pPr lvl="1"/>
            <a:r>
              <a:rPr lang="zh-CN" altLang="en-US" dirty="0"/>
              <a:t>选择性显示某些标签</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149</a:t>
            </a:fld>
            <a:endParaRPr lang="en-US" altLang="zh-CN"/>
          </a:p>
        </p:txBody>
      </p:sp>
    </p:spTree>
    <p:extLst>
      <p:ext uri="{BB962C8B-B14F-4D97-AF65-F5344CB8AC3E}">
        <p14:creationId xmlns:p14="http://schemas.microsoft.com/office/powerpoint/2010/main" val="300716719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饼</a:t>
            </a:r>
            <a:r>
              <a:rPr lang="en-US" altLang="zh-CN"/>
              <a:t>  </a:t>
            </a:r>
            <a:r>
              <a:rPr lang="zh-CN" altLang="zh-CN"/>
              <a:t>图</a:t>
            </a:r>
            <a:endParaRPr lang="zh-CN" altLang="en-US" dirty="0"/>
          </a:p>
        </p:txBody>
      </p:sp>
      <p:sp>
        <p:nvSpPr>
          <p:cNvPr id="3" name="内容占位符 2"/>
          <p:cNvSpPr>
            <a:spLocks noGrp="1"/>
          </p:cNvSpPr>
          <p:nvPr>
            <p:ph idx="1"/>
          </p:nvPr>
        </p:nvSpPr>
        <p:spPr/>
        <p:txBody>
          <a:bodyPr/>
          <a:lstStyle/>
          <a:p>
            <a:r>
              <a:rPr lang="zh-CN" altLang="zh-CN"/>
              <a:t>案例：分城市、月份考察样本性别比例</a:t>
            </a:r>
            <a:endParaRPr lang="en-US" altLang="zh-CN"/>
          </a:p>
          <a:p>
            <a:pPr lvl="1"/>
            <a:r>
              <a:rPr lang="zh-CN" altLang="zh-CN"/>
              <a:t>由于需要分城市、月份进行考察，因此可以考虑将这两个变量分别设定为行面板和列面板变量，且从使用习惯上讲，月份这一有序分类变量应当被设置为列面板变量更为妥当。</a:t>
            </a:r>
            <a:endParaRPr lang="en-US" altLang="zh-CN"/>
          </a:p>
          <a:p>
            <a:r>
              <a:rPr lang="zh-CN" altLang="en-US"/>
              <a:t>特色功能</a:t>
            </a:r>
            <a:endParaRPr lang="en-US" altLang="zh-CN"/>
          </a:p>
          <a:p>
            <a:pPr lvl="1"/>
            <a:r>
              <a:rPr lang="zh-CN" altLang="en-US"/>
              <a:t>旋转方向</a:t>
            </a:r>
            <a:endParaRPr lang="en-US" altLang="zh-CN"/>
          </a:p>
          <a:p>
            <a:pPr lvl="1"/>
            <a:r>
              <a:rPr lang="zh-CN" altLang="zh-CN"/>
              <a:t>饼块的突出显示与合并</a:t>
            </a:r>
          </a:p>
          <a:p>
            <a:pPr lvl="1"/>
            <a:endParaRPr lang="zh-CN" altLang="en-US" dirty="0"/>
          </a:p>
        </p:txBody>
      </p:sp>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150</a:t>
            </a:fld>
            <a:endParaRPr lang="en-US" altLang="zh-CN"/>
          </a:p>
        </p:txBody>
      </p:sp>
    </p:spTree>
    <p:extLst>
      <p:ext uri="{BB962C8B-B14F-4D97-AF65-F5344CB8AC3E}">
        <p14:creationId xmlns:p14="http://schemas.microsoft.com/office/powerpoint/2010/main" val="177454033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条图与误差图</a:t>
            </a:r>
            <a:endParaRPr lang="zh-CN" altLang="en-US" dirty="0"/>
          </a:p>
        </p:txBody>
      </p:sp>
      <p:sp>
        <p:nvSpPr>
          <p:cNvPr id="3" name="内容占位符 2"/>
          <p:cNvSpPr>
            <a:spLocks noGrp="1"/>
          </p:cNvSpPr>
          <p:nvPr>
            <p:ph idx="1"/>
          </p:nvPr>
        </p:nvSpPr>
        <p:spPr/>
        <p:txBody>
          <a:bodyPr/>
          <a:lstStyle/>
          <a:p>
            <a:r>
              <a:rPr lang="zh-CN" altLang="zh-CN"/>
              <a:t>案例：比较不同职业人群的消费者信心值</a:t>
            </a:r>
            <a:endParaRPr lang="en-US" altLang="zh-CN"/>
          </a:p>
          <a:p>
            <a:r>
              <a:rPr lang="zh-CN" altLang="zh-CN"/>
              <a:t>案例：分职业进一步比较不同人群的现状和预期指数</a:t>
            </a:r>
            <a:endParaRPr lang="en-US" altLang="zh-CN"/>
          </a:p>
          <a:p>
            <a:r>
              <a:rPr lang="zh-CN" altLang="zh-CN"/>
              <a:t>分段条图与百分条图案例：比较不同月份的</a:t>
            </a:r>
            <a:r>
              <a:rPr lang="en-US" altLang="zh-CN"/>
              <a:t>A3a</a:t>
            </a:r>
            <a:r>
              <a:rPr lang="zh-CN" altLang="zh-CN"/>
              <a:t>选项比例分布</a:t>
            </a:r>
            <a:endParaRPr lang="en-US" altLang="zh-CN"/>
          </a:p>
          <a:p>
            <a:r>
              <a:rPr lang="zh-CN" altLang="en-US"/>
              <a:t>特色功能</a:t>
            </a:r>
            <a:endParaRPr lang="en-US" altLang="zh-CN"/>
          </a:p>
          <a:p>
            <a:pPr lvl="1"/>
            <a:r>
              <a:rPr lang="zh-CN" altLang="zh-CN"/>
              <a:t>条图与其他统计图形的相互转换</a:t>
            </a:r>
          </a:p>
          <a:p>
            <a:pPr lvl="1"/>
            <a:r>
              <a:rPr lang="zh-CN" altLang="zh-CN"/>
              <a:t>复式条图和分段条图的相互转换</a:t>
            </a:r>
          </a:p>
          <a:p>
            <a:pPr lvl="1"/>
            <a:r>
              <a:rPr lang="zh-CN" altLang="zh-CN"/>
              <a:t>分段条图和百分条图的相互转换</a:t>
            </a:r>
          </a:p>
          <a:p>
            <a:r>
              <a:rPr lang="zh-CN" altLang="zh-CN"/>
              <a:t>带误差线的条图与误差图</a:t>
            </a:r>
            <a:endParaRPr lang="zh-CN" altLang="en-US" dirty="0"/>
          </a:p>
        </p:txBody>
      </p:sp>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151</a:t>
            </a:fld>
            <a:endParaRPr lang="en-US" altLang="zh-CN"/>
          </a:p>
        </p:txBody>
      </p:sp>
    </p:spTree>
    <p:extLst>
      <p:ext uri="{BB962C8B-B14F-4D97-AF65-F5344CB8AC3E}">
        <p14:creationId xmlns:p14="http://schemas.microsoft.com/office/powerpoint/2010/main" val="208265151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线图、面积图、点图与垂线图</a:t>
            </a:r>
            <a:endParaRPr lang="zh-CN" altLang="en-US" dirty="0"/>
          </a:p>
        </p:txBody>
      </p:sp>
      <p:sp>
        <p:nvSpPr>
          <p:cNvPr id="3" name="内容占位符 2"/>
          <p:cNvSpPr>
            <a:spLocks noGrp="1"/>
          </p:cNvSpPr>
          <p:nvPr>
            <p:ph idx="1"/>
          </p:nvPr>
        </p:nvSpPr>
        <p:spPr/>
        <p:txBody>
          <a:bodyPr/>
          <a:lstStyle/>
          <a:p>
            <a:r>
              <a:rPr lang="zh-CN" altLang="zh-CN"/>
              <a:t>案例：分城市比较信心指数随时间的变化趋势</a:t>
            </a:r>
            <a:endParaRPr lang="en-US" altLang="zh-CN"/>
          </a:p>
          <a:p>
            <a:pPr lvl="1"/>
            <a:r>
              <a:rPr lang="zh-CN" altLang="en-US"/>
              <a:t>基本波动趋势</a:t>
            </a:r>
            <a:endParaRPr lang="zh-CN" altLang="zh-CN"/>
          </a:p>
          <a:p>
            <a:pPr lvl="1"/>
            <a:r>
              <a:rPr lang="zh-CN" altLang="zh-CN"/>
              <a:t>北上广三地的信心指数变化规律</a:t>
            </a:r>
          </a:p>
          <a:p>
            <a:pPr lvl="1"/>
            <a:r>
              <a:rPr lang="zh-CN" altLang="en-US"/>
              <a:t>三地信心的</a:t>
            </a:r>
            <a:r>
              <a:rPr lang="zh-CN" altLang="zh-CN"/>
              <a:t>平均水平</a:t>
            </a:r>
          </a:p>
          <a:p>
            <a:pPr lvl="1"/>
            <a:r>
              <a:rPr lang="zh-CN" altLang="en-US"/>
              <a:t>三地差异随时间的变化</a:t>
            </a:r>
            <a:endParaRPr lang="zh-CN" altLang="zh-CN"/>
          </a:p>
          <a:p>
            <a:r>
              <a:rPr lang="zh-CN" altLang="en-US"/>
              <a:t>特色功能</a:t>
            </a:r>
            <a:endParaRPr lang="en-US" altLang="zh-CN"/>
          </a:p>
          <a:p>
            <a:pPr lvl="1"/>
            <a:r>
              <a:rPr lang="zh-CN" altLang="zh-CN"/>
              <a:t>更改数据点的显示方式</a:t>
            </a:r>
          </a:p>
          <a:p>
            <a:pPr lvl="1"/>
            <a:r>
              <a:rPr lang="zh-CN" altLang="zh-CN"/>
              <a:t>更改数据点间的连接方式</a:t>
            </a:r>
          </a:p>
          <a:p>
            <a:pPr lvl="1"/>
            <a:r>
              <a:rPr lang="zh-CN" altLang="zh-CN"/>
              <a:t>突出显示某一段连线</a:t>
            </a:r>
            <a:endParaRPr lang="en-US" altLang="zh-CN"/>
          </a:p>
          <a:p>
            <a:pPr lvl="1"/>
            <a:r>
              <a:rPr lang="zh-CN" altLang="zh-CN"/>
              <a:t>半对数线图</a:t>
            </a:r>
          </a:p>
          <a:p>
            <a:endParaRPr lang="zh-CN" altLang="zh-CN"/>
          </a:p>
          <a:p>
            <a:pPr lvl="1"/>
            <a:endParaRPr lang="zh-CN" altLang="en-US" dirty="0"/>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152</a:t>
            </a:fld>
            <a:endParaRPr lang="en-US" altLang="zh-CN"/>
          </a:p>
        </p:txBody>
      </p:sp>
    </p:spTree>
    <p:extLst>
      <p:ext uri="{BB962C8B-B14F-4D97-AF65-F5344CB8AC3E}">
        <p14:creationId xmlns:p14="http://schemas.microsoft.com/office/powerpoint/2010/main" val="243309944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a:t>散点图</a:t>
            </a:r>
            <a:endParaRPr lang="zh-CN" altLang="en-US" dirty="0"/>
          </a:p>
        </p:txBody>
      </p:sp>
      <p:sp>
        <p:nvSpPr>
          <p:cNvPr id="3" name="内容占位符 2"/>
          <p:cNvSpPr>
            <a:spLocks noGrp="1"/>
          </p:cNvSpPr>
          <p:nvPr>
            <p:ph idx="1"/>
          </p:nvPr>
        </p:nvSpPr>
        <p:spPr/>
        <p:txBody>
          <a:bodyPr/>
          <a:lstStyle/>
          <a:p>
            <a:r>
              <a:rPr lang="zh-CN" altLang="zh-CN" dirty="0"/>
              <a:t>案例：年龄</a:t>
            </a:r>
            <a:r>
              <a:rPr lang="en-US" altLang="zh-CN" dirty="0"/>
              <a:t>S3</a:t>
            </a:r>
            <a:r>
              <a:rPr lang="zh-CN" altLang="zh-CN" dirty="0"/>
              <a:t>与消费者信心指数间的关系</a:t>
            </a:r>
            <a:endParaRPr lang="en-US" altLang="zh-CN" dirty="0"/>
          </a:p>
          <a:p>
            <a:r>
              <a:rPr lang="zh-CN" altLang="zh-CN" dirty="0"/>
              <a:t>案例：分性别考察年龄对信心指数值的影响</a:t>
            </a:r>
            <a:endParaRPr lang="en-US" altLang="zh-CN" dirty="0"/>
          </a:p>
          <a:p>
            <a:r>
              <a:rPr lang="zh-CN" altLang="en-US" dirty="0"/>
              <a:t>特色功能</a:t>
            </a:r>
            <a:endParaRPr lang="en-US" altLang="zh-CN" dirty="0"/>
          </a:p>
          <a:p>
            <a:pPr lvl="1"/>
            <a:r>
              <a:rPr lang="zh-CN" altLang="zh-CN" dirty="0"/>
              <a:t>用套索模式选择离群散点</a:t>
            </a:r>
          </a:p>
          <a:p>
            <a:pPr lvl="1"/>
            <a:r>
              <a:rPr lang="zh-CN" altLang="zh-CN" dirty="0"/>
              <a:t>改变过密散点图的显示方式</a:t>
            </a:r>
          </a:p>
          <a:p>
            <a:pPr lvl="1"/>
            <a:r>
              <a:rPr lang="zh-CN" altLang="zh-CN"/>
              <a:t>添加回归趋势线和可信区间</a:t>
            </a:r>
          </a:p>
          <a:p>
            <a:pPr lvl="1"/>
            <a:r>
              <a:rPr lang="zh-CN" altLang="zh-CN" dirty="0"/>
              <a:t>三维散点图的旋转观察</a:t>
            </a:r>
          </a:p>
          <a:p>
            <a:endParaRPr lang="zh-CN" altLang="en-US" dirty="0"/>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153</a:t>
            </a:fld>
            <a:endParaRPr lang="en-US" altLang="zh-CN"/>
          </a:p>
        </p:txBody>
      </p:sp>
    </p:spTree>
    <p:extLst>
      <p:ext uri="{BB962C8B-B14F-4D97-AF65-F5344CB8AC3E}">
        <p14:creationId xmlns:p14="http://schemas.microsoft.com/office/powerpoint/2010/main" val="54273827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其他统计图形</a:t>
            </a:r>
          </a:p>
        </p:txBody>
      </p:sp>
      <p:sp>
        <p:nvSpPr>
          <p:cNvPr id="3" name="内容占位符 2"/>
          <p:cNvSpPr>
            <a:spLocks noGrp="1"/>
          </p:cNvSpPr>
          <p:nvPr>
            <p:ph idx="1"/>
          </p:nvPr>
        </p:nvSpPr>
        <p:spPr/>
        <p:txBody>
          <a:bodyPr/>
          <a:lstStyle/>
          <a:p>
            <a:r>
              <a:rPr lang="en-US" altLang="zh-CN" dirty="0"/>
              <a:t>PP</a:t>
            </a:r>
            <a:r>
              <a:rPr lang="zh-CN" altLang="en-US" dirty="0"/>
              <a:t>图和</a:t>
            </a:r>
            <a:r>
              <a:rPr lang="en-US" altLang="zh-CN" dirty="0"/>
              <a:t>QQ</a:t>
            </a:r>
            <a:r>
              <a:rPr lang="zh-CN" altLang="en-US" dirty="0"/>
              <a:t>图</a:t>
            </a:r>
            <a:endParaRPr lang="en-US" altLang="zh-CN" dirty="0"/>
          </a:p>
          <a:p>
            <a:r>
              <a:rPr lang="zh-CN" altLang="zh-CN" dirty="0"/>
              <a:t>控制图与</a:t>
            </a:r>
            <a:r>
              <a:rPr lang="en-US" altLang="zh-CN" dirty="0"/>
              <a:t>Pareto</a:t>
            </a:r>
            <a:r>
              <a:rPr lang="zh-CN" altLang="zh-CN" dirty="0"/>
              <a:t>图</a:t>
            </a:r>
            <a:endParaRPr lang="en-US" altLang="zh-CN" dirty="0"/>
          </a:p>
          <a:p>
            <a:r>
              <a:rPr lang="zh-CN" altLang="zh-CN" dirty="0"/>
              <a:t>高低图</a:t>
            </a:r>
            <a:endParaRPr lang="en-US" altLang="zh-CN" dirty="0"/>
          </a:p>
          <a:p>
            <a:r>
              <a:rPr lang="en-US" altLang="zh-CN" dirty="0"/>
              <a:t>ROC</a:t>
            </a:r>
            <a:r>
              <a:rPr lang="zh-CN" altLang="zh-CN" dirty="0"/>
              <a:t>曲线</a:t>
            </a:r>
            <a:endParaRPr lang="zh-CN" altLang="en-US" dirty="0"/>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154</a:t>
            </a:fld>
            <a:endParaRPr lang="en-US" altLang="zh-CN"/>
          </a:p>
        </p:txBody>
      </p:sp>
    </p:spTree>
    <p:extLst>
      <p:ext uri="{BB962C8B-B14F-4D97-AF65-F5344CB8AC3E}">
        <p14:creationId xmlns:p14="http://schemas.microsoft.com/office/powerpoint/2010/main" val="241247107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altLang="zh-CN" dirty="0"/>
              <a:t>SPSS</a:t>
            </a:r>
            <a:r>
              <a:rPr lang="zh-CN" altLang="en-US" dirty="0"/>
              <a:t>系列培训之：</a:t>
            </a:r>
            <a:br>
              <a:rPr lang="en-US" altLang="zh-CN" dirty="0"/>
            </a:br>
            <a:r>
              <a:rPr lang="zh-CN" altLang="en-US" dirty="0"/>
              <a:t>均数间的比较</a:t>
            </a:r>
            <a:r>
              <a:rPr lang="en-US" altLang="zh-CN" dirty="0"/>
              <a:t>--t</a:t>
            </a:r>
            <a:r>
              <a:rPr lang="zh-CN" altLang="en-US" dirty="0"/>
              <a:t>检验</a:t>
            </a:r>
          </a:p>
        </p:txBody>
      </p:sp>
      <p:sp>
        <p:nvSpPr>
          <p:cNvPr id="2053" name="Rectangle 5"/>
          <p:cNvSpPr>
            <a:spLocks noGrp="1" noChangeArrowheads="1"/>
          </p:cNvSpPr>
          <p:nvPr>
            <p:ph type="subTitle" idx="1"/>
          </p:nvPr>
        </p:nvSpPr>
        <p:spPr/>
        <p:txBody>
          <a:bodyPr/>
          <a:lstStyle/>
          <a:p>
            <a:r>
              <a:rPr lang="en-US" altLang="zh-CN" dirty="0"/>
              <a:t>@</a:t>
            </a:r>
            <a:r>
              <a:rPr lang="zh-CN" altLang="en-US" dirty="0"/>
              <a:t>文彤老师</a:t>
            </a:r>
            <a:endParaRPr lang="en-US" altLang="zh-CN" dirty="0"/>
          </a:p>
        </p:txBody>
      </p:sp>
    </p:spTree>
    <p:extLst>
      <p:ext uri="{BB962C8B-B14F-4D97-AF65-F5344CB8AC3E}">
        <p14:creationId xmlns:p14="http://schemas.microsoft.com/office/powerpoint/2010/main" val="309730721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zh-CN" altLang="en-US"/>
              <a:t>均数间的比较</a:t>
            </a:r>
          </a:p>
        </p:txBody>
      </p:sp>
      <p:sp>
        <p:nvSpPr>
          <p:cNvPr id="67587" name="Rectangle 3"/>
          <p:cNvSpPr>
            <a:spLocks noGrp="1" noChangeArrowheads="1"/>
          </p:cNvSpPr>
          <p:nvPr>
            <p:ph type="body" idx="1"/>
          </p:nvPr>
        </p:nvSpPr>
        <p:spPr/>
        <p:txBody>
          <a:bodyPr/>
          <a:lstStyle/>
          <a:p>
            <a:r>
              <a:rPr lang="zh-CN" altLang="en-US"/>
              <a:t>假设检验原理入门</a:t>
            </a:r>
          </a:p>
          <a:p>
            <a:r>
              <a:rPr lang="zh-CN" altLang="en-US"/>
              <a:t>单样本</a:t>
            </a:r>
            <a:r>
              <a:rPr lang="en-US" altLang="zh-CN"/>
              <a:t>t</a:t>
            </a:r>
            <a:r>
              <a:rPr lang="zh-CN" altLang="en-US"/>
              <a:t>检验</a:t>
            </a:r>
          </a:p>
          <a:p>
            <a:r>
              <a:rPr lang="zh-CN" altLang="en-US"/>
              <a:t>两样本</a:t>
            </a:r>
            <a:r>
              <a:rPr lang="en-US" altLang="zh-CN"/>
              <a:t>t</a:t>
            </a:r>
            <a:r>
              <a:rPr lang="zh-CN" altLang="en-US"/>
              <a:t>检验</a:t>
            </a:r>
          </a:p>
          <a:p>
            <a:r>
              <a:rPr lang="zh-CN" altLang="en-US"/>
              <a:t>配对</a:t>
            </a:r>
            <a:r>
              <a:rPr lang="en-US" altLang="zh-CN"/>
              <a:t>t</a:t>
            </a:r>
            <a:r>
              <a:rPr lang="zh-CN" altLang="en-US"/>
              <a:t>检验</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156</a:t>
            </a:fld>
            <a:endParaRPr lang="en-US" altLang="zh-CN"/>
          </a:p>
        </p:txBody>
      </p:sp>
    </p:spTree>
    <p:extLst>
      <p:ext uri="{BB962C8B-B14F-4D97-AF65-F5344CB8AC3E}">
        <p14:creationId xmlns:p14="http://schemas.microsoft.com/office/powerpoint/2010/main" val="23258449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Grp="1" noChangeArrowheads="1"/>
          </p:cNvSpPr>
          <p:nvPr>
            <p:ph type="title"/>
          </p:nvPr>
        </p:nvSpPr>
        <p:spPr/>
        <p:txBody>
          <a:bodyPr/>
          <a:lstStyle/>
          <a:p>
            <a:r>
              <a:rPr lang="zh-CN" altLang="en-US"/>
              <a:t>分析前的准备工作</a:t>
            </a:r>
          </a:p>
        </p:txBody>
      </p:sp>
      <p:sp>
        <p:nvSpPr>
          <p:cNvPr id="68613" name="Rectangle 5"/>
          <p:cNvSpPr>
            <a:spLocks noGrp="1" noChangeArrowheads="1"/>
          </p:cNvSpPr>
          <p:nvPr>
            <p:ph type="body" idx="1"/>
          </p:nvPr>
        </p:nvSpPr>
        <p:spPr/>
        <p:txBody>
          <a:bodyPr/>
          <a:lstStyle/>
          <a:p>
            <a:r>
              <a:rPr lang="zh-CN" altLang="en-US"/>
              <a:t>运用统计知识根据研究设计和资料的性质正确选择分析过程。</a:t>
            </a:r>
          </a:p>
          <a:p>
            <a:r>
              <a:rPr lang="zh-CN" altLang="en-US"/>
              <a:t>初步的统计描述（集中趋势、离散趋势）和统计分析（资料的正态性、方差齐性）。</a:t>
            </a:r>
          </a:p>
          <a:p>
            <a:pPr lvl="1"/>
            <a:r>
              <a:rPr lang="en-US" altLang="zh-CN"/>
              <a:t>Descriptive statistics </a:t>
            </a:r>
            <a:r>
              <a:rPr lang="zh-CN" altLang="en-US"/>
              <a:t>菜单</a:t>
            </a:r>
          </a:p>
          <a:p>
            <a:pPr lvl="1"/>
            <a:r>
              <a:rPr lang="en-US" altLang="zh-CN"/>
              <a:t>Compare Means</a:t>
            </a:r>
            <a:r>
              <a:rPr lang="en-US" altLang="zh-CN">
                <a:sym typeface="Wingdings" pitchFamily="2" charset="2"/>
              </a:rPr>
              <a:t></a:t>
            </a:r>
            <a:r>
              <a:rPr lang="en-US" altLang="zh-CN"/>
              <a:t>means</a:t>
            </a:r>
          </a:p>
          <a:p>
            <a:endParaRPr lang="en-US" altLang="zh-CN"/>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157</a:t>
            </a:fld>
            <a:endParaRPr lang="en-US" altLang="zh-CN"/>
          </a:p>
        </p:txBody>
      </p:sp>
    </p:spTree>
    <p:extLst>
      <p:ext uri="{BB962C8B-B14F-4D97-AF65-F5344CB8AC3E}">
        <p14:creationId xmlns:p14="http://schemas.microsoft.com/office/powerpoint/2010/main" val="71927210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连续性变量统计描述的常见指标</a:t>
            </a:r>
            <a:endParaRPr lang="zh-CN" altLang="en-US" dirty="0"/>
          </a:p>
        </p:txBody>
      </p:sp>
      <p:sp>
        <p:nvSpPr>
          <p:cNvPr id="3" name="内容占位符 2"/>
          <p:cNvSpPr>
            <a:spLocks noGrp="1"/>
          </p:cNvSpPr>
          <p:nvPr>
            <p:ph idx="1"/>
          </p:nvPr>
        </p:nvSpPr>
        <p:spPr/>
        <p:txBody>
          <a:bodyPr/>
          <a:lstStyle/>
          <a:p>
            <a:r>
              <a:rPr lang="zh-CN" altLang="en-US"/>
              <a:t>集中趋势</a:t>
            </a:r>
            <a:endParaRPr lang="en-US" altLang="zh-CN"/>
          </a:p>
          <a:p>
            <a:pPr lvl="1"/>
            <a:r>
              <a:rPr lang="zh-CN" altLang="en-US"/>
              <a:t>均数</a:t>
            </a:r>
            <a:endParaRPr lang="en-US" altLang="zh-CN"/>
          </a:p>
          <a:p>
            <a:pPr lvl="1"/>
            <a:r>
              <a:rPr lang="en-US" altLang="zh-CN"/>
              <a:t>P50</a:t>
            </a:r>
          </a:p>
          <a:p>
            <a:r>
              <a:rPr lang="zh-CN" altLang="en-US"/>
              <a:t>离散趋势</a:t>
            </a:r>
            <a:endParaRPr lang="en-US" altLang="zh-CN"/>
          </a:p>
          <a:p>
            <a:pPr lvl="1"/>
            <a:r>
              <a:rPr lang="zh-CN" altLang="en-US"/>
              <a:t>标准差</a:t>
            </a:r>
            <a:r>
              <a:rPr lang="en-US" altLang="zh-CN"/>
              <a:t>/</a:t>
            </a:r>
            <a:r>
              <a:rPr lang="zh-CN" altLang="en-US"/>
              <a:t>方差</a:t>
            </a:r>
            <a:endParaRPr lang="en-US" altLang="zh-CN"/>
          </a:p>
          <a:p>
            <a:pPr lvl="1"/>
            <a:r>
              <a:rPr lang="zh-CN" altLang="en-US"/>
              <a:t>四分位数间距</a:t>
            </a:r>
            <a:endParaRPr lang="en-US" altLang="zh-CN"/>
          </a:p>
          <a:p>
            <a:r>
              <a:rPr lang="zh-CN" altLang="en-US"/>
              <a:t>分布特征</a:t>
            </a:r>
            <a:endParaRPr lang="en-US" altLang="zh-CN"/>
          </a:p>
          <a:p>
            <a:r>
              <a:rPr lang="zh-CN" altLang="en-US"/>
              <a:t>异常值及其他</a:t>
            </a:r>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158</a:t>
            </a:fld>
            <a:endParaRPr lang="en-US" altLang="zh-CN"/>
          </a:p>
        </p:txBody>
      </p:sp>
    </p:spTree>
    <p:extLst>
      <p:ext uri="{BB962C8B-B14F-4D97-AF65-F5344CB8AC3E}">
        <p14:creationId xmlns:p14="http://schemas.microsoft.com/office/powerpoint/2010/main" val="162067439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ctrTitle"/>
          </p:nvPr>
        </p:nvSpPr>
        <p:spPr/>
        <p:txBody>
          <a:bodyPr/>
          <a:lstStyle/>
          <a:p>
            <a:r>
              <a:rPr lang="zh-CN" altLang="en-US" dirty="0"/>
              <a:t>假设检验原理入门</a:t>
            </a:r>
          </a:p>
        </p:txBody>
      </p:sp>
      <p:sp>
        <p:nvSpPr>
          <p:cNvPr id="165891" name="Rectangle 3"/>
          <p:cNvSpPr>
            <a:spLocks noGrp="1" noChangeArrowheads="1"/>
          </p:cNvSpPr>
          <p:nvPr>
            <p:ph type="subTitle" idx="1"/>
          </p:nvPr>
        </p:nvSpPr>
        <p:spPr/>
        <p:txBody>
          <a:bodyPr/>
          <a:lstStyle/>
          <a:p>
            <a:pPr>
              <a:buFont typeface="Times"/>
              <a:buBlip>
                <a:blip r:embed="rId3"/>
              </a:buBlip>
            </a:pPr>
            <a:endParaRPr lang="zh-CN" altLang="zh-CN"/>
          </a:p>
        </p:txBody>
      </p:sp>
    </p:spTree>
    <p:extLst>
      <p:ext uri="{BB962C8B-B14F-4D97-AF65-F5344CB8AC3E}">
        <p14:creationId xmlns:p14="http://schemas.microsoft.com/office/powerpoint/2010/main" val="52199064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zh-CN" altLang="en-US"/>
              <a:t>为什么要做检验</a:t>
            </a:r>
          </a:p>
        </p:txBody>
      </p:sp>
      <p:sp>
        <p:nvSpPr>
          <p:cNvPr id="166915" name="Rectangle 3"/>
          <p:cNvSpPr>
            <a:spLocks noGrp="1" noChangeArrowheads="1"/>
          </p:cNvSpPr>
          <p:nvPr>
            <p:ph type="body" idx="1"/>
          </p:nvPr>
        </p:nvSpPr>
        <p:spPr/>
        <p:txBody>
          <a:bodyPr/>
          <a:lstStyle/>
          <a:p>
            <a:r>
              <a:rPr lang="zh-CN" altLang="en-US" dirty="0"/>
              <a:t>通过获得随机样本来实施抽样研究的例子很多，但此时研究中直接获取的只是样本的情况，而研究者关心的并不仅仅是样本，更希望了解相应的总体特征。</a:t>
            </a:r>
            <a:endParaRPr lang="en-US" altLang="zh-CN" dirty="0"/>
          </a:p>
          <a:p>
            <a:pPr lvl="1"/>
            <a:r>
              <a:rPr lang="zh-CN" altLang="en-US" dirty="0"/>
              <a:t>参数估计：推估样本所在的总体特征</a:t>
            </a:r>
            <a:endParaRPr lang="en-US" altLang="zh-CN" dirty="0"/>
          </a:p>
          <a:p>
            <a:pPr lvl="1"/>
            <a:r>
              <a:rPr lang="zh-CN" altLang="en-US" dirty="0"/>
              <a:t>假设检验：对提出的一些总体假设进行分析判断，做出统计决策。</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160</a:t>
            </a:fld>
            <a:endParaRPr lang="en-US" altLang="zh-CN"/>
          </a:p>
        </p:txBody>
      </p:sp>
    </p:spTree>
    <p:extLst>
      <p:ext uri="{BB962C8B-B14F-4D97-AF65-F5344CB8AC3E}">
        <p14:creationId xmlns:p14="http://schemas.microsoft.com/office/powerpoint/2010/main" val="266317287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zh-CN" altLang="en-US"/>
              <a:t>假设检验原理</a:t>
            </a:r>
          </a:p>
        </p:txBody>
      </p:sp>
      <p:sp>
        <p:nvSpPr>
          <p:cNvPr id="167939" name="Rectangle 3"/>
          <p:cNvSpPr>
            <a:spLocks noGrp="1" noChangeArrowheads="1"/>
          </p:cNvSpPr>
          <p:nvPr>
            <p:ph type="body" idx="1"/>
          </p:nvPr>
        </p:nvSpPr>
        <p:spPr/>
        <p:txBody>
          <a:bodyPr/>
          <a:lstStyle/>
          <a:p>
            <a:r>
              <a:rPr lang="zh-CN" altLang="en-US" sz="2400" dirty="0"/>
              <a:t>分析实例</a:t>
            </a:r>
          </a:p>
          <a:p>
            <a:pPr lvl="1"/>
            <a:r>
              <a:rPr lang="zh-CN" altLang="en-US" sz="2200" dirty="0"/>
              <a:t>某产品的口味测试中，历史数据表明满意度均数如果低于</a:t>
            </a:r>
            <a:r>
              <a:rPr lang="en-US" altLang="zh-CN" sz="2200" dirty="0"/>
              <a:t>7.4</a:t>
            </a:r>
            <a:r>
              <a:rPr lang="zh-CN" altLang="en-US" sz="2200" dirty="0"/>
              <a:t>分，则该产品基本无市场价值（可近似认为</a:t>
            </a:r>
            <a:r>
              <a:rPr lang="en-US" altLang="zh-CN" sz="2200" dirty="0"/>
              <a:t>7.4</a:t>
            </a:r>
            <a:r>
              <a:rPr lang="zh-CN" altLang="en-US" sz="2200" dirty="0"/>
              <a:t>分是总体均数），现有新产品进行了</a:t>
            </a:r>
            <a:r>
              <a:rPr lang="en-US" altLang="zh-CN" sz="2200" dirty="0"/>
              <a:t>30</a:t>
            </a:r>
            <a:r>
              <a:rPr lang="zh-CN" altLang="en-US" sz="2200" dirty="0"/>
              <a:t>例样本的测试，满意度均数为</a:t>
            </a:r>
            <a:r>
              <a:rPr lang="en-US" altLang="zh-CN" sz="2200" dirty="0"/>
              <a:t>6.8</a:t>
            </a:r>
            <a:r>
              <a:rPr lang="zh-CN" altLang="en-US" sz="2200" dirty="0"/>
              <a:t>，标准差为</a:t>
            </a:r>
            <a:r>
              <a:rPr lang="en-US" altLang="zh-CN" sz="2200" dirty="0"/>
              <a:t>0.21</a:t>
            </a:r>
            <a:r>
              <a:rPr lang="zh-CN" altLang="en-US" sz="2200" dirty="0"/>
              <a:t>，是否需要进一步测试？</a:t>
            </a:r>
          </a:p>
          <a:p>
            <a:r>
              <a:rPr lang="zh-CN" altLang="en-US" sz="2400" dirty="0"/>
              <a:t>现有的样本均数和已知总体均数不同，其差别可能有两个方面的原因造成。</a:t>
            </a:r>
          </a:p>
          <a:p>
            <a:pPr lvl="1"/>
            <a:r>
              <a:rPr lang="zh-CN" altLang="en-US" sz="2200" dirty="0"/>
              <a:t>样本来自已知总体，现有差别为抽样误差</a:t>
            </a:r>
          </a:p>
          <a:p>
            <a:pPr lvl="1"/>
            <a:r>
              <a:rPr lang="zh-CN" altLang="en-US" sz="2200" dirty="0"/>
              <a:t>样本所来自的总体与已知总体不同，存在本质差异</a:t>
            </a:r>
          </a:p>
          <a:p>
            <a:r>
              <a:rPr lang="zh-CN" altLang="en-US" sz="2400" dirty="0"/>
              <a:t>为识别这两种可能，应当对其做假设检验</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161</a:t>
            </a:fld>
            <a:endParaRPr lang="en-US" altLang="zh-CN"/>
          </a:p>
        </p:txBody>
      </p:sp>
    </p:spTree>
    <p:extLst>
      <p:ext uri="{BB962C8B-B14F-4D97-AF65-F5344CB8AC3E}">
        <p14:creationId xmlns:p14="http://schemas.microsoft.com/office/powerpoint/2010/main" val="155065947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p:txBody>
          <a:bodyPr/>
          <a:lstStyle/>
          <a:p>
            <a:r>
              <a:rPr lang="zh-CN" altLang="en-US"/>
              <a:t>生活中隐含的假设检验</a:t>
            </a:r>
          </a:p>
        </p:txBody>
      </p:sp>
      <p:sp>
        <p:nvSpPr>
          <p:cNvPr id="168965" name="Rectangle 5"/>
          <p:cNvSpPr>
            <a:spLocks noGrp="1" noChangeArrowheads="1"/>
          </p:cNvSpPr>
          <p:nvPr>
            <p:ph type="body" idx="1"/>
          </p:nvPr>
        </p:nvSpPr>
        <p:spPr/>
        <p:txBody>
          <a:bodyPr/>
          <a:lstStyle/>
          <a:p>
            <a:pPr>
              <a:lnSpc>
                <a:spcPct val="80000"/>
              </a:lnSpc>
            </a:pPr>
            <a:r>
              <a:rPr lang="zh-CN" altLang="en-US" sz="2400"/>
              <a:t>掷骰子，猜到点数为胜</a:t>
            </a:r>
          </a:p>
          <a:p>
            <a:pPr lvl="1">
              <a:lnSpc>
                <a:spcPct val="80000"/>
              </a:lnSpc>
            </a:pPr>
            <a:r>
              <a:rPr lang="zh-CN" altLang="en-US" sz="2200"/>
              <a:t>其实大家都明白如果筛子没问题，则六个点的出现概率应当相等（均为</a:t>
            </a:r>
            <a:r>
              <a:rPr lang="en-US" altLang="zh-CN" sz="2200"/>
              <a:t>1/6</a:t>
            </a:r>
            <a:r>
              <a:rPr lang="zh-CN" altLang="en-US" sz="2200"/>
              <a:t>，这就是一个事先假设），我们只是看每次具体的试验中谁的运气好</a:t>
            </a:r>
          </a:p>
          <a:p>
            <a:pPr>
              <a:lnSpc>
                <a:spcPct val="80000"/>
              </a:lnSpc>
            </a:pPr>
            <a:r>
              <a:rPr lang="zh-CN" altLang="en-US" sz="2400"/>
              <a:t>今天一共下了</a:t>
            </a:r>
            <a:r>
              <a:rPr lang="en-US" altLang="zh-CN" sz="2400"/>
              <a:t>600</a:t>
            </a:r>
            <a:r>
              <a:rPr lang="zh-CN" altLang="en-US" sz="2400"/>
              <a:t>次注，竟然一共只猜中了一次</a:t>
            </a:r>
          </a:p>
          <a:p>
            <a:pPr lvl="1">
              <a:lnSpc>
                <a:spcPct val="80000"/>
              </a:lnSpc>
            </a:pPr>
            <a:r>
              <a:rPr lang="zh-CN" altLang="en-US" sz="2200"/>
              <a:t>虽然平均应当赢约</a:t>
            </a:r>
            <a:r>
              <a:rPr lang="en-US" altLang="zh-CN" sz="2200"/>
              <a:t>100</a:t>
            </a:r>
            <a:r>
              <a:rPr lang="zh-CN" altLang="en-US" sz="2200"/>
              <a:t>次，但今天忘了查皇历，不宜搏彩，运气实在太差</a:t>
            </a:r>
          </a:p>
          <a:p>
            <a:pPr lvl="1">
              <a:lnSpc>
                <a:spcPct val="80000"/>
              </a:lnSpc>
            </a:pPr>
            <a:r>
              <a:rPr lang="zh-CN" altLang="en-US" sz="2200"/>
              <a:t>骰子有鬼，掷骰子的人可以人为控制结局，从而利用这种能力使自己得到了更多的收益。</a:t>
            </a:r>
          </a:p>
          <a:p>
            <a:pPr lvl="1">
              <a:lnSpc>
                <a:spcPct val="80000"/>
              </a:lnSpc>
            </a:pPr>
            <a:r>
              <a:rPr lang="zh-CN" altLang="en-US" sz="2200"/>
              <a:t>虽然第一种解释是可能的，但我们认为在筛子公平的前提假设下出现如此结果实在是太不可能了（概率小到不应当被我们一次就碰上 ），因此我们认为骰子实际上不均匀</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162</a:t>
            </a:fld>
            <a:endParaRPr lang="en-US" altLang="zh-CN"/>
          </a:p>
        </p:txBody>
      </p:sp>
    </p:spTree>
    <p:extLst>
      <p:ext uri="{BB962C8B-B14F-4D97-AF65-F5344CB8AC3E}">
        <p14:creationId xmlns:p14="http://schemas.microsoft.com/office/powerpoint/2010/main" val="413355805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Grp="1" noChangeArrowheads="1"/>
          </p:cNvSpPr>
          <p:nvPr>
            <p:ph type="title"/>
          </p:nvPr>
        </p:nvSpPr>
        <p:spPr/>
        <p:txBody>
          <a:bodyPr/>
          <a:lstStyle/>
          <a:p>
            <a:r>
              <a:rPr lang="zh-CN" altLang="en-US"/>
              <a:t>假设检验原理</a:t>
            </a:r>
          </a:p>
        </p:txBody>
      </p:sp>
      <p:sp>
        <p:nvSpPr>
          <p:cNvPr id="169989" name="Rectangle 5"/>
          <p:cNvSpPr>
            <a:spLocks noGrp="1" noChangeArrowheads="1"/>
          </p:cNvSpPr>
          <p:nvPr>
            <p:ph type="body" idx="1"/>
          </p:nvPr>
        </p:nvSpPr>
        <p:spPr/>
        <p:txBody>
          <a:bodyPr/>
          <a:lstStyle/>
          <a:p>
            <a:r>
              <a:rPr lang="zh-CN" altLang="en-US" sz="2400" dirty="0"/>
              <a:t>基础：小概率原理，即一般认为小概率事件在一次随机抽样中不会发生。</a:t>
            </a:r>
          </a:p>
          <a:p>
            <a:pPr lvl="1"/>
            <a:r>
              <a:rPr lang="zh-CN" altLang="en-US" sz="2200" dirty="0"/>
              <a:t>最经典的小概率事件：瞎猫碰到死耗子</a:t>
            </a:r>
          </a:p>
          <a:p>
            <a:r>
              <a:rPr lang="zh-CN" altLang="en-US" sz="2400" dirty="0"/>
              <a:t>基本思想：先建立一个关于样本所属总体的假设，考察在假设条件下随机样本的特征信息是否属小概率事件，若为小概率事件，则怀疑假设成立有悖于该样本所提供特征信息，因此拒绝假设</a:t>
            </a:r>
          </a:p>
          <a:p>
            <a:r>
              <a:rPr lang="zh-CN" altLang="en-US" sz="2400" dirty="0"/>
              <a:t>事实上，小概率事件在随机抽样中还是可能发生的，只是发生的概率很小。若正好碰上了，则假设检验的结论就是错误的。当然，犯这种错误的概率很小</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163</a:t>
            </a:fld>
            <a:endParaRPr lang="en-US" altLang="zh-CN"/>
          </a:p>
        </p:txBody>
      </p:sp>
    </p:spTree>
    <p:extLst>
      <p:ext uri="{BB962C8B-B14F-4D97-AF65-F5344CB8AC3E}">
        <p14:creationId xmlns:p14="http://schemas.microsoft.com/office/powerpoint/2010/main" val="220960680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zh-CN" altLang="en-US"/>
              <a:t>假设检验的基本步骤</a:t>
            </a:r>
          </a:p>
        </p:txBody>
      </p:sp>
      <p:sp>
        <p:nvSpPr>
          <p:cNvPr id="171011" name="Rectangle 3"/>
          <p:cNvSpPr>
            <a:spLocks noGrp="1" noChangeArrowheads="1"/>
          </p:cNvSpPr>
          <p:nvPr>
            <p:ph type="body" idx="1"/>
          </p:nvPr>
        </p:nvSpPr>
        <p:spPr/>
        <p:txBody>
          <a:bodyPr/>
          <a:lstStyle/>
          <a:p>
            <a:r>
              <a:rPr lang="zh-CN" altLang="en-US" dirty="0"/>
              <a:t>一、建立假设</a:t>
            </a:r>
          </a:p>
          <a:p>
            <a:pPr lvl="1"/>
            <a:r>
              <a:rPr lang="zh-CN" altLang="en-US" dirty="0"/>
              <a:t>根据统计推断的目的而提出的对总体特征的假设。统计学中的假设有两方面的内容：</a:t>
            </a:r>
          </a:p>
          <a:p>
            <a:pPr lvl="2"/>
            <a:r>
              <a:rPr lang="zh-CN" altLang="en-US" dirty="0"/>
              <a:t>一是检验假设</a:t>
            </a:r>
            <a:r>
              <a:rPr lang="en-US" altLang="zh-CN" dirty="0"/>
              <a:t>(hypothesis to be tested),</a:t>
            </a:r>
            <a:r>
              <a:rPr lang="zh-CN" altLang="en-US" dirty="0"/>
              <a:t>亦称原假设或无效假设</a:t>
            </a:r>
            <a:r>
              <a:rPr lang="en-US" altLang="zh-CN" dirty="0"/>
              <a:t>(null hypothesis)</a:t>
            </a:r>
            <a:r>
              <a:rPr lang="zh-CN" altLang="en-US" dirty="0"/>
              <a:t>，记为</a:t>
            </a:r>
            <a:r>
              <a:rPr lang="en-US" altLang="zh-CN" i="1" dirty="0"/>
              <a:t>H</a:t>
            </a:r>
            <a:r>
              <a:rPr lang="en-US" altLang="zh-CN" dirty="0"/>
              <a:t>0 </a:t>
            </a:r>
            <a:r>
              <a:rPr lang="zh-CN" altLang="en-US" dirty="0"/>
              <a:t>；</a:t>
            </a:r>
          </a:p>
          <a:p>
            <a:pPr lvl="2"/>
            <a:r>
              <a:rPr lang="zh-CN" altLang="en-US" dirty="0"/>
              <a:t>二是与</a:t>
            </a:r>
            <a:r>
              <a:rPr lang="en-US" altLang="zh-CN" i="1" dirty="0"/>
              <a:t>H</a:t>
            </a:r>
            <a:r>
              <a:rPr lang="en-US" altLang="zh-CN" dirty="0"/>
              <a:t>0</a:t>
            </a:r>
            <a:r>
              <a:rPr lang="zh-CN" altLang="en-US" dirty="0"/>
              <a:t>相对立的备择假设</a:t>
            </a:r>
            <a:r>
              <a:rPr lang="en-US" altLang="zh-CN" dirty="0"/>
              <a:t>(alternative hypothesis)</a:t>
            </a:r>
            <a:r>
              <a:rPr lang="zh-CN" altLang="en-US" dirty="0"/>
              <a:t>，记为</a:t>
            </a:r>
            <a:r>
              <a:rPr lang="en-US" altLang="zh-CN" i="1" dirty="0"/>
              <a:t>H</a:t>
            </a:r>
            <a:r>
              <a:rPr lang="en-US" altLang="zh-CN" dirty="0"/>
              <a:t>1 </a:t>
            </a:r>
            <a:r>
              <a:rPr lang="zh-CN" altLang="en-US" dirty="0"/>
              <a:t>。后者的意义在于当</a:t>
            </a:r>
            <a:r>
              <a:rPr lang="en-US" altLang="zh-CN" i="1" dirty="0"/>
              <a:t>H</a:t>
            </a:r>
            <a:r>
              <a:rPr lang="en-US" altLang="zh-CN" dirty="0"/>
              <a:t>0 </a:t>
            </a:r>
            <a:r>
              <a:rPr lang="zh-CN" altLang="en-US" dirty="0"/>
              <a:t>被拒绝时供采用。两者是互斥的，非此即彼。</a:t>
            </a:r>
          </a:p>
          <a:p>
            <a:pPr lvl="2"/>
            <a:r>
              <a:rPr lang="en-US" altLang="zh-CN" i="1" dirty="0"/>
              <a:t>H</a:t>
            </a:r>
            <a:r>
              <a:rPr lang="en-US" altLang="zh-CN" dirty="0"/>
              <a:t>0</a:t>
            </a:r>
            <a:r>
              <a:rPr lang="zh-CN" altLang="en-US" dirty="0"/>
              <a:t>：</a:t>
            </a:r>
            <a:r>
              <a:rPr lang="zh-CN" altLang="en-US" i="1" dirty="0">
                <a:sym typeface="Symbol" pitchFamily="18" charset="2"/>
              </a:rPr>
              <a:t></a:t>
            </a:r>
            <a:r>
              <a:rPr lang="zh-CN" altLang="en-US" dirty="0"/>
              <a:t> </a:t>
            </a:r>
            <a:r>
              <a:rPr lang="en-US" altLang="zh-CN" dirty="0"/>
              <a:t>=</a:t>
            </a:r>
            <a:r>
              <a:rPr lang="en-US" altLang="zh-CN" i="1" dirty="0">
                <a:sym typeface="Symbol" pitchFamily="18" charset="2"/>
              </a:rPr>
              <a:t></a:t>
            </a:r>
            <a:r>
              <a:rPr lang="en-US" altLang="zh-CN" dirty="0"/>
              <a:t>0</a:t>
            </a:r>
            <a:r>
              <a:rPr lang="zh-CN" altLang="en-US" dirty="0"/>
              <a:t>，    	</a:t>
            </a:r>
            <a:r>
              <a:rPr lang="zh-CN" altLang="en-US" i="1" dirty="0"/>
              <a:t> </a:t>
            </a:r>
            <a:r>
              <a:rPr lang="en-US" altLang="zh-CN" i="1" dirty="0"/>
              <a:t>H</a:t>
            </a:r>
            <a:r>
              <a:rPr lang="en-US" altLang="zh-CN" dirty="0"/>
              <a:t>1</a:t>
            </a:r>
            <a:r>
              <a:rPr lang="zh-CN" altLang="en-US" dirty="0"/>
              <a:t>：</a:t>
            </a:r>
            <a:r>
              <a:rPr lang="zh-CN" altLang="en-US" i="1" dirty="0">
                <a:sym typeface="Symbol" pitchFamily="18" charset="2"/>
              </a:rPr>
              <a:t></a:t>
            </a:r>
            <a:r>
              <a:rPr lang="zh-CN" altLang="en-US" dirty="0"/>
              <a:t>≠</a:t>
            </a:r>
            <a:r>
              <a:rPr lang="zh-CN" altLang="en-US" i="1" dirty="0">
                <a:sym typeface="Symbol" pitchFamily="18" charset="2"/>
              </a:rPr>
              <a:t></a:t>
            </a:r>
            <a:r>
              <a:rPr lang="en-US" altLang="zh-CN" dirty="0"/>
              <a:t>0</a:t>
            </a:r>
            <a:r>
              <a:rPr lang="zh-CN" altLang="en-US" dirty="0"/>
              <a:t>；</a:t>
            </a:r>
          </a:p>
          <a:p>
            <a:pPr lvl="2"/>
            <a:r>
              <a:rPr lang="en-US" altLang="zh-CN" i="1" dirty="0"/>
              <a:t>H</a:t>
            </a:r>
            <a:r>
              <a:rPr lang="en-US" altLang="zh-CN" dirty="0"/>
              <a:t>0</a:t>
            </a:r>
            <a:r>
              <a:rPr lang="zh-CN" altLang="en-US" dirty="0"/>
              <a:t>：</a:t>
            </a:r>
            <a:r>
              <a:rPr lang="zh-CN" altLang="en-US" i="1" dirty="0">
                <a:sym typeface="Symbol" pitchFamily="18" charset="2"/>
              </a:rPr>
              <a:t></a:t>
            </a:r>
            <a:r>
              <a:rPr lang="zh-CN" altLang="en-US" dirty="0"/>
              <a:t> </a:t>
            </a:r>
            <a:r>
              <a:rPr lang="en-US" altLang="zh-CN" dirty="0"/>
              <a:t>=7.4</a:t>
            </a:r>
            <a:r>
              <a:rPr lang="zh-CN" altLang="en-US" dirty="0"/>
              <a:t>，	</a:t>
            </a:r>
            <a:r>
              <a:rPr lang="zh-CN" altLang="en-US" i="1" dirty="0"/>
              <a:t> </a:t>
            </a:r>
            <a:r>
              <a:rPr lang="en-US" altLang="zh-CN" i="1" dirty="0"/>
              <a:t>H</a:t>
            </a:r>
            <a:r>
              <a:rPr lang="en-US" altLang="zh-CN" dirty="0"/>
              <a:t>1</a:t>
            </a:r>
            <a:r>
              <a:rPr lang="zh-CN" altLang="en-US" dirty="0"/>
              <a:t>：</a:t>
            </a:r>
            <a:r>
              <a:rPr lang="zh-CN" altLang="en-US" i="1" dirty="0">
                <a:sym typeface="Symbol" pitchFamily="18" charset="2"/>
              </a:rPr>
              <a:t></a:t>
            </a:r>
            <a:r>
              <a:rPr lang="zh-CN" altLang="en-US" dirty="0"/>
              <a:t>≠</a:t>
            </a:r>
            <a:r>
              <a:rPr lang="en-US" altLang="zh-CN" dirty="0"/>
              <a:t>7.4</a:t>
            </a:r>
            <a:r>
              <a:rPr lang="zh-CN" altLang="en-US" dirty="0"/>
              <a:t>。 </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164</a:t>
            </a:fld>
            <a:endParaRPr lang="en-US" altLang="zh-CN"/>
          </a:p>
        </p:txBody>
      </p:sp>
    </p:spTree>
    <p:extLst>
      <p:ext uri="{BB962C8B-B14F-4D97-AF65-F5344CB8AC3E}">
        <p14:creationId xmlns:p14="http://schemas.microsoft.com/office/powerpoint/2010/main" val="27918655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r>
              <a:rPr lang="zh-CN" altLang="en-US"/>
              <a:t>假设检验的基本步骤</a:t>
            </a:r>
          </a:p>
        </p:txBody>
      </p:sp>
      <p:sp>
        <p:nvSpPr>
          <p:cNvPr id="172035" name="Rectangle 3"/>
          <p:cNvSpPr>
            <a:spLocks noGrp="1" noChangeArrowheads="1"/>
          </p:cNvSpPr>
          <p:nvPr>
            <p:ph type="body" idx="1"/>
          </p:nvPr>
        </p:nvSpPr>
        <p:spPr/>
        <p:txBody>
          <a:bodyPr/>
          <a:lstStyle/>
          <a:p>
            <a:r>
              <a:rPr lang="zh-CN" altLang="en-US" dirty="0"/>
              <a:t>二、确定检验水准</a:t>
            </a:r>
          </a:p>
          <a:p>
            <a:pPr lvl="1"/>
            <a:r>
              <a:rPr lang="zh-CN" altLang="en-US" dirty="0"/>
              <a:t>实际上就是确定拒绝</a:t>
            </a:r>
            <a:r>
              <a:rPr lang="en-US" altLang="zh-CN" i="1" dirty="0"/>
              <a:t>H</a:t>
            </a:r>
            <a:r>
              <a:rPr lang="en-US" altLang="zh-CN" dirty="0"/>
              <a:t>0</a:t>
            </a:r>
            <a:r>
              <a:rPr lang="zh-CN" altLang="en-US" dirty="0"/>
              <a:t>时的最大允许误差的概率。检验水准</a:t>
            </a:r>
            <a:r>
              <a:rPr lang="en-US" altLang="zh-CN" dirty="0"/>
              <a:t>(size of test)</a:t>
            </a:r>
            <a:r>
              <a:rPr lang="zh-CN" altLang="en-US" dirty="0"/>
              <a:t>，常用</a:t>
            </a:r>
            <a:r>
              <a:rPr lang="zh-CN" altLang="en-US" i="1" dirty="0">
                <a:sym typeface="Symbol" pitchFamily="18" charset="2"/>
              </a:rPr>
              <a:t></a:t>
            </a:r>
            <a:r>
              <a:rPr lang="zh-CN" altLang="en-US" dirty="0"/>
              <a:t>表示，是指检验假设</a:t>
            </a:r>
            <a:r>
              <a:rPr lang="en-US" altLang="zh-CN" i="1" dirty="0"/>
              <a:t>H</a:t>
            </a:r>
            <a:r>
              <a:rPr lang="en-US" altLang="zh-CN" dirty="0"/>
              <a:t>0</a:t>
            </a:r>
            <a:r>
              <a:rPr lang="zh-CN" altLang="en-US" dirty="0"/>
              <a:t>本来是成立的，而根据样本信息拒绝</a:t>
            </a:r>
            <a:r>
              <a:rPr lang="en-US" altLang="zh-CN" i="1" dirty="0"/>
              <a:t>H</a:t>
            </a:r>
            <a:r>
              <a:rPr lang="en-US" altLang="zh-CN" dirty="0"/>
              <a:t>0</a:t>
            </a:r>
            <a:r>
              <a:rPr lang="zh-CN" altLang="en-US" dirty="0"/>
              <a:t>的可能性大小的度量，换言之，</a:t>
            </a:r>
            <a:r>
              <a:rPr lang="zh-CN" altLang="en-US" i="1" dirty="0">
                <a:sym typeface="Symbol" pitchFamily="18" charset="2"/>
              </a:rPr>
              <a:t></a:t>
            </a:r>
            <a:r>
              <a:rPr lang="zh-CN" altLang="en-US" dirty="0"/>
              <a:t>是拒绝了实际上成立的</a:t>
            </a:r>
            <a:r>
              <a:rPr lang="en-US" altLang="zh-CN" i="1" dirty="0"/>
              <a:t>H</a:t>
            </a:r>
            <a:r>
              <a:rPr lang="en-US" altLang="zh-CN" dirty="0"/>
              <a:t>0</a:t>
            </a:r>
            <a:r>
              <a:rPr lang="zh-CN" altLang="en-US" dirty="0"/>
              <a:t>的概率。</a:t>
            </a:r>
          </a:p>
          <a:p>
            <a:pPr lvl="1"/>
            <a:r>
              <a:rPr lang="zh-CN" altLang="en-US" dirty="0"/>
              <a:t>常用的检验水准为</a:t>
            </a:r>
            <a:r>
              <a:rPr lang="zh-CN" altLang="en-US" i="1" dirty="0">
                <a:sym typeface="Symbol" pitchFamily="18" charset="2"/>
              </a:rPr>
              <a:t></a:t>
            </a:r>
            <a:r>
              <a:rPr lang="zh-CN" altLang="en-US" dirty="0"/>
              <a:t> </a:t>
            </a:r>
            <a:r>
              <a:rPr lang="en-US" altLang="zh-CN" dirty="0"/>
              <a:t>= 0.05</a:t>
            </a:r>
            <a:r>
              <a:rPr lang="zh-CN" altLang="en-US" dirty="0"/>
              <a:t>，其意义是：在所设</a:t>
            </a:r>
            <a:r>
              <a:rPr lang="en-US" altLang="zh-CN" dirty="0"/>
              <a:t>H0</a:t>
            </a:r>
            <a:r>
              <a:rPr lang="zh-CN" altLang="en-US" dirty="0"/>
              <a:t>的总体中随机抽得一个样本，其均数比手头样本均数更偏离总体均数的概率不超过</a:t>
            </a:r>
            <a:r>
              <a:rPr lang="en-US" altLang="zh-CN" dirty="0"/>
              <a:t>5%</a:t>
            </a:r>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165</a:t>
            </a:fld>
            <a:endParaRPr lang="en-US" altLang="zh-CN"/>
          </a:p>
        </p:txBody>
      </p:sp>
    </p:spTree>
    <p:extLst>
      <p:ext uri="{BB962C8B-B14F-4D97-AF65-F5344CB8AC3E}">
        <p14:creationId xmlns:p14="http://schemas.microsoft.com/office/powerpoint/2010/main" val="234590702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zh-CN" altLang="en-US"/>
              <a:t>假设检验的基本步骤</a:t>
            </a:r>
          </a:p>
        </p:txBody>
      </p:sp>
      <p:sp>
        <p:nvSpPr>
          <p:cNvPr id="173059" name="Rectangle 3"/>
          <p:cNvSpPr>
            <a:spLocks noGrp="1" noChangeArrowheads="1"/>
          </p:cNvSpPr>
          <p:nvPr>
            <p:ph type="body" idx="1"/>
          </p:nvPr>
        </p:nvSpPr>
        <p:spPr/>
        <p:txBody>
          <a:bodyPr/>
          <a:lstStyle/>
          <a:p>
            <a:r>
              <a:rPr lang="zh-CN" altLang="en-US" dirty="0"/>
              <a:t>三、计算检验统计量和</a:t>
            </a:r>
            <a:r>
              <a:rPr lang="en-US" altLang="zh-CN" dirty="0"/>
              <a:t>P</a:t>
            </a:r>
            <a:r>
              <a:rPr lang="zh-CN" altLang="en-US" dirty="0"/>
              <a:t>值</a:t>
            </a:r>
          </a:p>
          <a:p>
            <a:pPr lvl="1"/>
            <a:r>
              <a:rPr lang="zh-CN" altLang="en-US" dirty="0"/>
              <a:t>实际上在此之前还有一步叫做进行试验，所需的样本数据即从此得来</a:t>
            </a:r>
          </a:p>
          <a:p>
            <a:pPr lvl="1"/>
            <a:r>
              <a:rPr lang="zh-CN" altLang="en-US" dirty="0"/>
              <a:t>统计量只是工具，概率值才是目的，它可以客观衡量样本对假设总体偏离程度</a:t>
            </a:r>
          </a:p>
          <a:p>
            <a:pPr lvl="2"/>
            <a:r>
              <a:rPr lang="zh-CN" altLang="en-US" dirty="0"/>
              <a:t>从</a:t>
            </a:r>
            <a:r>
              <a:rPr lang="en-US" altLang="zh-CN" dirty="0"/>
              <a:t>H0</a:t>
            </a:r>
            <a:r>
              <a:rPr lang="zh-CN" altLang="en-US" dirty="0"/>
              <a:t>假设的总体中抽出现有样本（及更极端情况）的概率，即</a:t>
            </a:r>
            <a:r>
              <a:rPr lang="en-US" altLang="zh-CN" dirty="0"/>
              <a:t>P</a:t>
            </a:r>
            <a:r>
              <a:rPr lang="zh-CN" altLang="en-US" dirty="0"/>
              <a:t>值</a:t>
            </a:r>
          </a:p>
          <a:p>
            <a:pPr lvl="2"/>
            <a:r>
              <a:rPr lang="zh-CN" altLang="en-US" dirty="0"/>
              <a:t>例如</a:t>
            </a:r>
            <a:r>
              <a:rPr lang="en-US" altLang="zh-CN" dirty="0"/>
              <a:t>600</a:t>
            </a:r>
            <a:r>
              <a:rPr lang="zh-CN" altLang="en-US" dirty="0"/>
              <a:t>次赢</a:t>
            </a:r>
            <a:r>
              <a:rPr lang="en-US" altLang="zh-CN" dirty="0"/>
              <a:t>100</a:t>
            </a:r>
            <a:r>
              <a:rPr lang="zh-CN" altLang="en-US" dirty="0"/>
              <a:t>次是</a:t>
            </a:r>
            <a:r>
              <a:rPr lang="en-US" altLang="zh-CN" dirty="0"/>
              <a:t>H0</a:t>
            </a:r>
            <a:r>
              <a:rPr lang="zh-CN" altLang="en-US" dirty="0"/>
              <a:t>假设的情况，只赢</a:t>
            </a:r>
            <a:r>
              <a:rPr lang="en-US" altLang="zh-CN" dirty="0"/>
              <a:t>1</a:t>
            </a:r>
            <a:r>
              <a:rPr lang="zh-CN" altLang="en-US" dirty="0"/>
              <a:t>次就是现有样本情况，更极端的情况就是连一次也没有赢</a:t>
            </a:r>
          </a:p>
        </p:txBody>
      </p:sp>
      <p:sp>
        <p:nvSpPr>
          <p:cNvPr id="173060" name="Rectangle 4"/>
          <p:cNvSpPr>
            <a:spLocks noChangeArrowheads="1"/>
          </p:cNvSpPr>
          <p:nvPr/>
        </p:nvSpPr>
        <p:spPr bwMode="auto">
          <a:xfrm>
            <a:off x="0" y="32051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166</a:t>
            </a:fld>
            <a:endParaRPr lang="en-US" altLang="zh-CN"/>
          </a:p>
        </p:txBody>
      </p:sp>
    </p:spTree>
    <p:extLst>
      <p:ext uri="{BB962C8B-B14F-4D97-AF65-F5344CB8AC3E}">
        <p14:creationId xmlns:p14="http://schemas.microsoft.com/office/powerpoint/2010/main" val="177953968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r>
              <a:rPr lang="zh-CN" altLang="en-US"/>
              <a:t>假设检验的基本步骤</a:t>
            </a:r>
          </a:p>
        </p:txBody>
      </p:sp>
      <p:sp>
        <p:nvSpPr>
          <p:cNvPr id="174083" name="Rectangle 3"/>
          <p:cNvSpPr>
            <a:spLocks noGrp="1" noChangeArrowheads="1"/>
          </p:cNvSpPr>
          <p:nvPr>
            <p:ph type="body" idx="1"/>
          </p:nvPr>
        </p:nvSpPr>
        <p:spPr/>
        <p:txBody>
          <a:bodyPr/>
          <a:lstStyle/>
          <a:p>
            <a:r>
              <a:rPr lang="zh-CN" altLang="en-US"/>
              <a:t>三、计算检验统计量和</a:t>
            </a:r>
            <a:r>
              <a:rPr lang="en-US" altLang="zh-CN"/>
              <a:t>P</a:t>
            </a:r>
            <a:r>
              <a:rPr lang="zh-CN" altLang="en-US"/>
              <a:t>值</a:t>
            </a:r>
          </a:p>
          <a:p>
            <a:pPr lvl="1"/>
            <a:r>
              <a:rPr lang="zh-CN" altLang="en-US"/>
              <a:t>检验统计量的特点</a:t>
            </a:r>
          </a:p>
          <a:p>
            <a:pPr lvl="2"/>
            <a:r>
              <a:rPr lang="zh-CN" altLang="en-US"/>
              <a:t>该统计量应当服从某种已知分布，从而可以计算出</a:t>
            </a:r>
            <a:r>
              <a:rPr lang="en-US" altLang="zh-CN"/>
              <a:t>P</a:t>
            </a:r>
            <a:r>
              <a:rPr lang="zh-CN" altLang="en-US"/>
              <a:t>值</a:t>
            </a:r>
          </a:p>
          <a:p>
            <a:pPr lvl="2"/>
            <a:r>
              <a:rPr lang="zh-CN" altLang="en-US"/>
              <a:t>各种检验方法所利用的分布及计算原理不同，从而检验统计量也不同</a:t>
            </a:r>
          </a:p>
          <a:p>
            <a:pPr lvl="2"/>
            <a:r>
              <a:rPr lang="zh-CN" altLang="en-US"/>
              <a:t>初学者往往本末倒置，很认真地在学工具，却忘记了统计学的本质是思维方式</a:t>
            </a:r>
          </a:p>
          <a:p>
            <a:endParaRPr lang="en-US" altLang="zh-CN"/>
          </a:p>
        </p:txBody>
      </p:sp>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167</a:t>
            </a:fld>
            <a:endParaRPr lang="en-US" altLang="zh-CN"/>
          </a:p>
        </p:txBody>
      </p:sp>
    </p:spTree>
    <p:extLst>
      <p:ext uri="{BB962C8B-B14F-4D97-AF65-F5344CB8AC3E}">
        <p14:creationId xmlns:p14="http://schemas.microsoft.com/office/powerpoint/2010/main" val="196070773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Rectangle 4"/>
          <p:cNvSpPr>
            <a:spLocks noGrp="1" noChangeArrowheads="1"/>
          </p:cNvSpPr>
          <p:nvPr>
            <p:ph type="title"/>
          </p:nvPr>
        </p:nvSpPr>
        <p:spPr/>
        <p:txBody>
          <a:bodyPr/>
          <a:lstStyle/>
          <a:p>
            <a:r>
              <a:rPr lang="zh-CN" altLang="en-US"/>
              <a:t>假设检验的基本步骤</a:t>
            </a:r>
          </a:p>
        </p:txBody>
      </p:sp>
      <p:sp>
        <p:nvSpPr>
          <p:cNvPr id="175109" name="Rectangle 5"/>
          <p:cNvSpPr>
            <a:spLocks noGrp="1" noChangeArrowheads="1"/>
          </p:cNvSpPr>
          <p:nvPr>
            <p:ph type="body" idx="1"/>
          </p:nvPr>
        </p:nvSpPr>
        <p:spPr/>
        <p:txBody>
          <a:bodyPr/>
          <a:lstStyle/>
          <a:p>
            <a:r>
              <a:rPr lang="zh-CN" altLang="en-US"/>
              <a:t>四、得出推断结论</a:t>
            </a:r>
          </a:p>
          <a:p>
            <a:pPr lvl="1"/>
            <a:r>
              <a:rPr lang="zh-CN" altLang="en-US"/>
              <a:t>按照事先确定的检验水准</a:t>
            </a:r>
            <a:r>
              <a:rPr lang="zh-CN" altLang="en-US">
                <a:sym typeface="Symbol" pitchFamily="18" charset="2"/>
              </a:rPr>
              <a:t></a:t>
            </a:r>
            <a:r>
              <a:rPr lang="zh-CN" altLang="en-US"/>
              <a:t>界定上面得到的</a:t>
            </a:r>
            <a:r>
              <a:rPr lang="en-US" altLang="zh-CN"/>
              <a:t>P</a:t>
            </a:r>
            <a:r>
              <a:rPr lang="zh-CN" altLang="en-US"/>
              <a:t>值，并按小概率原理认定对</a:t>
            </a:r>
            <a:r>
              <a:rPr lang="en-US" altLang="zh-CN"/>
              <a:t>H0</a:t>
            </a:r>
            <a:r>
              <a:rPr lang="zh-CN" altLang="en-US"/>
              <a:t>的取舍，作出推断结论</a:t>
            </a:r>
          </a:p>
          <a:p>
            <a:pPr lvl="1"/>
            <a:r>
              <a:rPr lang="zh-CN" altLang="en-US"/>
              <a:t>若</a:t>
            </a:r>
            <a:r>
              <a:rPr lang="en-US" altLang="zh-CN"/>
              <a:t>P ≤</a:t>
            </a:r>
            <a:r>
              <a:rPr lang="en-US" altLang="zh-CN">
                <a:sym typeface="Symbol" pitchFamily="18" charset="2"/>
              </a:rPr>
              <a:t></a:t>
            </a:r>
          </a:p>
          <a:p>
            <a:pPr lvl="2"/>
            <a:r>
              <a:rPr lang="zh-CN" altLang="en-US"/>
              <a:t>基于</a:t>
            </a:r>
            <a:r>
              <a:rPr lang="en-US" altLang="zh-CN"/>
              <a:t>H0</a:t>
            </a:r>
            <a:r>
              <a:rPr lang="zh-CN" altLang="en-US"/>
              <a:t>假设的总体情况出现了小概率事件</a:t>
            </a:r>
          </a:p>
          <a:p>
            <a:pPr lvl="2"/>
            <a:r>
              <a:rPr lang="zh-CN" altLang="en-US"/>
              <a:t>则拒绝</a:t>
            </a:r>
            <a:r>
              <a:rPr lang="en-US" altLang="zh-CN"/>
              <a:t>H0</a:t>
            </a:r>
            <a:r>
              <a:rPr lang="zh-CN" altLang="en-US"/>
              <a:t>，接受</a:t>
            </a:r>
            <a:r>
              <a:rPr lang="en-US" altLang="zh-CN"/>
              <a:t>H1</a:t>
            </a:r>
            <a:r>
              <a:rPr lang="zh-CN" altLang="en-US"/>
              <a:t>，可以认为样本与总体的差别不仅仅是抽样误差造成的，可能存在本质上的差别，属“非偶然的</a:t>
            </a:r>
            <a:r>
              <a:rPr lang="en-US" altLang="zh-CN"/>
              <a:t>(significant)”</a:t>
            </a:r>
            <a:r>
              <a:rPr lang="zh-CN" altLang="en-US"/>
              <a:t>，因此，可以认为两者的差别有统计学意义。</a:t>
            </a:r>
          </a:p>
          <a:p>
            <a:pPr lvl="2"/>
            <a:r>
              <a:rPr lang="zh-CN" altLang="en-US"/>
              <a:t>进一步根据样本信息引申，得出实用性的结论</a:t>
            </a:r>
            <a:endParaRPr lang="zh-CN" altLang="en-US" dirty="0"/>
          </a:p>
        </p:txBody>
      </p:sp>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168</a:t>
            </a:fld>
            <a:endParaRPr lang="en-US" altLang="zh-CN"/>
          </a:p>
        </p:txBody>
      </p:sp>
    </p:spTree>
    <p:extLst>
      <p:ext uri="{BB962C8B-B14F-4D97-AF65-F5344CB8AC3E}">
        <p14:creationId xmlns:p14="http://schemas.microsoft.com/office/powerpoint/2010/main" val="224587514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zh-CN" altLang="en-US"/>
              <a:t>假设检验的基本步骤</a:t>
            </a:r>
          </a:p>
        </p:txBody>
      </p:sp>
      <p:sp>
        <p:nvSpPr>
          <p:cNvPr id="176131" name="Rectangle 3"/>
          <p:cNvSpPr>
            <a:spLocks noGrp="1" noChangeArrowheads="1"/>
          </p:cNvSpPr>
          <p:nvPr>
            <p:ph type="body" idx="1"/>
          </p:nvPr>
        </p:nvSpPr>
        <p:spPr/>
        <p:txBody>
          <a:bodyPr/>
          <a:lstStyle/>
          <a:p>
            <a:r>
              <a:rPr lang="zh-CN" altLang="en-US" dirty="0"/>
              <a:t>四、得出推断结论</a:t>
            </a:r>
          </a:p>
          <a:p>
            <a:pPr lvl="1"/>
            <a:r>
              <a:rPr lang="zh-CN" altLang="en-US" dirty="0"/>
              <a:t>若</a:t>
            </a:r>
            <a:r>
              <a:rPr lang="en-US" altLang="zh-CN" dirty="0"/>
              <a:t>P</a:t>
            </a:r>
            <a:r>
              <a:rPr lang="zh-CN" altLang="en-US" dirty="0"/>
              <a:t>＞</a:t>
            </a:r>
            <a:r>
              <a:rPr lang="zh-CN" altLang="en-US" dirty="0">
                <a:sym typeface="Symbol" pitchFamily="18" charset="2"/>
              </a:rPr>
              <a:t></a:t>
            </a:r>
          </a:p>
          <a:p>
            <a:pPr lvl="2"/>
            <a:r>
              <a:rPr lang="zh-CN" altLang="en-US" dirty="0"/>
              <a:t>基于</a:t>
            </a:r>
            <a:r>
              <a:rPr lang="en-US" altLang="zh-CN" dirty="0"/>
              <a:t>H0</a:t>
            </a:r>
            <a:r>
              <a:rPr lang="zh-CN" altLang="en-US" dirty="0"/>
              <a:t>出现了很常见的事件</a:t>
            </a:r>
          </a:p>
          <a:p>
            <a:pPr lvl="2"/>
            <a:r>
              <a:rPr lang="zh-CN" altLang="en-US" dirty="0"/>
              <a:t>则样本与总体间的差别尚不能排除纯粹由抽样误差造成，可能的确属“偶然的</a:t>
            </a:r>
            <a:r>
              <a:rPr lang="en-US" altLang="zh-CN" dirty="0"/>
              <a:t>(non-significant)”</a:t>
            </a:r>
            <a:r>
              <a:rPr lang="zh-CN" altLang="en-US" dirty="0"/>
              <a:t>，故尚不能拒绝</a:t>
            </a:r>
            <a:r>
              <a:rPr lang="en-US" altLang="zh-CN" dirty="0"/>
              <a:t>H0</a:t>
            </a:r>
          </a:p>
          <a:p>
            <a:pPr lvl="2"/>
            <a:r>
              <a:rPr lang="zh-CN" altLang="en-US" dirty="0"/>
              <a:t>因此，认为两者的差别无统计学意义，但这并不意味着可以接受</a:t>
            </a:r>
            <a:r>
              <a:rPr lang="en-US" altLang="zh-CN" dirty="0"/>
              <a:t>H0</a:t>
            </a:r>
            <a:r>
              <a:rPr lang="zh-CN" altLang="en-US" dirty="0"/>
              <a:t>。</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169</a:t>
            </a:fld>
            <a:endParaRPr lang="en-US" altLang="zh-CN"/>
          </a:p>
        </p:txBody>
      </p:sp>
    </p:spTree>
    <p:extLst>
      <p:ext uri="{BB962C8B-B14F-4D97-AF65-F5344CB8AC3E}">
        <p14:creationId xmlns:p14="http://schemas.microsoft.com/office/powerpoint/2010/main" val="150211349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zh-CN" altLang="en-US"/>
              <a:t>关于掷筛子的假设检验</a:t>
            </a:r>
          </a:p>
        </p:txBody>
      </p:sp>
      <p:sp>
        <p:nvSpPr>
          <p:cNvPr id="177155" name="Rectangle 3"/>
          <p:cNvSpPr>
            <a:spLocks noGrp="1" noChangeArrowheads="1"/>
          </p:cNvSpPr>
          <p:nvPr>
            <p:ph type="body" idx="1"/>
          </p:nvPr>
        </p:nvSpPr>
        <p:spPr/>
        <p:txBody>
          <a:bodyPr>
            <a:normAutofit/>
          </a:bodyPr>
          <a:lstStyle/>
          <a:p>
            <a:r>
              <a:rPr lang="zh-CN" altLang="en-US" dirty="0"/>
              <a:t>建立假设</a:t>
            </a:r>
          </a:p>
          <a:p>
            <a:pPr lvl="1"/>
            <a:r>
              <a:rPr lang="en-US" altLang="zh-CN" i="1" dirty="0"/>
              <a:t>H</a:t>
            </a:r>
            <a:r>
              <a:rPr lang="en-US" altLang="zh-CN" dirty="0"/>
              <a:t>0</a:t>
            </a:r>
            <a:r>
              <a:rPr lang="zh-CN" altLang="en-US" dirty="0"/>
              <a:t>：筛子均匀，</a:t>
            </a:r>
            <a:r>
              <a:rPr lang="en-US" altLang="zh-CN" dirty="0"/>
              <a:t>pi=1/6 	</a:t>
            </a:r>
            <a:r>
              <a:rPr lang="en-US" altLang="zh-CN" i="1" dirty="0"/>
              <a:t> H</a:t>
            </a:r>
            <a:r>
              <a:rPr lang="en-US" altLang="zh-CN" dirty="0"/>
              <a:t>1</a:t>
            </a:r>
            <a:r>
              <a:rPr lang="zh-CN" altLang="en-US" dirty="0"/>
              <a:t>：筛子不均匀</a:t>
            </a:r>
          </a:p>
          <a:p>
            <a:r>
              <a:rPr lang="zh-CN" altLang="en-US" dirty="0"/>
              <a:t>确定检验水准</a:t>
            </a:r>
          </a:p>
          <a:p>
            <a:pPr lvl="1"/>
            <a:r>
              <a:rPr lang="zh-CN" altLang="en-US" dirty="0">
                <a:sym typeface="Symbol" pitchFamily="18" charset="2"/>
              </a:rPr>
              <a:t></a:t>
            </a:r>
            <a:r>
              <a:rPr lang="en-US" altLang="zh-CN" dirty="0">
                <a:sym typeface="Symbol" pitchFamily="18" charset="2"/>
              </a:rPr>
              <a:t>=0.05</a:t>
            </a:r>
          </a:p>
          <a:p>
            <a:r>
              <a:rPr lang="zh-CN" altLang="en-US" dirty="0"/>
              <a:t>进行试验，计算检验统计量和</a:t>
            </a:r>
            <a:r>
              <a:rPr lang="en-US" altLang="zh-CN" dirty="0"/>
              <a:t>P</a:t>
            </a:r>
            <a:r>
              <a:rPr lang="zh-CN" altLang="en-US" dirty="0"/>
              <a:t>值</a:t>
            </a:r>
            <a:endParaRPr lang="zh-CN" altLang="en-US" dirty="0">
              <a:sym typeface="Symbol" pitchFamily="18" charset="2"/>
            </a:endParaRPr>
          </a:p>
          <a:p>
            <a:pPr lvl="1"/>
            <a:r>
              <a:rPr lang="zh-CN" altLang="en-US" dirty="0"/>
              <a:t>相应的试验结果在</a:t>
            </a:r>
            <a:r>
              <a:rPr lang="en-US" altLang="zh-CN" dirty="0"/>
              <a:t>H0</a:t>
            </a:r>
            <a:r>
              <a:rPr lang="zh-CN" altLang="en-US" dirty="0"/>
              <a:t>下对应的概率为</a:t>
            </a:r>
            <a:r>
              <a:rPr lang="en-US" altLang="zh-CN" dirty="0"/>
              <a:t>1/600</a:t>
            </a:r>
            <a:r>
              <a:rPr lang="zh-CN" altLang="en-US" dirty="0"/>
              <a:t>略多一点</a:t>
            </a:r>
            <a:endParaRPr lang="en-US" altLang="zh-CN" dirty="0"/>
          </a:p>
          <a:p>
            <a:r>
              <a:rPr lang="zh-CN" altLang="en-US" dirty="0"/>
              <a:t>得出推断结论</a:t>
            </a:r>
          </a:p>
          <a:p>
            <a:pPr lvl="1"/>
            <a:r>
              <a:rPr lang="zh-CN" altLang="en-US" dirty="0"/>
              <a:t>基于</a:t>
            </a:r>
            <a:r>
              <a:rPr lang="en-US" altLang="zh-CN" dirty="0"/>
              <a:t>H0</a:t>
            </a:r>
            <a:r>
              <a:rPr lang="zh-CN" altLang="en-US" dirty="0"/>
              <a:t>出现了小概率事件，结果有非常非常显著的统计学意义，你出老千！</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170</a:t>
            </a:fld>
            <a:endParaRPr lang="en-US" altLang="zh-CN"/>
          </a:p>
        </p:txBody>
      </p:sp>
    </p:spTree>
    <p:extLst>
      <p:ext uri="{BB962C8B-B14F-4D97-AF65-F5344CB8AC3E}">
        <p14:creationId xmlns:p14="http://schemas.microsoft.com/office/powerpoint/2010/main" val="359799480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zh-CN" altLang="en-US"/>
              <a:t>假设检验应注意的问题</a:t>
            </a:r>
          </a:p>
        </p:txBody>
      </p:sp>
      <p:sp>
        <p:nvSpPr>
          <p:cNvPr id="183299" name="Rectangle 3"/>
          <p:cNvSpPr>
            <a:spLocks noGrp="1" noChangeArrowheads="1"/>
          </p:cNvSpPr>
          <p:nvPr>
            <p:ph type="body" idx="1"/>
          </p:nvPr>
        </p:nvSpPr>
        <p:spPr/>
        <p:txBody>
          <a:bodyPr/>
          <a:lstStyle/>
          <a:p>
            <a:r>
              <a:rPr lang="zh-CN" altLang="en-US" dirty="0"/>
              <a:t>结论不能绝对化</a:t>
            </a:r>
          </a:p>
          <a:p>
            <a:pPr lvl="1"/>
            <a:r>
              <a:rPr lang="zh-CN" altLang="en-US" dirty="0"/>
              <a:t>本身就保留了犯错误的可能性</a:t>
            </a:r>
          </a:p>
          <a:p>
            <a:pPr lvl="1"/>
            <a:r>
              <a:rPr lang="zh-CN" altLang="en-US" dirty="0"/>
              <a:t>样本量导致的检验效能问题</a:t>
            </a:r>
          </a:p>
          <a:p>
            <a:pPr lvl="2"/>
            <a:r>
              <a:rPr lang="zh-CN" altLang="en-US" dirty="0"/>
              <a:t>样本量太小，导致检验效能不足，从而无法检出可能存在的差异</a:t>
            </a:r>
          </a:p>
          <a:p>
            <a:pPr lvl="2"/>
            <a:r>
              <a:rPr lang="zh-CN" altLang="en-US" dirty="0"/>
              <a:t>样本量太大，得出的有统计学意义的结论可能根本就没有实际意义</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171</a:t>
            </a:fld>
            <a:endParaRPr lang="en-US" altLang="zh-CN"/>
          </a:p>
        </p:txBody>
      </p:sp>
    </p:spTree>
    <p:extLst>
      <p:ext uri="{BB962C8B-B14F-4D97-AF65-F5344CB8AC3E}">
        <p14:creationId xmlns:p14="http://schemas.microsoft.com/office/powerpoint/2010/main" val="104186624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ctrTitle"/>
          </p:nvPr>
        </p:nvSpPr>
        <p:spPr/>
        <p:txBody>
          <a:bodyPr/>
          <a:lstStyle/>
          <a:p>
            <a:r>
              <a:rPr lang="zh-CN" altLang="en-US"/>
              <a:t>单样本</a:t>
            </a:r>
            <a:r>
              <a:rPr lang="en-US" altLang="zh-CN"/>
              <a:t>t</a:t>
            </a:r>
            <a:r>
              <a:rPr lang="zh-CN" altLang="en-US"/>
              <a:t>检验</a:t>
            </a:r>
            <a:endParaRPr lang="zh-CN" altLang="en-US" dirty="0"/>
          </a:p>
        </p:txBody>
      </p:sp>
      <p:sp>
        <p:nvSpPr>
          <p:cNvPr id="184323" name="Rectangle 3"/>
          <p:cNvSpPr>
            <a:spLocks noGrp="1" noChangeArrowheads="1"/>
          </p:cNvSpPr>
          <p:nvPr>
            <p:ph type="subTitle" idx="1"/>
          </p:nvPr>
        </p:nvSpPr>
        <p:spPr/>
        <p:txBody>
          <a:bodyPr/>
          <a:lstStyle/>
          <a:p>
            <a:endParaRPr lang="zh-CN" altLang="zh-CN" dirty="0"/>
          </a:p>
        </p:txBody>
      </p:sp>
    </p:spTree>
    <p:extLst>
      <p:ext uri="{BB962C8B-B14F-4D97-AF65-F5344CB8AC3E}">
        <p14:creationId xmlns:p14="http://schemas.microsoft.com/office/powerpoint/2010/main" val="266689113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zh-CN" altLang="en-US"/>
              <a:t>统计理论复习</a:t>
            </a:r>
          </a:p>
        </p:txBody>
      </p:sp>
      <p:sp>
        <p:nvSpPr>
          <p:cNvPr id="78851" name="Rectangle 3"/>
          <p:cNvSpPr>
            <a:spLocks noGrp="1" noChangeArrowheads="1"/>
          </p:cNvSpPr>
          <p:nvPr>
            <p:ph type="body" idx="1"/>
          </p:nvPr>
        </p:nvSpPr>
        <p:spPr/>
        <p:txBody>
          <a:bodyPr/>
          <a:lstStyle/>
          <a:p>
            <a:r>
              <a:rPr lang="zh-CN" altLang="en-US"/>
              <a:t>推断样本是否来自某已知总体，即要检验样本所在总体的均数是否等于已知的总体均数</a:t>
            </a:r>
          </a:p>
          <a:p>
            <a:r>
              <a:rPr lang="zh-CN" altLang="en-US"/>
              <a:t>为了回答该问题，统计学上采用了小概率反证法的原理：我们有如下两种假设：</a:t>
            </a:r>
          </a:p>
          <a:p>
            <a:pPr lvl="1"/>
            <a:r>
              <a:rPr lang="en-US" altLang="zh-CN"/>
              <a:t>H0</a:t>
            </a:r>
            <a:r>
              <a:rPr lang="zh-CN" altLang="en-US"/>
              <a:t>：样本均数与总体均数的差异完全是抽样误差造成</a:t>
            </a:r>
          </a:p>
          <a:p>
            <a:pPr lvl="1"/>
            <a:r>
              <a:rPr lang="en-US" altLang="zh-CN"/>
              <a:t>H1</a:t>
            </a:r>
            <a:r>
              <a:rPr lang="zh-CN" altLang="en-US"/>
              <a:t>：样本均数与总体均数的差异除由抽样误差造成外，也反映了两个总体均数确实存在的差异</a:t>
            </a:r>
            <a:endParaRPr lang="zh-CN" altLang="en-US" dirty="0"/>
          </a:p>
        </p:txBody>
      </p:sp>
      <p:sp>
        <p:nvSpPr>
          <p:cNvPr id="6"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7"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8"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173</a:t>
            </a:fld>
            <a:endParaRPr lang="en-US" altLang="zh-CN"/>
          </a:p>
        </p:txBody>
      </p:sp>
    </p:spTree>
    <p:extLst>
      <p:ext uri="{BB962C8B-B14F-4D97-AF65-F5344CB8AC3E}">
        <p14:creationId xmlns:p14="http://schemas.microsoft.com/office/powerpoint/2010/main" val="170315469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zh-CN" altLang="en-US"/>
              <a:t>统计理论复习</a:t>
            </a:r>
          </a:p>
        </p:txBody>
      </p:sp>
      <p:sp>
        <p:nvSpPr>
          <p:cNvPr id="79875" name="Rectangle 3"/>
          <p:cNvSpPr>
            <a:spLocks noGrp="1" noChangeArrowheads="1"/>
          </p:cNvSpPr>
          <p:nvPr>
            <p:ph type="body" idx="1"/>
          </p:nvPr>
        </p:nvSpPr>
        <p:spPr/>
        <p:txBody>
          <a:bodyPr/>
          <a:lstStyle/>
          <a:p>
            <a:r>
              <a:rPr lang="zh-CN" altLang="en-US" dirty="0"/>
              <a:t>先假设</a:t>
            </a:r>
            <a:r>
              <a:rPr lang="en-US" altLang="zh-CN" dirty="0"/>
              <a:t>H0</a:t>
            </a:r>
            <a:r>
              <a:rPr lang="zh-CN" altLang="en-US" dirty="0"/>
              <a:t>成立，即一切都是抽样误差造成的。在这个前提下，我们的样本是从已知均数的大总体中抽出来的。</a:t>
            </a:r>
          </a:p>
          <a:p>
            <a:r>
              <a:rPr lang="zh-CN" altLang="en-US" dirty="0"/>
              <a:t>显然，样本均数和假设总体均数之差就代表了偏离假设的程度</a:t>
            </a:r>
          </a:p>
          <a:p>
            <a:r>
              <a:rPr lang="zh-CN" altLang="en-US" dirty="0"/>
              <a:t>但此差异所对应的概率究竟是大还是小？仅看这一个数字很难做出判断。因为这还和数据的离散程度有关，为此我们需要找到某种方式对这一差值进行标准化</a:t>
            </a:r>
          </a:p>
        </p:txBody>
      </p:sp>
      <p:graphicFrame>
        <p:nvGraphicFramePr>
          <p:cNvPr id="79876" name="Object 4"/>
          <p:cNvGraphicFramePr>
            <a:graphicFrameLocks noGrp="1" noChangeAspect="1"/>
          </p:cNvGraphicFramePr>
          <p:nvPr>
            <p:ph sz="half" idx="4294967295"/>
          </p:nvPr>
        </p:nvGraphicFramePr>
        <p:xfrm>
          <a:off x="7164388" y="333375"/>
          <a:ext cx="1825625" cy="1204913"/>
        </p:xfrm>
        <a:graphic>
          <a:graphicData uri="http://schemas.openxmlformats.org/presentationml/2006/ole">
            <mc:AlternateContent xmlns:mc="http://schemas.openxmlformats.org/markup-compatibility/2006">
              <mc:Choice xmlns:v="urn:schemas-microsoft-com:vml" Requires="v">
                <p:oleObj name="Equation" r:id="rId3" imgW="672840" imgH="444240" progId="Equation.3">
                  <p:embed/>
                </p:oleObj>
              </mc:Choice>
              <mc:Fallback>
                <p:oleObj name="Equation" r:id="rId3" imgW="672840" imgH="444240" progId="Equation.3">
                  <p:embed/>
                  <p:pic>
                    <p:nvPicPr>
                      <p:cNvPr id="7987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388" y="333375"/>
                        <a:ext cx="1825625" cy="1204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174</a:t>
            </a:fld>
            <a:endParaRPr lang="en-US" altLang="zh-CN"/>
          </a:p>
        </p:txBody>
      </p:sp>
    </p:spTree>
    <p:extLst>
      <p:ext uri="{BB962C8B-B14F-4D97-AF65-F5344CB8AC3E}">
        <p14:creationId xmlns:p14="http://schemas.microsoft.com/office/powerpoint/2010/main" val="183830121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zh-CN" altLang="en-US"/>
              <a:t>统计理论复习</a:t>
            </a:r>
          </a:p>
        </p:txBody>
      </p:sp>
      <p:sp>
        <p:nvSpPr>
          <p:cNvPr id="122883" name="Rectangle 3"/>
          <p:cNvSpPr>
            <a:spLocks noGrp="1" noChangeArrowheads="1"/>
          </p:cNvSpPr>
          <p:nvPr>
            <p:ph type="body" idx="1"/>
          </p:nvPr>
        </p:nvSpPr>
        <p:spPr/>
        <p:txBody>
          <a:bodyPr/>
          <a:lstStyle/>
          <a:p>
            <a:r>
              <a:rPr lang="zh-CN" altLang="en-US" dirty="0"/>
              <a:t>显然，标准化的基本方式就是将差值除以表示样本均数离散程度的指标</a:t>
            </a:r>
          </a:p>
          <a:p>
            <a:pPr lvl="1"/>
            <a:r>
              <a:rPr lang="zh-CN" altLang="en-US" dirty="0"/>
              <a:t>在单样本的情况下，样本的均数服从</a:t>
            </a:r>
            <a:r>
              <a:rPr lang="en-US" altLang="zh-CN" dirty="0"/>
              <a:t>t</a:t>
            </a:r>
            <a:r>
              <a:rPr lang="zh-CN" altLang="en-US" dirty="0"/>
              <a:t>分布</a:t>
            </a:r>
          </a:p>
          <a:p>
            <a:r>
              <a:rPr lang="zh-CN" altLang="en-US" dirty="0"/>
              <a:t>这个被标化的差值，就是本次检验中所谓的统计量</a:t>
            </a:r>
          </a:p>
          <a:p>
            <a:pPr lvl="1"/>
            <a:r>
              <a:rPr lang="zh-CN" altLang="en-US" dirty="0"/>
              <a:t>由于该统计量服从</a:t>
            </a:r>
            <a:r>
              <a:rPr lang="en-US" altLang="zh-CN" dirty="0"/>
              <a:t>t</a:t>
            </a:r>
            <a:r>
              <a:rPr lang="zh-CN" altLang="en-US" dirty="0"/>
              <a:t>分布，可利用该分布得到相应的概率值，故而此处的方法被称为为单样本</a:t>
            </a:r>
            <a:r>
              <a:rPr lang="en-US" altLang="zh-CN" dirty="0"/>
              <a:t>t</a:t>
            </a:r>
            <a:r>
              <a:rPr lang="zh-CN" altLang="en-US" dirty="0"/>
              <a:t>检验。</a:t>
            </a:r>
          </a:p>
          <a:p>
            <a:r>
              <a:rPr lang="zh-CN" altLang="en-US" dirty="0"/>
              <a:t>最终求得的</a:t>
            </a:r>
            <a:r>
              <a:rPr lang="en-US" altLang="zh-CN" dirty="0"/>
              <a:t>P</a:t>
            </a:r>
            <a:r>
              <a:rPr lang="zh-CN" altLang="en-US" dirty="0"/>
              <a:t>值表示从假设总体中抽出当前样本均数（及更极端情况）的概率总和</a:t>
            </a:r>
          </a:p>
        </p:txBody>
      </p:sp>
      <p:graphicFrame>
        <p:nvGraphicFramePr>
          <p:cNvPr id="122884" name="Object 4"/>
          <p:cNvGraphicFramePr>
            <a:graphicFrameLocks noGrp="1" noChangeAspect="1"/>
          </p:cNvGraphicFramePr>
          <p:nvPr>
            <p:ph sz="half" idx="4294967295"/>
          </p:nvPr>
        </p:nvGraphicFramePr>
        <p:xfrm>
          <a:off x="7092950" y="333375"/>
          <a:ext cx="1906588" cy="1258888"/>
        </p:xfrm>
        <a:graphic>
          <a:graphicData uri="http://schemas.openxmlformats.org/presentationml/2006/ole">
            <mc:AlternateContent xmlns:mc="http://schemas.openxmlformats.org/markup-compatibility/2006">
              <mc:Choice xmlns:v="urn:schemas-microsoft-com:vml" Requires="v">
                <p:oleObj name="Equation" r:id="rId3" imgW="672840" imgH="444240" progId="Equation.3">
                  <p:embed/>
                </p:oleObj>
              </mc:Choice>
              <mc:Fallback>
                <p:oleObj name="Equation" r:id="rId3" imgW="672840" imgH="444240" progId="Equation.3">
                  <p:embed/>
                  <p:pic>
                    <p:nvPicPr>
                      <p:cNvPr id="12288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950" y="333375"/>
                        <a:ext cx="1906588" cy="125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175</a:t>
            </a:fld>
            <a:endParaRPr lang="en-US" altLang="zh-CN"/>
          </a:p>
        </p:txBody>
      </p:sp>
    </p:spTree>
    <p:extLst>
      <p:ext uri="{BB962C8B-B14F-4D97-AF65-F5344CB8AC3E}">
        <p14:creationId xmlns:p14="http://schemas.microsoft.com/office/powerpoint/2010/main" val="403593022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zh-CN" altLang="en-US"/>
              <a:t>统计理论复习</a:t>
            </a:r>
          </a:p>
        </p:txBody>
      </p:sp>
      <p:sp>
        <p:nvSpPr>
          <p:cNvPr id="80899" name="Rectangle 3"/>
          <p:cNvSpPr>
            <a:spLocks noGrp="1" noChangeArrowheads="1"/>
          </p:cNvSpPr>
          <p:nvPr>
            <p:ph type="body" idx="1"/>
          </p:nvPr>
        </p:nvSpPr>
        <p:spPr/>
        <p:txBody>
          <a:bodyPr/>
          <a:lstStyle/>
          <a:p>
            <a:r>
              <a:rPr lang="zh-CN" altLang="en-US" dirty="0"/>
              <a:t>如果该</a:t>
            </a:r>
            <a:r>
              <a:rPr lang="en-US" altLang="zh-CN" dirty="0"/>
              <a:t>P</a:t>
            </a:r>
            <a:r>
              <a:rPr lang="zh-CN" altLang="en-US" dirty="0"/>
              <a:t>值太小，成为了我们所定义的小概率事件（小于等于</a:t>
            </a:r>
            <a:r>
              <a:rPr lang="en-US" altLang="zh-CN" dirty="0"/>
              <a:t>α</a:t>
            </a:r>
            <a:r>
              <a:rPr lang="zh-CN" altLang="en-US" dirty="0"/>
              <a:t>水准），则我们怀疑所做的假设不成立，从而拒绝</a:t>
            </a:r>
            <a:r>
              <a:rPr lang="en-US" altLang="zh-CN" dirty="0"/>
              <a:t>H0</a:t>
            </a:r>
            <a:r>
              <a:rPr lang="zh-CN" altLang="en-US" dirty="0"/>
              <a:t>。</a:t>
            </a:r>
          </a:p>
          <a:p>
            <a:pPr lvl="1"/>
            <a:r>
              <a:rPr lang="zh-CN" altLang="en-US" dirty="0"/>
              <a:t>基本信念：小概率事件在一次实验中不可能发生</a:t>
            </a:r>
          </a:p>
          <a:p>
            <a:r>
              <a:rPr lang="zh-CN" altLang="en-US" dirty="0"/>
              <a:t>反之，我们就不能拒绝</a:t>
            </a:r>
            <a:r>
              <a:rPr lang="en-US" altLang="zh-CN" dirty="0"/>
              <a:t>H0</a:t>
            </a:r>
            <a:r>
              <a:rPr lang="zh-CN" altLang="en-US" dirty="0"/>
              <a:t>，但一般也不太好说去接受他。</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176</a:t>
            </a:fld>
            <a:endParaRPr lang="en-US" altLang="zh-CN"/>
          </a:p>
        </p:txBody>
      </p:sp>
    </p:spTree>
    <p:extLst>
      <p:ext uri="{BB962C8B-B14F-4D97-AF65-F5344CB8AC3E}">
        <p14:creationId xmlns:p14="http://schemas.microsoft.com/office/powerpoint/2010/main" val="45603663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p:txBody>
          <a:bodyPr/>
          <a:lstStyle/>
          <a:p>
            <a:r>
              <a:rPr lang="zh-CN" altLang="en-US"/>
              <a:t>分析实例</a:t>
            </a:r>
          </a:p>
        </p:txBody>
      </p:sp>
      <p:sp>
        <p:nvSpPr>
          <p:cNvPr id="15365" name="Rectangle 5"/>
          <p:cNvSpPr>
            <a:spLocks noGrp="1" noChangeArrowheads="1"/>
          </p:cNvSpPr>
          <p:nvPr>
            <p:ph type="body" idx="1"/>
          </p:nvPr>
        </p:nvSpPr>
        <p:spPr/>
        <p:txBody>
          <a:bodyPr>
            <a:normAutofit/>
          </a:bodyPr>
          <a:lstStyle/>
          <a:p>
            <a:r>
              <a:rPr lang="zh-CN" altLang="en-US" dirty="0"/>
              <a:t>消费者信心指数以</a:t>
            </a:r>
            <a:r>
              <a:rPr lang="en-US" altLang="zh-CN" dirty="0"/>
              <a:t>100</a:t>
            </a:r>
            <a:r>
              <a:rPr lang="zh-CN" altLang="en-US" dirty="0"/>
              <a:t>作为基准值，现希望比较</a:t>
            </a:r>
            <a:r>
              <a:rPr lang="en-US" altLang="zh-CN" dirty="0"/>
              <a:t>2007</a:t>
            </a:r>
            <a:r>
              <a:rPr lang="zh-CN" altLang="en-US" dirty="0"/>
              <a:t>年</a:t>
            </a:r>
            <a:r>
              <a:rPr lang="en-US" altLang="zh-CN" dirty="0"/>
              <a:t>12</a:t>
            </a:r>
            <a:r>
              <a:rPr lang="zh-CN" altLang="en-US" dirty="0"/>
              <a:t>月的总消费者信心指数是否与基准值有差异</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177</a:t>
            </a:fld>
            <a:endParaRPr lang="en-US" altLang="zh-CN"/>
          </a:p>
        </p:txBody>
      </p:sp>
    </p:spTree>
    <p:extLst>
      <p:ext uri="{BB962C8B-B14F-4D97-AF65-F5344CB8AC3E}">
        <p14:creationId xmlns:p14="http://schemas.microsoft.com/office/powerpoint/2010/main" val="113661714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zh-CN" altLang="en-US"/>
              <a:t>方法的适用条件</a:t>
            </a:r>
          </a:p>
        </p:txBody>
      </p:sp>
      <p:sp>
        <p:nvSpPr>
          <p:cNvPr id="99331" name="Rectangle 3"/>
          <p:cNvSpPr>
            <a:spLocks noGrp="1" noChangeArrowheads="1"/>
          </p:cNvSpPr>
          <p:nvPr>
            <p:ph type="body" idx="1"/>
          </p:nvPr>
        </p:nvSpPr>
        <p:spPr/>
        <p:txBody>
          <a:bodyPr/>
          <a:lstStyle/>
          <a:p>
            <a:r>
              <a:rPr lang="zh-CN" altLang="en-US" dirty="0"/>
              <a:t>因为有中心极限定理，一般均数的抽样分布都不会有问题，真正会限制该方法使用的是均数是否能够代表相应数据的集中趋势。</a:t>
            </a:r>
          </a:p>
          <a:p>
            <a:r>
              <a:rPr lang="zh-CN" altLang="en-US" dirty="0"/>
              <a:t>也就是说，只要数据分布不是强烈的偏态，一般而言单样本</a:t>
            </a:r>
            <a:r>
              <a:rPr lang="en-US" altLang="zh-CN" dirty="0"/>
              <a:t>t</a:t>
            </a:r>
            <a:r>
              <a:rPr lang="zh-CN" altLang="en-US" dirty="0"/>
              <a:t>检验都是适用的。</a:t>
            </a:r>
            <a:endParaRPr lang="en-US" altLang="zh-CN" dirty="0"/>
          </a:p>
          <a:p>
            <a:r>
              <a:rPr lang="zh-CN" altLang="en-US" dirty="0"/>
              <a:t>基于计算统计学的新工具：</a:t>
            </a:r>
            <a:r>
              <a:rPr lang="en-US" altLang="zh-CN" dirty="0" err="1"/>
              <a:t>Boostrap</a:t>
            </a:r>
            <a:r>
              <a:rPr lang="zh-CN" altLang="en-US" dirty="0"/>
              <a:t>抽样</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178</a:t>
            </a:fld>
            <a:endParaRPr lang="en-US" altLang="zh-CN"/>
          </a:p>
        </p:txBody>
      </p:sp>
    </p:spTree>
    <p:extLst>
      <p:ext uri="{BB962C8B-B14F-4D97-AF65-F5344CB8AC3E}">
        <p14:creationId xmlns:p14="http://schemas.microsoft.com/office/powerpoint/2010/main" val="232802992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p:txBody>
          <a:bodyPr/>
          <a:lstStyle/>
          <a:p>
            <a:r>
              <a:rPr lang="zh-CN" altLang="en-US" dirty="0"/>
              <a:t>完全随机的两样本</a:t>
            </a:r>
            <a:r>
              <a:rPr lang="en-US" altLang="zh-CN" dirty="0"/>
              <a:t>t</a:t>
            </a:r>
            <a:r>
              <a:rPr lang="zh-CN" altLang="en-US" dirty="0"/>
              <a:t>检验</a:t>
            </a:r>
          </a:p>
        </p:txBody>
      </p:sp>
      <p:sp>
        <p:nvSpPr>
          <p:cNvPr id="125956" name="Rectangle 4"/>
          <p:cNvSpPr>
            <a:spLocks noGrp="1" noChangeArrowheads="1"/>
          </p:cNvSpPr>
          <p:nvPr>
            <p:ph type="subTitle" idx="1"/>
          </p:nvPr>
        </p:nvSpPr>
        <p:spPr/>
        <p:txBody>
          <a:bodyPr/>
          <a:lstStyle/>
          <a:p>
            <a:pPr>
              <a:buFont typeface="Times"/>
              <a:buBlip>
                <a:blip r:embed="rId3"/>
              </a:buBlip>
            </a:pPr>
            <a:endParaRPr lang="zh-CN" altLang="zh-CN"/>
          </a:p>
        </p:txBody>
      </p:sp>
    </p:spTree>
    <p:extLst>
      <p:ext uri="{BB962C8B-B14F-4D97-AF65-F5344CB8AC3E}">
        <p14:creationId xmlns:p14="http://schemas.microsoft.com/office/powerpoint/2010/main" val="265937986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Rectangle 7"/>
          <p:cNvSpPr>
            <a:spLocks noGrp="1" noChangeArrowheads="1"/>
          </p:cNvSpPr>
          <p:nvPr>
            <p:ph type="title"/>
          </p:nvPr>
        </p:nvSpPr>
        <p:spPr/>
        <p:txBody>
          <a:bodyPr/>
          <a:lstStyle/>
          <a:p>
            <a:r>
              <a:rPr lang="zh-CN" altLang="en-US"/>
              <a:t>完全随机的两样本</a:t>
            </a:r>
            <a:r>
              <a:rPr lang="en-US" altLang="zh-CN"/>
              <a:t>t</a:t>
            </a:r>
            <a:r>
              <a:rPr lang="zh-CN" altLang="en-US"/>
              <a:t>检验</a:t>
            </a:r>
          </a:p>
        </p:txBody>
      </p:sp>
      <p:sp>
        <p:nvSpPr>
          <p:cNvPr id="23560" name="Rectangle 8"/>
          <p:cNvSpPr>
            <a:spLocks noGrp="1" noChangeArrowheads="1"/>
          </p:cNvSpPr>
          <p:nvPr>
            <p:ph type="body" idx="1"/>
          </p:nvPr>
        </p:nvSpPr>
        <p:spPr/>
        <p:txBody>
          <a:bodyPr/>
          <a:lstStyle/>
          <a:p>
            <a:r>
              <a:rPr lang="zh-CN" altLang="en-US" dirty="0"/>
              <a:t>目的：</a:t>
            </a:r>
          </a:p>
          <a:p>
            <a:pPr lvl="1"/>
            <a:r>
              <a:rPr lang="zh-CN" altLang="en-US" dirty="0"/>
              <a:t>推断两个样本是否来自相同的总体，更具体地说，是要检验两样本所代表的总体均数是否相等。</a:t>
            </a:r>
          </a:p>
          <a:p>
            <a:r>
              <a:rPr lang="zh-CN" altLang="en-US" dirty="0"/>
              <a:t>检验假设</a:t>
            </a:r>
          </a:p>
          <a:p>
            <a:pPr lvl="1"/>
            <a:r>
              <a:rPr lang="zh-CN" altLang="en-US" dirty="0"/>
              <a:t> 无效假设  </a:t>
            </a:r>
            <a:r>
              <a:rPr lang="en-US" altLang="zh-CN" dirty="0"/>
              <a:t>H0</a:t>
            </a:r>
            <a:r>
              <a:rPr lang="zh-CN" altLang="en-US" dirty="0"/>
              <a:t>：</a:t>
            </a:r>
          </a:p>
          <a:p>
            <a:pPr lvl="1"/>
            <a:r>
              <a:rPr lang="zh-CN" altLang="en-US" dirty="0"/>
              <a:t> 备择假设  </a:t>
            </a:r>
            <a:r>
              <a:rPr lang="en-US" altLang="zh-CN" dirty="0"/>
              <a:t>H1</a:t>
            </a:r>
            <a:r>
              <a:rPr lang="zh-CN" altLang="en-US" dirty="0"/>
              <a:t>：</a:t>
            </a:r>
          </a:p>
          <a:p>
            <a:pPr lvl="1"/>
            <a:r>
              <a:rPr lang="zh-CN" altLang="en-US" dirty="0"/>
              <a:t> 检验水准      </a:t>
            </a:r>
            <a:r>
              <a:rPr lang="en-US" altLang="zh-CN" dirty="0"/>
              <a:t>=0.05</a:t>
            </a:r>
          </a:p>
          <a:p>
            <a:endParaRPr lang="en-US" altLang="zh-CN" dirty="0"/>
          </a:p>
        </p:txBody>
      </p:sp>
      <p:graphicFrame>
        <p:nvGraphicFramePr>
          <p:cNvPr id="23556" name="Object 4"/>
          <p:cNvGraphicFramePr>
            <a:graphicFrameLocks noChangeAspect="1"/>
          </p:cNvGraphicFramePr>
          <p:nvPr/>
        </p:nvGraphicFramePr>
        <p:xfrm>
          <a:off x="3131840" y="2924944"/>
          <a:ext cx="1236662" cy="525462"/>
        </p:xfrm>
        <a:graphic>
          <a:graphicData uri="http://schemas.openxmlformats.org/presentationml/2006/ole">
            <mc:AlternateContent xmlns:mc="http://schemas.openxmlformats.org/markup-compatibility/2006">
              <mc:Choice xmlns:v="urn:schemas-microsoft-com:vml" Requires="v">
                <p:oleObj name="Equation" r:id="rId3" imgW="507960" imgH="215640" progId="Equation.3">
                  <p:embed/>
                </p:oleObj>
              </mc:Choice>
              <mc:Fallback>
                <p:oleObj name="Equation" r:id="rId3" imgW="507960" imgH="215640" progId="Equation.3">
                  <p:embed/>
                  <p:pic>
                    <p:nvPicPr>
                      <p:cNvPr id="2355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2924944"/>
                        <a:ext cx="1236662" cy="525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7" name="Object 5"/>
          <p:cNvGraphicFramePr>
            <a:graphicFrameLocks noChangeAspect="1"/>
          </p:cNvGraphicFramePr>
          <p:nvPr/>
        </p:nvGraphicFramePr>
        <p:xfrm>
          <a:off x="3131840" y="3356992"/>
          <a:ext cx="1236662" cy="525462"/>
        </p:xfrm>
        <a:graphic>
          <a:graphicData uri="http://schemas.openxmlformats.org/presentationml/2006/ole">
            <mc:AlternateContent xmlns:mc="http://schemas.openxmlformats.org/markup-compatibility/2006">
              <mc:Choice xmlns:v="urn:schemas-microsoft-com:vml" Requires="v">
                <p:oleObj name="Equation" r:id="rId5" imgW="507960" imgH="215640" progId="Equation.3">
                  <p:embed/>
                </p:oleObj>
              </mc:Choice>
              <mc:Fallback>
                <p:oleObj name="Equation" r:id="rId5" imgW="507960" imgH="215640" progId="Equation.3">
                  <p:embed/>
                  <p:pic>
                    <p:nvPicPr>
                      <p:cNvPr id="2355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1840" y="3356992"/>
                        <a:ext cx="1236662" cy="525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8" name="Object 6"/>
          <p:cNvGraphicFramePr>
            <a:graphicFrameLocks noChangeAspect="1"/>
          </p:cNvGraphicFramePr>
          <p:nvPr/>
        </p:nvGraphicFramePr>
        <p:xfrm>
          <a:off x="2390800" y="3789040"/>
          <a:ext cx="381000" cy="381000"/>
        </p:xfrm>
        <a:graphic>
          <a:graphicData uri="http://schemas.openxmlformats.org/presentationml/2006/ole">
            <mc:AlternateContent xmlns:mc="http://schemas.openxmlformats.org/markup-compatibility/2006">
              <mc:Choice xmlns:v="urn:schemas-microsoft-com:vml" Requires="v">
                <p:oleObj name="Equation" r:id="rId7" imgW="139680" imgH="139680" progId="Equation.3">
                  <p:embed/>
                </p:oleObj>
              </mc:Choice>
              <mc:Fallback>
                <p:oleObj name="Equation" r:id="rId7" imgW="139680" imgH="139680" progId="Equation.3">
                  <p:embed/>
                  <p:pic>
                    <p:nvPicPr>
                      <p:cNvPr id="23558"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90800" y="3789040"/>
                        <a:ext cx="3810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180</a:t>
            </a:fld>
            <a:endParaRPr lang="en-US" altLang="zh-CN"/>
          </a:p>
        </p:txBody>
      </p:sp>
    </p:spTree>
    <p:extLst>
      <p:ext uri="{BB962C8B-B14F-4D97-AF65-F5344CB8AC3E}">
        <p14:creationId xmlns:p14="http://schemas.microsoft.com/office/powerpoint/2010/main" val="269981465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5" name="Rectangle 7"/>
          <p:cNvSpPr>
            <a:spLocks noGrp="1" noChangeArrowheads="1"/>
          </p:cNvSpPr>
          <p:nvPr>
            <p:ph type="title"/>
          </p:nvPr>
        </p:nvSpPr>
        <p:spPr/>
        <p:txBody>
          <a:bodyPr/>
          <a:lstStyle/>
          <a:p>
            <a:r>
              <a:rPr lang="zh-CN" altLang="en-US"/>
              <a:t>完全随机的两样本</a:t>
            </a:r>
            <a:r>
              <a:rPr lang="en-US" altLang="zh-CN"/>
              <a:t>t</a:t>
            </a:r>
            <a:r>
              <a:rPr lang="zh-CN" altLang="en-US"/>
              <a:t>检验</a:t>
            </a:r>
          </a:p>
        </p:txBody>
      </p:sp>
      <p:sp>
        <p:nvSpPr>
          <p:cNvPr id="83971" name="Rectangle 3"/>
          <p:cNvSpPr>
            <a:spLocks noGrp="1" noChangeArrowheads="1"/>
          </p:cNvSpPr>
          <p:nvPr>
            <p:ph type="body" idx="1"/>
          </p:nvPr>
        </p:nvSpPr>
        <p:spPr/>
        <p:txBody>
          <a:bodyPr/>
          <a:lstStyle/>
          <a:p>
            <a:r>
              <a:rPr lang="zh-CN" altLang="en-US" dirty="0"/>
              <a:t>统计理论复习</a:t>
            </a:r>
          </a:p>
          <a:p>
            <a:pPr lvl="1"/>
            <a:r>
              <a:rPr lang="zh-CN" altLang="en-US" dirty="0"/>
              <a:t>和上面单样本的</a:t>
            </a:r>
            <a:r>
              <a:rPr lang="en-US" altLang="zh-CN" dirty="0"/>
              <a:t>t</a:t>
            </a:r>
            <a:r>
              <a:rPr lang="zh-CN" altLang="en-US" dirty="0"/>
              <a:t>检验的原理相同，我们也采用了小概率反证法，首先假设</a:t>
            </a:r>
            <a:r>
              <a:rPr lang="en-US" altLang="zh-CN" dirty="0"/>
              <a:t>H0</a:t>
            </a:r>
            <a:r>
              <a:rPr lang="zh-CN" altLang="en-US" dirty="0"/>
              <a:t>：两样本来自同一总体。当该总体服从正态分布时，我们就可以采用两样本</a:t>
            </a:r>
            <a:r>
              <a:rPr lang="en-US" altLang="zh-CN" dirty="0"/>
              <a:t>t</a:t>
            </a:r>
            <a:r>
              <a:rPr lang="zh-CN" altLang="en-US" dirty="0"/>
              <a:t>检验来计算从该总体中抽得这样两个样本（及更加极端情况）的概率为多少，从而做出统计推断。</a:t>
            </a:r>
          </a:p>
          <a:p>
            <a:endParaRPr lang="en-US" altLang="zh-CN" dirty="0"/>
          </a:p>
        </p:txBody>
      </p:sp>
      <p:graphicFrame>
        <p:nvGraphicFramePr>
          <p:cNvPr id="83972" name="Object 4"/>
          <p:cNvGraphicFramePr>
            <a:graphicFrameLocks noGrp="1" noChangeAspect="1"/>
          </p:cNvGraphicFramePr>
          <p:nvPr>
            <p:ph sz="half" idx="4294967295"/>
          </p:nvPr>
        </p:nvGraphicFramePr>
        <p:xfrm>
          <a:off x="6877050" y="333375"/>
          <a:ext cx="2266950" cy="1525588"/>
        </p:xfrm>
        <a:graphic>
          <a:graphicData uri="http://schemas.openxmlformats.org/presentationml/2006/ole">
            <mc:AlternateContent xmlns:mc="http://schemas.openxmlformats.org/markup-compatibility/2006">
              <mc:Choice xmlns:v="urn:schemas-microsoft-com:vml" Requires="v">
                <p:oleObj name="Equation" r:id="rId3" imgW="698400" imgH="469800" progId="Equation.3">
                  <p:embed/>
                </p:oleObj>
              </mc:Choice>
              <mc:Fallback>
                <p:oleObj name="Equation" r:id="rId3" imgW="698400" imgH="469800" progId="Equation.3">
                  <p:embed/>
                  <p:pic>
                    <p:nvPicPr>
                      <p:cNvPr id="8397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333375"/>
                        <a:ext cx="2266950" cy="1525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181</a:t>
            </a:fld>
            <a:endParaRPr lang="en-US" altLang="zh-CN"/>
          </a:p>
        </p:txBody>
      </p:sp>
    </p:spTree>
    <p:extLst>
      <p:ext uri="{BB962C8B-B14F-4D97-AF65-F5344CB8AC3E}">
        <p14:creationId xmlns:p14="http://schemas.microsoft.com/office/powerpoint/2010/main" val="184282149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zh-CN" altLang="en-US"/>
              <a:t>完全随机的两样本</a:t>
            </a:r>
            <a:r>
              <a:rPr lang="en-US" altLang="zh-CN"/>
              <a:t>t</a:t>
            </a:r>
            <a:r>
              <a:rPr lang="zh-CN" altLang="en-US"/>
              <a:t>检验</a:t>
            </a:r>
          </a:p>
        </p:txBody>
      </p:sp>
      <p:sp>
        <p:nvSpPr>
          <p:cNvPr id="84995" name="Rectangle 3"/>
          <p:cNvSpPr>
            <a:spLocks noGrp="1" noChangeArrowheads="1"/>
          </p:cNvSpPr>
          <p:nvPr>
            <p:ph type="body" idx="1"/>
          </p:nvPr>
        </p:nvSpPr>
        <p:spPr/>
        <p:txBody>
          <a:bodyPr/>
          <a:lstStyle/>
          <a:p>
            <a:r>
              <a:rPr lang="zh-CN" altLang="en-US"/>
              <a:t>统计理论复习</a:t>
            </a:r>
          </a:p>
          <a:p>
            <a:pPr lvl="1"/>
            <a:r>
              <a:rPr lang="zh-CN" altLang="en-US"/>
              <a:t>由于</a:t>
            </a:r>
            <a:r>
              <a:rPr lang="en-US" altLang="zh-CN"/>
              <a:t>H0</a:t>
            </a:r>
            <a:r>
              <a:rPr lang="zh-CN" altLang="en-US"/>
              <a:t>假设的是两样本来自同一总体，分析目的只涉及到均值，因此两样本</a:t>
            </a:r>
            <a:r>
              <a:rPr lang="en-US" altLang="zh-CN"/>
              <a:t>t</a:t>
            </a:r>
            <a:r>
              <a:rPr lang="zh-CN" altLang="en-US"/>
              <a:t>检验在推导过程中除了要求总体服从正态分布外，还要求两样本各自所在总体方差相同。</a:t>
            </a:r>
          </a:p>
          <a:p>
            <a:pPr lvl="1"/>
            <a:r>
              <a:rPr lang="zh-CN" altLang="en-US"/>
              <a:t>应用条件不被满足</a:t>
            </a:r>
          </a:p>
          <a:p>
            <a:pPr lvl="2"/>
            <a:r>
              <a:rPr lang="zh-CN" altLang="en-US"/>
              <a:t>情况较轻时可以采用校正</a:t>
            </a:r>
            <a:r>
              <a:rPr lang="en-US" altLang="zh-CN"/>
              <a:t>t</a:t>
            </a:r>
            <a:r>
              <a:rPr lang="zh-CN" altLang="en-US"/>
              <a:t>检验的结果</a:t>
            </a:r>
          </a:p>
          <a:p>
            <a:pPr lvl="2"/>
            <a:r>
              <a:rPr lang="zh-CN" altLang="en-US"/>
              <a:t>否则应使用变量变换使之满足条件</a:t>
            </a:r>
          </a:p>
          <a:p>
            <a:pPr lvl="2"/>
            <a:r>
              <a:rPr lang="zh-CN" altLang="en-US"/>
              <a:t>或采用非参数检验过程</a:t>
            </a:r>
            <a:endParaRPr lang="zh-CN" altLang="en-US" dirty="0"/>
          </a:p>
        </p:txBody>
      </p:sp>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182</a:t>
            </a:fld>
            <a:endParaRPr lang="en-US" altLang="zh-CN"/>
          </a:p>
        </p:txBody>
      </p:sp>
    </p:spTree>
    <p:extLst>
      <p:ext uri="{BB962C8B-B14F-4D97-AF65-F5344CB8AC3E}">
        <p14:creationId xmlns:p14="http://schemas.microsoft.com/office/powerpoint/2010/main" val="232445417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p:txBody>
          <a:bodyPr/>
          <a:lstStyle/>
          <a:p>
            <a:r>
              <a:rPr lang="zh-CN" altLang="en-US"/>
              <a:t>分析实例</a:t>
            </a:r>
          </a:p>
        </p:txBody>
      </p:sp>
      <p:sp>
        <p:nvSpPr>
          <p:cNvPr id="24581" name="Rectangle 5"/>
          <p:cNvSpPr>
            <a:spLocks noGrp="1" noChangeArrowheads="1"/>
          </p:cNvSpPr>
          <p:nvPr>
            <p:ph type="body" idx="1"/>
          </p:nvPr>
        </p:nvSpPr>
        <p:spPr/>
        <p:txBody>
          <a:bodyPr/>
          <a:lstStyle/>
          <a:p>
            <a:pPr>
              <a:lnSpc>
                <a:spcPct val="80000"/>
              </a:lnSpc>
            </a:pPr>
            <a:r>
              <a:rPr lang="zh-CN" altLang="zh-CN" dirty="0"/>
              <a:t>现希望评价</a:t>
            </a:r>
            <a:r>
              <a:rPr lang="en-US" altLang="zh-CN" dirty="0"/>
              <a:t>2007</a:t>
            </a:r>
            <a:r>
              <a:rPr lang="zh-CN" altLang="en-US" dirty="0"/>
              <a:t>年</a:t>
            </a:r>
            <a:r>
              <a:rPr lang="en-US" altLang="zh-CN" dirty="0"/>
              <a:t>4</a:t>
            </a:r>
            <a:r>
              <a:rPr lang="zh-CN" altLang="en-US" dirty="0"/>
              <a:t>月第一次调查时不同收入人群的消费者信心指数是否存在差异</a:t>
            </a:r>
            <a:endParaRPr lang="en-US" altLang="zh-CN" dirty="0"/>
          </a:p>
          <a:p>
            <a:pPr>
              <a:lnSpc>
                <a:spcPct val="80000"/>
              </a:lnSpc>
            </a:pPr>
            <a:r>
              <a:rPr lang="zh-CN" altLang="en-US" dirty="0"/>
              <a:t>分析：数据为定量资料，设计为成组设计，目的是两样本均数的比较。</a:t>
            </a:r>
          </a:p>
          <a:p>
            <a:pPr lvl="1">
              <a:lnSpc>
                <a:spcPct val="80000"/>
              </a:lnSpc>
            </a:pPr>
            <a:r>
              <a:rPr lang="zh-CN" altLang="en-US" dirty="0"/>
              <a:t>正态性： 可作直方图等。</a:t>
            </a:r>
          </a:p>
          <a:p>
            <a:pPr lvl="1">
              <a:lnSpc>
                <a:spcPct val="80000"/>
              </a:lnSpc>
            </a:pPr>
            <a:r>
              <a:rPr lang="zh-CN" altLang="en-US" dirty="0"/>
              <a:t>方差齐性：系统在 </a:t>
            </a:r>
            <a:r>
              <a:rPr lang="en-US" altLang="zh-CN" dirty="0"/>
              <a:t>t </a:t>
            </a:r>
            <a:r>
              <a:rPr lang="zh-CN" altLang="en-US" dirty="0"/>
              <a:t>检验结果中自动给出。</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183</a:t>
            </a:fld>
            <a:endParaRPr lang="en-US" altLang="zh-CN"/>
          </a:p>
        </p:txBody>
      </p:sp>
    </p:spTree>
    <p:extLst>
      <p:ext uri="{BB962C8B-B14F-4D97-AF65-F5344CB8AC3E}">
        <p14:creationId xmlns:p14="http://schemas.microsoft.com/office/powerpoint/2010/main" val="164141144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zh-CN" altLang="en-US"/>
              <a:t>分析实例</a:t>
            </a:r>
          </a:p>
        </p:txBody>
      </p:sp>
      <p:sp>
        <p:nvSpPr>
          <p:cNvPr id="110595" name="Rectangle 3"/>
          <p:cNvSpPr>
            <a:spLocks noGrp="1" noChangeArrowheads="1"/>
          </p:cNvSpPr>
          <p:nvPr>
            <p:ph type="body" idx="1"/>
          </p:nvPr>
        </p:nvSpPr>
        <p:spPr/>
        <p:txBody>
          <a:bodyPr>
            <a:normAutofit/>
          </a:bodyPr>
          <a:lstStyle/>
          <a:p>
            <a:endParaRPr lang="en-US" altLang="zh-CN" dirty="0"/>
          </a:p>
          <a:p>
            <a:endParaRPr lang="en-US" altLang="zh-CN" dirty="0"/>
          </a:p>
          <a:p>
            <a:endParaRPr lang="en-US" altLang="zh-CN" dirty="0"/>
          </a:p>
          <a:p>
            <a:endParaRPr lang="en-US" altLang="zh-CN" dirty="0"/>
          </a:p>
          <a:p>
            <a:r>
              <a:rPr lang="zh-CN" altLang="en-US" dirty="0"/>
              <a:t>结论</a:t>
            </a:r>
          </a:p>
          <a:p>
            <a:pPr lvl="1"/>
            <a:r>
              <a:rPr lang="zh-CN" altLang="en-US" dirty="0"/>
              <a:t>方差齐性检验的结果 </a:t>
            </a:r>
          </a:p>
          <a:p>
            <a:pPr lvl="1"/>
            <a:r>
              <a:rPr lang="en-US" altLang="zh-CN" dirty="0"/>
              <a:t>T</a:t>
            </a:r>
            <a:r>
              <a:rPr lang="zh-CN" altLang="en-US" dirty="0"/>
              <a:t>检验的结果</a:t>
            </a:r>
          </a:p>
        </p:txBody>
      </p:sp>
      <p:graphicFrame>
        <p:nvGraphicFramePr>
          <p:cNvPr id="6" name="Group 3"/>
          <p:cNvGraphicFramePr>
            <a:graphicFrameLocks noGrp="1"/>
          </p:cNvGraphicFramePr>
          <p:nvPr/>
        </p:nvGraphicFramePr>
        <p:xfrm>
          <a:off x="114300" y="1268760"/>
          <a:ext cx="8915400" cy="2628324"/>
        </p:xfrm>
        <a:graphic>
          <a:graphicData uri="http://schemas.openxmlformats.org/drawingml/2006/table">
            <a:tbl>
              <a:tblPr/>
              <a:tblGrid>
                <a:gridCol w="12954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1066800">
                  <a:extLst>
                    <a:ext uri="{9D8B030D-6E8A-4147-A177-3AD203B41FA5}">
                      <a16:colId xmlns:a16="http://schemas.microsoft.com/office/drawing/2014/main" val="20007"/>
                    </a:ext>
                  </a:extLst>
                </a:gridCol>
                <a:gridCol w="1524000">
                  <a:extLst>
                    <a:ext uri="{9D8B030D-6E8A-4147-A177-3AD203B41FA5}">
                      <a16:colId xmlns:a16="http://schemas.microsoft.com/office/drawing/2014/main" val="20008"/>
                    </a:ext>
                  </a:extLst>
                </a:gridCol>
              </a:tblGrid>
              <a:tr h="614814">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1800" b="0" i="0" u="none" strike="noStrike" cap="none" normalizeH="0" baseline="0" dirty="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a:noFill/>
                    </a:lnB>
                    <a:lnTlToBr>
                      <a:noFill/>
                    </a:lnTlToBr>
                    <a:lnBlToTr>
                      <a:noFill/>
                    </a:lnBlToTr>
                    <a:noFill/>
                  </a:tcPr>
                </a:tc>
                <a:tc gridSpan="2">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100" b="0" i="0" u="none" strike="noStrike" cap="none" normalizeH="0" baseline="0" dirty="0">
                          <a:ln>
                            <a:noFill/>
                          </a:ln>
                          <a:solidFill>
                            <a:schemeClr val="tx1"/>
                          </a:solidFill>
                          <a:effectLst/>
                          <a:latin typeface="Arial" pitchFamily="34" charset="0"/>
                          <a:ea typeface="幼圆" pitchFamily="49" charset="-122"/>
                        </a:rPr>
                        <a:t>方差齐性检验</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zh-CN" altLang="en-US"/>
                    </a:p>
                  </a:txBody>
                  <a:tcPr/>
                </a:tc>
                <a:tc gridSpan="6">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100" b="0" i="0" u="none" strike="noStrike" cap="none" normalizeH="0" baseline="0" dirty="0">
                          <a:ln>
                            <a:noFill/>
                          </a:ln>
                          <a:solidFill>
                            <a:schemeClr val="tx1"/>
                          </a:solidFill>
                          <a:effectLst/>
                          <a:latin typeface="Arial" pitchFamily="34" charset="0"/>
                          <a:ea typeface="幼圆" pitchFamily="49" charset="-122"/>
                        </a:rPr>
                        <a:t>两样本均数的</a:t>
                      </a:r>
                      <a:r>
                        <a:rPr kumimoji="0" lang="en-US" altLang="zh-CN" sz="2100" b="0" i="0" u="none" strike="noStrike" cap="none" normalizeH="0" baseline="0" dirty="0">
                          <a:ln>
                            <a:noFill/>
                          </a:ln>
                          <a:solidFill>
                            <a:schemeClr val="tx1"/>
                          </a:solidFill>
                          <a:effectLst/>
                          <a:latin typeface="Arial" pitchFamily="34" charset="0"/>
                          <a:ea typeface="幼圆" pitchFamily="49" charset="-122"/>
                        </a:rPr>
                        <a:t>t</a:t>
                      </a:r>
                      <a:r>
                        <a:rPr kumimoji="0" lang="zh-CN" altLang="en-US" sz="2100" b="0" i="0" u="none" strike="noStrike" cap="none" normalizeH="0" baseline="0" dirty="0">
                          <a:ln>
                            <a:noFill/>
                          </a:ln>
                          <a:solidFill>
                            <a:schemeClr val="tx1"/>
                          </a:solidFill>
                          <a:effectLst/>
                          <a:latin typeface="Arial" pitchFamily="34" charset="0"/>
                          <a:ea typeface="幼圆" pitchFamily="49" charset="-122"/>
                        </a:rPr>
                        <a:t>检验</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645695">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en-US" altLang="zh-CN" sz="2000" b="0" i="0" u="none" strike="noStrike" cap="none" normalizeH="0" baseline="0" dirty="0">
                          <a:ln>
                            <a:noFill/>
                          </a:ln>
                          <a:solidFill>
                            <a:schemeClr val="tx1"/>
                          </a:solidFill>
                          <a:effectLst/>
                          <a:latin typeface="Arial" pitchFamily="34" charset="0"/>
                          <a:ea typeface="幼圆" pitchFamily="49" charset="-122"/>
                        </a:rPr>
                        <a:t>F</a:t>
                      </a:r>
                      <a:r>
                        <a:rPr kumimoji="0" lang="zh-CN" altLang="en-US" sz="2000" b="0" i="0" u="none" strike="noStrike" cap="none" normalizeH="0" baseline="0" dirty="0">
                          <a:ln>
                            <a:noFill/>
                          </a:ln>
                          <a:solidFill>
                            <a:schemeClr val="tx1"/>
                          </a:solidFill>
                          <a:effectLst/>
                          <a:latin typeface="Arial" pitchFamily="34" charset="0"/>
                          <a:ea typeface="幼圆" pitchFamily="49" charset="-122"/>
                        </a:rPr>
                        <a:t>值</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en-US" altLang="zh-CN" sz="2000" b="0" i="0" u="none" strike="noStrike" cap="none" normalizeH="0" baseline="0">
                          <a:ln>
                            <a:noFill/>
                          </a:ln>
                          <a:solidFill>
                            <a:schemeClr val="tx1"/>
                          </a:solidFill>
                          <a:effectLst/>
                          <a:latin typeface="Arial" pitchFamily="34" charset="0"/>
                          <a:ea typeface="幼圆" pitchFamily="49" charset="-122"/>
                        </a:rPr>
                        <a:t>P</a:t>
                      </a:r>
                      <a:r>
                        <a:rPr kumimoji="0" lang="zh-CN" altLang="en-US" sz="2000" b="0" i="0" u="none" strike="noStrike" cap="none" normalizeH="0" baseline="0">
                          <a:ln>
                            <a:noFill/>
                          </a:ln>
                          <a:solidFill>
                            <a:schemeClr val="tx1"/>
                          </a:solidFill>
                          <a:effectLst/>
                          <a:latin typeface="Arial" pitchFamily="34" charset="0"/>
                          <a:ea typeface="幼圆" pitchFamily="49" charset="-122"/>
                        </a:rPr>
                        <a:t>值</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en-US" altLang="zh-CN" sz="2000" b="0" i="0" u="none" strike="noStrike" cap="none" normalizeH="0" baseline="0">
                          <a:ln>
                            <a:noFill/>
                          </a:ln>
                          <a:solidFill>
                            <a:schemeClr val="tx1"/>
                          </a:solidFill>
                          <a:effectLst/>
                          <a:latin typeface="Arial" pitchFamily="34" charset="0"/>
                          <a:ea typeface="幼圆" pitchFamily="49" charset="-122"/>
                        </a:rPr>
                        <a:t>t</a:t>
                      </a:r>
                      <a:r>
                        <a:rPr kumimoji="0" lang="zh-CN" altLang="en-US" sz="2000" b="0" i="0" u="none" strike="noStrike" cap="none" normalizeH="0" baseline="0">
                          <a:ln>
                            <a:noFill/>
                          </a:ln>
                          <a:solidFill>
                            <a:schemeClr val="tx1"/>
                          </a:solidFill>
                          <a:effectLst/>
                          <a:latin typeface="Arial" pitchFamily="34" charset="0"/>
                          <a:ea typeface="幼圆" pitchFamily="49" charset="-122"/>
                        </a:rPr>
                        <a:t>值</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自由度</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en-US" altLang="zh-CN" sz="2000" b="0" i="0" u="none" strike="noStrike" cap="none" normalizeH="0" baseline="0">
                          <a:ln>
                            <a:noFill/>
                          </a:ln>
                          <a:solidFill>
                            <a:schemeClr val="tx1"/>
                          </a:solidFill>
                          <a:effectLst/>
                          <a:latin typeface="Arial" pitchFamily="34" charset="0"/>
                          <a:ea typeface="幼圆" pitchFamily="49" charset="-122"/>
                        </a:rPr>
                        <a:t>P</a:t>
                      </a:r>
                      <a:r>
                        <a:rPr kumimoji="0" lang="zh-CN" altLang="en-US" sz="2000" b="0" i="0" u="none" strike="noStrike" cap="none" normalizeH="0" baseline="0">
                          <a:ln>
                            <a:noFill/>
                          </a:ln>
                          <a:solidFill>
                            <a:schemeClr val="tx1"/>
                          </a:solidFill>
                          <a:effectLst/>
                          <a:latin typeface="Arial" pitchFamily="34" charset="0"/>
                          <a:ea typeface="幼圆" pitchFamily="49" charset="-122"/>
                        </a:rPr>
                        <a:t>值</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均数差</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合并标准误</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可信区间</a:t>
                      </a:r>
                    </a:p>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下限  上限</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414846">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dirty="0">
                          <a:ln>
                            <a:noFill/>
                          </a:ln>
                          <a:solidFill>
                            <a:schemeClr val="tx1"/>
                          </a:solidFill>
                          <a:effectLst/>
                          <a:latin typeface="Arial" pitchFamily="34" charset="0"/>
                          <a:ea typeface="23"/>
                          <a:cs typeface="23"/>
                        </a:rPr>
                        <a:t>方差齐</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a:noFill/>
                    </a:lnB>
                    <a:lnTlToBr>
                      <a:noFill/>
                    </a:lnTlToBr>
                    <a:lnBlToTr>
                      <a:noFill/>
                    </a:lnBlToTr>
                    <a:noFill/>
                  </a:tcPr>
                </a:tc>
                <a:extLst>
                  <a:ext uri="{0D108BD9-81ED-4DB2-BD59-A6C34878D82A}">
                    <a16:rowId xmlns:a16="http://schemas.microsoft.com/office/drawing/2014/main" val="10002"/>
                  </a:ext>
                </a:extLst>
              </a:tr>
              <a:tr h="844926">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dirty="0">
                          <a:ln>
                            <a:noFill/>
                          </a:ln>
                          <a:solidFill>
                            <a:schemeClr val="tx1"/>
                          </a:solidFill>
                          <a:effectLst/>
                          <a:latin typeface="Arial" pitchFamily="34" charset="0"/>
                          <a:ea typeface="23"/>
                          <a:cs typeface="23"/>
                        </a:rPr>
                        <a:t>方差不齐</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dirty="0">
                        <a:ln>
                          <a:noFill/>
                        </a:ln>
                        <a:solidFill>
                          <a:schemeClr val="tx1"/>
                        </a:solidFill>
                        <a:effectLst/>
                        <a:latin typeface="Arial" pitchFamily="34" charset="0"/>
                        <a:ea typeface="幼圆" pitchFamily="49" charset="-122"/>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184</a:t>
            </a:fld>
            <a:endParaRPr lang="en-US" altLang="zh-CN"/>
          </a:p>
        </p:txBody>
      </p:sp>
    </p:spTree>
    <p:extLst>
      <p:ext uri="{BB962C8B-B14F-4D97-AF65-F5344CB8AC3E}">
        <p14:creationId xmlns:p14="http://schemas.microsoft.com/office/powerpoint/2010/main" val="382378076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zh-CN" altLang="en-US"/>
              <a:t>适用条件</a:t>
            </a:r>
          </a:p>
        </p:txBody>
      </p:sp>
      <p:sp>
        <p:nvSpPr>
          <p:cNvPr id="117763" name="Rectangle 3"/>
          <p:cNvSpPr>
            <a:spLocks noGrp="1" noChangeArrowheads="1"/>
          </p:cNvSpPr>
          <p:nvPr>
            <p:ph type="body" idx="1"/>
          </p:nvPr>
        </p:nvSpPr>
        <p:spPr/>
        <p:txBody>
          <a:bodyPr/>
          <a:lstStyle/>
          <a:p>
            <a:r>
              <a:rPr lang="zh-CN" altLang="en-US" dirty="0"/>
              <a:t>独立性：对结果的影响较大，但一般没问题</a:t>
            </a:r>
          </a:p>
          <a:p>
            <a:r>
              <a:rPr lang="zh-CN" altLang="en-US" dirty="0"/>
              <a:t>正态性：有一定的耐受能力，可以通过直方图等进行观察，偏的不厉害就行</a:t>
            </a:r>
          </a:p>
          <a:p>
            <a:pPr lvl="1"/>
            <a:r>
              <a:rPr lang="zh-CN" altLang="en-US" dirty="0"/>
              <a:t>注意应当要分组考察</a:t>
            </a:r>
          </a:p>
          <a:p>
            <a:r>
              <a:rPr lang="zh-CN" altLang="en-US" dirty="0"/>
              <a:t>方差齐性：相对而言对结论的影响较大，需要进行方差齐性检验</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185</a:t>
            </a:fld>
            <a:endParaRPr lang="en-US" altLang="zh-CN"/>
          </a:p>
        </p:txBody>
      </p:sp>
    </p:spTree>
    <p:extLst>
      <p:ext uri="{BB962C8B-B14F-4D97-AF65-F5344CB8AC3E}">
        <p14:creationId xmlns:p14="http://schemas.microsoft.com/office/powerpoint/2010/main" val="400173413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p:txBody>
          <a:bodyPr/>
          <a:lstStyle/>
          <a:p>
            <a:r>
              <a:rPr lang="zh-CN" altLang="en-US" dirty="0"/>
              <a:t>配对</a:t>
            </a:r>
            <a:r>
              <a:rPr lang="en-US" altLang="en-US" dirty="0"/>
              <a:t>t</a:t>
            </a:r>
            <a:r>
              <a:rPr lang="zh-CN" altLang="en-US" dirty="0"/>
              <a:t>检验</a:t>
            </a:r>
          </a:p>
        </p:txBody>
      </p:sp>
      <p:sp>
        <p:nvSpPr>
          <p:cNvPr id="128004" name="Rectangle 4"/>
          <p:cNvSpPr>
            <a:spLocks noGrp="1" noChangeArrowheads="1"/>
          </p:cNvSpPr>
          <p:nvPr>
            <p:ph type="subTitle" idx="1"/>
          </p:nvPr>
        </p:nvSpPr>
        <p:spPr/>
        <p:txBody>
          <a:bodyPr/>
          <a:lstStyle/>
          <a:p>
            <a:pPr>
              <a:buFont typeface="Times"/>
              <a:buBlip>
                <a:blip r:embed="rId3"/>
              </a:buBlip>
            </a:pPr>
            <a:endParaRPr lang="zh-CN" altLang="zh-CN"/>
          </a:p>
        </p:txBody>
      </p:sp>
    </p:spTree>
    <p:extLst>
      <p:ext uri="{BB962C8B-B14F-4D97-AF65-F5344CB8AC3E}">
        <p14:creationId xmlns:p14="http://schemas.microsoft.com/office/powerpoint/2010/main" val="282453840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zh-CN" altLang="en-US"/>
              <a:t>统计理论复习</a:t>
            </a:r>
          </a:p>
        </p:txBody>
      </p:sp>
      <p:sp>
        <p:nvSpPr>
          <p:cNvPr id="86019" name="Rectangle 3"/>
          <p:cNvSpPr>
            <a:spLocks noGrp="1" noChangeArrowheads="1"/>
          </p:cNvSpPr>
          <p:nvPr>
            <p:ph type="body" idx="1"/>
          </p:nvPr>
        </p:nvSpPr>
        <p:spPr/>
        <p:txBody>
          <a:bodyPr/>
          <a:lstStyle/>
          <a:p>
            <a:r>
              <a:rPr lang="zh-CN" altLang="en-US" dirty="0"/>
              <a:t>配对设计的两种情况</a:t>
            </a:r>
          </a:p>
          <a:p>
            <a:pPr lvl="1"/>
            <a:r>
              <a:rPr lang="zh-CN" altLang="en-US" dirty="0"/>
              <a:t> 对同一个受试对象处理前后的比较</a:t>
            </a:r>
          </a:p>
          <a:p>
            <a:pPr lvl="1"/>
            <a:r>
              <a:rPr lang="zh-CN" altLang="en-US" dirty="0"/>
              <a:t> 将受试对象按情况相近者配对（或者自身进行配对），分别给予两种处理，以观察两种处理效果有无差别。</a:t>
            </a:r>
            <a:endParaRPr lang="en-US" altLang="zh-CN" dirty="0"/>
          </a:p>
          <a:p>
            <a:r>
              <a:rPr lang="zh-CN" altLang="en-US" dirty="0"/>
              <a:t>配对设计的特点</a:t>
            </a:r>
            <a:endParaRPr lang="en-US" altLang="zh-CN" dirty="0"/>
          </a:p>
          <a:p>
            <a:pPr lvl="1"/>
            <a:r>
              <a:rPr lang="zh-CN" altLang="en-US" dirty="0"/>
              <a:t>在配对设计得到的样本数据中，每对数据之间都有一定的相关，如果采用成组的</a:t>
            </a:r>
            <a:r>
              <a:rPr lang="en-US" altLang="zh-CN" dirty="0"/>
              <a:t>t</a:t>
            </a:r>
            <a:r>
              <a:rPr lang="zh-CN" altLang="en-US" dirty="0"/>
              <a:t>检验就无法利用这种关系，浪费了大量统计信息</a:t>
            </a:r>
          </a:p>
          <a:p>
            <a:pPr lvl="1"/>
            <a:r>
              <a:rPr lang="zh-CN" altLang="en-US" dirty="0"/>
              <a:t>对于这种情况，统计学上的解决办法是求出每对的差值，通过检验该差值总体均数是否为</a:t>
            </a:r>
            <a:r>
              <a:rPr lang="en-US" altLang="zh-CN" dirty="0"/>
              <a:t>0</a:t>
            </a:r>
            <a:r>
              <a:rPr lang="zh-CN" altLang="en-US" dirty="0"/>
              <a:t>，就可以得知两种处理有无差异。</a:t>
            </a:r>
          </a:p>
          <a:p>
            <a:pPr lvl="1"/>
            <a:endParaRPr lang="zh-CN" altLang="en-US"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187</a:t>
            </a:fld>
            <a:endParaRPr lang="en-US" altLang="zh-CN"/>
          </a:p>
        </p:txBody>
      </p:sp>
    </p:spTree>
    <p:extLst>
      <p:ext uri="{BB962C8B-B14F-4D97-AF65-F5344CB8AC3E}">
        <p14:creationId xmlns:p14="http://schemas.microsoft.com/office/powerpoint/2010/main" val="321890935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zh-CN" altLang="en-US"/>
              <a:t>基本思路</a:t>
            </a:r>
          </a:p>
        </p:txBody>
      </p:sp>
      <p:sp>
        <p:nvSpPr>
          <p:cNvPr id="111619" name="Rectangle 3"/>
          <p:cNvSpPr>
            <a:spLocks noGrp="1" noChangeArrowheads="1"/>
          </p:cNvSpPr>
          <p:nvPr>
            <p:ph type="body" idx="1"/>
          </p:nvPr>
        </p:nvSpPr>
        <p:spPr/>
        <p:txBody>
          <a:bodyPr/>
          <a:lstStyle/>
          <a:p>
            <a:r>
              <a:rPr lang="en-US" altLang="zh-CN"/>
              <a:t>H0:</a:t>
            </a:r>
            <a:r>
              <a:rPr lang="zh-CN" altLang="en-US"/>
              <a:t>两总体均值无显著差异，差值序列均值</a:t>
            </a:r>
            <a:r>
              <a:rPr lang="en-US" altLang="zh-CN"/>
              <a:t>u0=0</a:t>
            </a:r>
          </a:p>
          <a:p>
            <a:endParaRPr lang="en-US" altLang="zh-CN"/>
          </a:p>
          <a:p>
            <a:endParaRPr lang="en-US" altLang="zh-CN"/>
          </a:p>
          <a:p>
            <a:endParaRPr lang="en-US" altLang="zh-CN"/>
          </a:p>
          <a:p>
            <a:r>
              <a:rPr lang="zh-CN" altLang="en-US"/>
              <a:t>构造统计量：同单样本均值检验</a:t>
            </a:r>
          </a:p>
          <a:p>
            <a:pPr lvl="1"/>
            <a:r>
              <a:rPr lang="en-US" altLang="zh-CN"/>
              <a:t>D=X- u0   </a:t>
            </a:r>
            <a:r>
              <a:rPr lang="zh-CN" altLang="zh-CN"/>
              <a:t>S</a:t>
            </a:r>
            <a:r>
              <a:rPr lang="zh-CN" altLang="en-US"/>
              <a:t>为差值序列的标准差</a:t>
            </a:r>
          </a:p>
          <a:p>
            <a:pPr lvl="1"/>
            <a:r>
              <a:rPr lang="zh-CN" altLang="en-US"/>
              <a:t>实质是先求出每对测量值的差值</a:t>
            </a:r>
            <a:r>
              <a:rPr lang="en-US" altLang="zh-CN"/>
              <a:t>;</a:t>
            </a:r>
            <a:r>
              <a:rPr lang="zh-CN" altLang="en-US"/>
              <a:t>然后检验差值序列的均值是否与</a:t>
            </a:r>
            <a:r>
              <a:rPr lang="en-US" altLang="zh-CN"/>
              <a:t>0</a:t>
            </a:r>
            <a:r>
              <a:rPr lang="zh-CN" altLang="en-US"/>
              <a:t>有显著差异</a:t>
            </a:r>
            <a:r>
              <a:rPr lang="en-US" altLang="zh-CN"/>
              <a:t>.</a:t>
            </a:r>
            <a:endParaRPr lang="en-US" altLang="zh-CN" dirty="0"/>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188</a:t>
            </a:fld>
            <a:endParaRPr lang="en-US" altLang="zh-CN"/>
          </a:p>
        </p:txBody>
      </p:sp>
      <p:graphicFrame>
        <p:nvGraphicFramePr>
          <p:cNvPr id="111620" name="Object 4"/>
          <p:cNvGraphicFramePr>
            <a:graphicFrameLocks noChangeAspect="1"/>
          </p:cNvGraphicFramePr>
          <p:nvPr/>
        </p:nvGraphicFramePr>
        <p:xfrm>
          <a:off x="3347864" y="1988840"/>
          <a:ext cx="1889125" cy="1270000"/>
        </p:xfrm>
        <a:graphic>
          <a:graphicData uri="http://schemas.openxmlformats.org/presentationml/2006/ole">
            <mc:AlternateContent xmlns:mc="http://schemas.openxmlformats.org/markup-compatibility/2006">
              <mc:Choice xmlns:v="urn:schemas-microsoft-com:vml" Requires="v">
                <p:oleObj name="Equation" r:id="rId3" imgW="640800" imgH="431640" progId="Equation.3">
                  <p:embed/>
                </p:oleObj>
              </mc:Choice>
              <mc:Fallback>
                <p:oleObj name="Equation" r:id="rId3" imgW="640800" imgH="431640" progId="Equation.3">
                  <p:embed/>
                  <p:pic>
                    <p:nvPicPr>
                      <p:cNvPr id="11162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1988840"/>
                        <a:ext cx="1889125" cy="1270000"/>
                      </a:xfrm>
                      <a:prstGeom prst="rect">
                        <a:avLst/>
                      </a:prstGeom>
                      <a:solidFill>
                        <a:schemeClr val="bg1"/>
                      </a:solidFill>
                      <a:ln w="9525">
                        <a:noFill/>
                        <a:miter lim="800000"/>
                        <a:headEnd/>
                        <a:tailEnd/>
                      </a:ln>
                      <a:effectLst/>
                    </p:spPr>
                  </p:pic>
                </p:oleObj>
              </mc:Fallback>
            </mc:AlternateContent>
          </a:graphicData>
        </a:graphic>
      </p:graphicFrame>
    </p:spTree>
    <p:extLst>
      <p:ext uri="{BB962C8B-B14F-4D97-AF65-F5344CB8AC3E}">
        <p14:creationId xmlns:p14="http://schemas.microsoft.com/office/powerpoint/2010/main" val="4639518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11618"/>
                                        </p:tgtEl>
                                        <p:attrNameLst>
                                          <p:attrName>style.visibility</p:attrName>
                                        </p:attrNameLst>
                                      </p:cBhvr>
                                      <p:to>
                                        <p:strVal val="visible"/>
                                      </p:to>
                                    </p:set>
                                    <p:animEffect transition="in" filter="barn(outVertical)">
                                      <p:cBhvr>
                                        <p:cTn id="7" dur="500"/>
                                        <p:tgtEl>
                                          <p:spTgt spid="1116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11619"/>
                                        </p:tgtEl>
                                        <p:attrNameLst>
                                          <p:attrName>style.visibility</p:attrName>
                                        </p:attrNameLst>
                                      </p:cBhvr>
                                      <p:to>
                                        <p:strVal val="visible"/>
                                      </p:to>
                                    </p:set>
                                    <p:anim calcmode="lin" valueType="num">
                                      <p:cBhvr additive="base">
                                        <p:cTn id="12" dur="500" fill="hold"/>
                                        <p:tgtEl>
                                          <p:spTgt spid="111619"/>
                                        </p:tgtEl>
                                        <p:attrNameLst>
                                          <p:attrName>ppt_x</p:attrName>
                                        </p:attrNameLst>
                                      </p:cBhvr>
                                      <p:tavLst>
                                        <p:tav tm="0">
                                          <p:val>
                                            <p:strVal val="1+#ppt_w/2"/>
                                          </p:val>
                                        </p:tav>
                                        <p:tav tm="100000">
                                          <p:val>
                                            <p:strVal val="#ppt_x"/>
                                          </p:val>
                                        </p:tav>
                                      </p:tavLst>
                                    </p:anim>
                                    <p:anim calcmode="lin" valueType="num">
                                      <p:cBhvr additive="base">
                                        <p:cTn id="13" dur="500" fill="hold"/>
                                        <p:tgtEl>
                                          <p:spTgt spid="111619"/>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111620"/>
                                        </p:tgtEl>
                                        <p:attrNameLst>
                                          <p:attrName>style.visibility</p:attrName>
                                        </p:attrNameLst>
                                      </p:cBhvr>
                                      <p:to>
                                        <p:strVal val="visible"/>
                                      </p:to>
                                    </p:set>
                                    <p:anim calcmode="lin" valueType="num">
                                      <p:cBhvr additive="base">
                                        <p:cTn id="18" dur="500" fill="hold"/>
                                        <p:tgtEl>
                                          <p:spTgt spid="111620"/>
                                        </p:tgtEl>
                                        <p:attrNameLst>
                                          <p:attrName>ppt_x</p:attrName>
                                        </p:attrNameLst>
                                      </p:cBhvr>
                                      <p:tavLst>
                                        <p:tav tm="0">
                                          <p:val>
                                            <p:strVal val="0-#ppt_w/2"/>
                                          </p:val>
                                        </p:tav>
                                        <p:tav tm="100000">
                                          <p:val>
                                            <p:strVal val="#ppt_x"/>
                                          </p:val>
                                        </p:tav>
                                      </p:tavLst>
                                    </p:anim>
                                    <p:anim calcmode="lin" valueType="num">
                                      <p:cBhvr additive="base">
                                        <p:cTn id="19" dur="500" fill="hold"/>
                                        <p:tgtEl>
                                          <p:spTgt spid="1116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autoUpdateAnimBg="0"/>
      <p:bldP spid="111619" grpId="0" autoUpdateAnimBg="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zh-CN" altLang="en-US"/>
              <a:t>统计理论复习</a:t>
            </a:r>
          </a:p>
        </p:txBody>
      </p:sp>
      <p:sp>
        <p:nvSpPr>
          <p:cNvPr id="88067" name="Rectangle 3"/>
          <p:cNvSpPr>
            <a:spLocks noGrp="1" noChangeArrowheads="1"/>
          </p:cNvSpPr>
          <p:nvPr>
            <p:ph type="body" idx="1"/>
          </p:nvPr>
        </p:nvSpPr>
        <p:spPr/>
        <p:txBody>
          <a:bodyPr/>
          <a:lstStyle/>
          <a:p>
            <a:r>
              <a:rPr lang="zh-CN" altLang="en-US" dirty="0"/>
              <a:t>如果差值的均值与</a:t>
            </a:r>
            <a:r>
              <a:rPr lang="en-US" altLang="zh-CN" dirty="0"/>
              <a:t>0</a:t>
            </a:r>
            <a:r>
              <a:rPr lang="zh-CN" altLang="en-US" dirty="0"/>
              <a:t>有显著差异</a:t>
            </a:r>
            <a:r>
              <a:rPr lang="en-US" altLang="zh-CN" dirty="0"/>
              <a:t>,</a:t>
            </a:r>
            <a:r>
              <a:rPr lang="zh-CN" altLang="en-US" dirty="0"/>
              <a:t>则认为两总体均值存在显著差异；否则，与</a:t>
            </a:r>
            <a:r>
              <a:rPr lang="en-US" altLang="zh-CN" dirty="0"/>
              <a:t>0</a:t>
            </a:r>
            <a:r>
              <a:rPr lang="zh-CN" altLang="en-US" dirty="0"/>
              <a:t>无显著差异</a:t>
            </a:r>
            <a:r>
              <a:rPr lang="en-US" altLang="zh-CN" dirty="0"/>
              <a:t>,</a:t>
            </a:r>
            <a:r>
              <a:rPr lang="zh-CN" altLang="en-US" dirty="0"/>
              <a:t>则认为两总体均值不存在显著差异</a:t>
            </a:r>
            <a:endParaRPr lang="en-US" altLang="zh-CN" dirty="0"/>
          </a:p>
          <a:p>
            <a:r>
              <a:rPr lang="zh-CN" altLang="en-US" dirty="0"/>
              <a:t>功能实际上和单样本</a:t>
            </a:r>
            <a:r>
              <a:rPr lang="en-US" altLang="zh-CN" dirty="0"/>
              <a:t>t</a:t>
            </a:r>
            <a:r>
              <a:rPr lang="zh-CN" altLang="en-US" dirty="0"/>
              <a:t>检验重复，但数据输入格式不同</a:t>
            </a:r>
          </a:p>
          <a:p>
            <a:r>
              <a:rPr lang="zh-CN" altLang="en-US" dirty="0"/>
              <a:t>和方差分析结果等价</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189</a:t>
            </a:fld>
            <a:endParaRPr lang="en-US" altLang="zh-CN"/>
          </a:p>
        </p:txBody>
      </p:sp>
    </p:spTree>
    <p:extLst>
      <p:ext uri="{BB962C8B-B14F-4D97-AF65-F5344CB8AC3E}">
        <p14:creationId xmlns:p14="http://schemas.microsoft.com/office/powerpoint/2010/main" val="30539262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zh-CN" altLang="en-US"/>
              <a:t>分析实例</a:t>
            </a:r>
          </a:p>
        </p:txBody>
      </p:sp>
      <p:sp>
        <p:nvSpPr>
          <p:cNvPr id="112643" name="Rectangle 3"/>
          <p:cNvSpPr>
            <a:spLocks noGrp="1" noChangeArrowheads="1"/>
          </p:cNvSpPr>
          <p:nvPr>
            <p:ph type="body" idx="1"/>
          </p:nvPr>
        </p:nvSpPr>
        <p:spPr/>
        <p:txBody>
          <a:bodyPr/>
          <a:lstStyle/>
          <a:p>
            <a:r>
              <a:rPr lang="zh-CN" altLang="en-US" dirty="0"/>
              <a:t>用某药治疗</a:t>
            </a:r>
            <a:r>
              <a:rPr lang="en-US" altLang="zh-CN" dirty="0"/>
              <a:t>10</a:t>
            </a:r>
            <a:r>
              <a:rPr lang="zh-CN" altLang="en-US" dirty="0"/>
              <a:t>名高血压病人，对每一病人治疗前、后的舒张压（</a:t>
            </a:r>
            <a:r>
              <a:rPr lang="en-US" altLang="zh-CN" dirty="0"/>
              <a:t>mmHg</a:t>
            </a:r>
            <a:r>
              <a:rPr lang="zh-CN" altLang="en-US" dirty="0"/>
              <a:t>）进行了测量，结果如下，问该药有无降压作用？数据见文件</a:t>
            </a:r>
            <a:r>
              <a:rPr lang="en-US" altLang="zh-CN" dirty="0" err="1"/>
              <a:t>pairedt.sav</a:t>
            </a:r>
            <a:r>
              <a:rPr lang="zh-CN" altLang="en-US" dirty="0"/>
              <a:t>。</a:t>
            </a:r>
          </a:p>
          <a:p>
            <a:pPr lvl="1"/>
            <a:r>
              <a:rPr lang="zh-CN" altLang="en-US" dirty="0"/>
              <a:t>这是一个典型的个体自身治疗前后的配对设计，应当采用配对设计差值的</a:t>
            </a:r>
            <a:r>
              <a:rPr lang="en-US" altLang="zh-CN" dirty="0"/>
              <a:t>t</a:t>
            </a:r>
            <a:r>
              <a:rPr lang="zh-CN" altLang="en-US" dirty="0"/>
              <a:t>检验来进行分析。</a:t>
            </a:r>
          </a:p>
          <a:p>
            <a:pPr lvl="1"/>
            <a:r>
              <a:rPr lang="zh-CN" altLang="en-US" dirty="0"/>
              <a:t>按照配对</a:t>
            </a:r>
            <a:r>
              <a:rPr lang="en-US" altLang="zh-CN" dirty="0"/>
              <a:t>t</a:t>
            </a:r>
            <a:r>
              <a:rPr lang="zh-CN" altLang="en-US" dirty="0"/>
              <a:t>检验对数据格式的要求，这里在输入数据时应当每个变量（一列）代表一个组，而每条记录（一行）代表一对数据。</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190</a:t>
            </a:fld>
            <a:endParaRPr lang="en-US" altLang="zh-CN"/>
          </a:p>
        </p:txBody>
      </p:sp>
    </p:spTree>
    <p:extLst>
      <p:ext uri="{BB962C8B-B14F-4D97-AF65-F5344CB8AC3E}">
        <p14:creationId xmlns:p14="http://schemas.microsoft.com/office/powerpoint/2010/main" val="345380346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 y="2057400"/>
            <a:ext cx="8532813" cy="439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7" name="AutoShape 3"/>
          <p:cNvSpPr>
            <a:spLocks noChangeArrowheads="1"/>
          </p:cNvSpPr>
          <p:nvPr/>
        </p:nvSpPr>
        <p:spPr bwMode="auto">
          <a:xfrm>
            <a:off x="1600200" y="533400"/>
            <a:ext cx="3352800" cy="838200"/>
          </a:xfrm>
          <a:prstGeom prst="wedgeRoundRectCallout">
            <a:avLst>
              <a:gd name="adj1" fmla="val 55116"/>
              <a:gd name="adj2" fmla="val 194130"/>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r>
              <a:rPr kumimoji="1" lang="zh-CN" altLang="en-US">
                <a:latin typeface="Times New Roman" pitchFamily="18" charset="0"/>
              </a:rPr>
              <a:t>两个变量同时被选中后输送到变量框</a:t>
            </a:r>
          </a:p>
        </p:txBody>
      </p:sp>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191</a:t>
            </a:fld>
            <a:endParaRPr lang="en-US" altLang="zh-CN"/>
          </a:p>
        </p:txBody>
      </p:sp>
    </p:spTree>
    <p:extLst>
      <p:ext uri="{BB962C8B-B14F-4D97-AF65-F5344CB8AC3E}">
        <p14:creationId xmlns:p14="http://schemas.microsoft.com/office/powerpoint/2010/main" val="1209089424"/>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763" name="Group 51"/>
          <p:cNvGraphicFramePr>
            <a:graphicFrameLocks noGrp="1"/>
          </p:cNvGraphicFramePr>
          <p:nvPr/>
        </p:nvGraphicFramePr>
        <p:xfrm>
          <a:off x="120650" y="4076700"/>
          <a:ext cx="8941117" cy="2008251"/>
        </p:xfrm>
        <a:graphic>
          <a:graphicData uri="http://schemas.openxmlformats.org/drawingml/2006/table">
            <a:tbl>
              <a:tblPr/>
              <a:tblGrid>
                <a:gridCol w="1295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17526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68375">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754062">
                  <a:extLst>
                    <a:ext uri="{9D8B030D-6E8A-4147-A177-3AD203B41FA5}">
                      <a16:colId xmlns:a16="http://schemas.microsoft.com/office/drawing/2014/main" val="20008"/>
                    </a:ext>
                  </a:extLst>
                </a:gridCol>
              </a:tblGrid>
              <a:tr h="338138">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18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a:noFill/>
                    </a:lnB>
                    <a:lnTlToBr>
                      <a:noFill/>
                    </a:lnTlToBr>
                    <a:lnBlToTr>
                      <a:noFill/>
                    </a:lnBlToTr>
                    <a:noFill/>
                  </a:tcPr>
                </a:tc>
                <a:tc gridSpan="4">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100" b="0" i="0" u="none" strike="noStrike" cap="none" normalizeH="0" baseline="0">
                          <a:ln>
                            <a:noFill/>
                          </a:ln>
                          <a:solidFill>
                            <a:schemeClr val="tx1"/>
                          </a:solidFill>
                          <a:effectLst/>
                          <a:latin typeface="Arial" pitchFamily="34" charset="0"/>
                          <a:ea typeface="幼圆" pitchFamily="49" charset="-122"/>
                        </a:rPr>
                        <a:t>对子间的差异</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4">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1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690563">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均数</a:t>
                      </a:r>
                    </a:p>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en-US"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标准差</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标准误</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可信区间</a:t>
                      </a:r>
                    </a:p>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下限   上限</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en-US" altLang="zh-CN" sz="2000" b="0" i="0" u="none" strike="noStrike" cap="none" normalizeH="0" baseline="0">
                          <a:ln>
                            <a:noFill/>
                          </a:ln>
                          <a:solidFill>
                            <a:schemeClr val="tx1"/>
                          </a:solidFill>
                          <a:effectLst/>
                          <a:latin typeface="Arial" pitchFamily="34" charset="0"/>
                          <a:ea typeface="幼圆" pitchFamily="49" charset="-122"/>
                        </a:rPr>
                        <a:t>T</a:t>
                      </a:r>
                      <a:r>
                        <a:rPr kumimoji="0" lang="zh-CN" altLang="en-US" sz="2000" b="0" i="0" u="none" strike="noStrike" cap="none" normalizeH="0" baseline="0">
                          <a:ln>
                            <a:noFill/>
                          </a:ln>
                          <a:solidFill>
                            <a:schemeClr val="tx1"/>
                          </a:solidFill>
                          <a:effectLst/>
                          <a:latin typeface="Arial" pitchFamily="34" charset="0"/>
                          <a:ea typeface="幼圆" pitchFamily="49" charset="-122"/>
                        </a:rPr>
                        <a:t>值</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000" b="0" i="0" u="none" strike="noStrike" cap="none" normalizeH="0" baseline="0">
                          <a:ln>
                            <a:noFill/>
                          </a:ln>
                          <a:solidFill>
                            <a:schemeClr val="tx1"/>
                          </a:solidFill>
                          <a:effectLst/>
                          <a:latin typeface="Arial" pitchFamily="34" charset="0"/>
                          <a:ea typeface="幼圆" pitchFamily="49" charset="-122"/>
                        </a:rPr>
                        <a:t>自由度</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en-US" altLang="zh-CN" sz="2000" b="0" i="0" u="none" strike="noStrike" cap="none" normalizeH="0" baseline="0">
                          <a:ln>
                            <a:noFill/>
                          </a:ln>
                          <a:solidFill>
                            <a:schemeClr val="tx1"/>
                          </a:solidFill>
                          <a:effectLst/>
                          <a:latin typeface="Arial" pitchFamily="34" charset="0"/>
                          <a:ea typeface="幼圆" pitchFamily="49" charset="-122"/>
                        </a:rPr>
                        <a:t>P</a:t>
                      </a:r>
                      <a:r>
                        <a:rPr kumimoji="0" lang="zh-CN" altLang="en-US" sz="2000" b="0" i="0" u="none" strike="noStrike" cap="none" normalizeH="0" baseline="0">
                          <a:ln>
                            <a:noFill/>
                          </a:ln>
                          <a:solidFill>
                            <a:schemeClr val="tx1"/>
                          </a:solidFill>
                          <a:effectLst/>
                          <a:latin typeface="Arial" pitchFamily="34" charset="0"/>
                          <a:ea typeface="幼圆" pitchFamily="49" charset="-122"/>
                        </a:rPr>
                        <a:t>值</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zh-CN" altLang="en-US"/>
                    </a:p>
                  </a:txBody>
                  <a:tcPr/>
                </a:tc>
                <a:extLst>
                  <a:ext uri="{0D108BD9-81ED-4DB2-BD59-A6C34878D82A}">
                    <a16:rowId xmlns:a16="http://schemas.microsoft.com/office/drawing/2014/main" val="10001"/>
                  </a:ext>
                </a:extLst>
              </a:tr>
              <a:tr h="561975">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23"/>
                        <a:cs typeface="23"/>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a:noFill/>
                    </a:lnB>
                    <a:lnTlToBr>
                      <a:noFill/>
                    </a:lnTlToBr>
                    <a:lnBlToTr>
                      <a:noFill/>
                    </a:lnBlToTr>
                    <a:noFill/>
                  </a:tcPr>
                </a:tc>
                <a:extLst>
                  <a:ext uri="{0D108BD9-81ED-4DB2-BD59-A6C34878D82A}">
                    <a16:rowId xmlns:a16="http://schemas.microsoft.com/office/drawing/2014/main" val="10002"/>
                  </a:ext>
                </a:extLst>
              </a:tr>
              <a:tr h="354013">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23"/>
                        <a:cs typeface="23"/>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000" b="0" i="0" u="none" strike="noStrike" cap="none" normalizeH="0" baseline="0">
                        <a:ln>
                          <a:noFill/>
                        </a:ln>
                        <a:solidFill>
                          <a:schemeClr val="tx1"/>
                        </a:solidFill>
                        <a:effectLst/>
                        <a:latin typeface="Arial" pitchFamily="34" charset="0"/>
                        <a:ea typeface="幼圆" pitchFamily="49" charset="-122"/>
                      </a:endParaRPr>
                    </a:p>
                  </a:txBody>
                  <a:tcPr horzOverflow="overflow">
                    <a:lnL>
                      <a:noFill/>
                    </a:lnL>
                    <a:lnR w="12700" cap="flat" cmpd="sng" algn="ctr">
                      <a:solidFill>
                        <a:schemeClr val="tx1"/>
                      </a:solidFill>
                      <a:prstDash val="solid"/>
                      <a:round/>
                      <a:headEnd type="none" w="sm" len="sm"/>
                      <a:tailEnd type="none" w="sm" len="sm"/>
                    </a:lnR>
                    <a:lnT>
                      <a:noFill/>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115760" name="Picture 4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61" name="Picture 4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463" y="2420938"/>
            <a:ext cx="6965951" cy="151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192</a:t>
            </a:fld>
            <a:endParaRPr lang="en-US" altLang="zh-CN"/>
          </a:p>
        </p:txBody>
      </p:sp>
    </p:spTree>
    <p:extLst>
      <p:ext uri="{BB962C8B-B14F-4D97-AF65-F5344CB8AC3E}">
        <p14:creationId xmlns:p14="http://schemas.microsoft.com/office/powerpoint/2010/main" val="2461188596"/>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zh-CN" dirty="0"/>
              <a:t>SPSS</a:t>
            </a:r>
            <a:r>
              <a:rPr lang="zh-CN" altLang="en-US" dirty="0"/>
              <a:t>系列培训之：</a:t>
            </a:r>
            <a:br>
              <a:rPr lang="en-US" altLang="zh-CN" dirty="0"/>
            </a:br>
            <a:r>
              <a:rPr lang="zh-CN" altLang="en-US" dirty="0"/>
              <a:t>方差分析模型入门</a:t>
            </a:r>
          </a:p>
        </p:txBody>
      </p:sp>
      <p:sp>
        <p:nvSpPr>
          <p:cNvPr id="3" name="副标题 2"/>
          <p:cNvSpPr>
            <a:spLocks noGrp="1"/>
          </p:cNvSpPr>
          <p:nvPr>
            <p:ph type="subTitle" sz="quarter" idx="1"/>
          </p:nvPr>
        </p:nvSpPr>
        <p:spPr/>
        <p:txBody>
          <a:bodyPr/>
          <a:lstStyle/>
          <a:p>
            <a:r>
              <a:rPr lang="en-US" altLang="zh-CN" dirty="0"/>
              <a:t>@</a:t>
            </a:r>
            <a:r>
              <a:rPr lang="zh-CN" altLang="en-US" dirty="0"/>
              <a:t>文彤老师</a:t>
            </a:r>
          </a:p>
        </p:txBody>
      </p:sp>
    </p:spTree>
    <p:extLst>
      <p:ext uri="{BB962C8B-B14F-4D97-AF65-F5344CB8AC3E}">
        <p14:creationId xmlns:p14="http://schemas.microsoft.com/office/powerpoint/2010/main" val="203734799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zh-CN" altLang="en-US"/>
              <a:t>模型表达式入门</a:t>
            </a:r>
          </a:p>
        </p:txBody>
      </p:sp>
      <p:sp>
        <p:nvSpPr>
          <p:cNvPr id="17411" name="Rectangle 3"/>
          <p:cNvSpPr>
            <a:spLocks noGrp="1" noChangeArrowheads="1"/>
          </p:cNvSpPr>
          <p:nvPr>
            <p:ph type="body" idx="1"/>
          </p:nvPr>
        </p:nvSpPr>
        <p:spPr/>
        <p:txBody>
          <a:bodyPr/>
          <a:lstStyle/>
          <a:p>
            <a:r>
              <a:rPr lang="zh-CN" altLang="zh-CN" dirty="0">
                <a:solidFill>
                  <a:schemeClr val="tx1"/>
                </a:solidFill>
                <a:latin typeface="+mn-lt"/>
                <a:ea typeface="+mn-ea"/>
                <a:cs typeface="+mn-cs"/>
              </a:rPr>
              <a:t>假设现在希望描述某个人群的月收入状况，那么根据统计学知识，均数能够表示集中趋势，标准差能够表示离散趋势，则任何一位受访者</a:t>
            </a:r>
            <a:r>
              <a:rPr lang="en-US" altLang="zh-CN" dirty="0" err="1">
                <a:solidFill>
                  <a:schemeClr val="tx1"/>
                </a:solidFill>
                <a:latin typeface="+mn-lt"/>
                <a:ea typeface="+mn-ea"/>
                <a:cs typeface="+mn-cs"/>
              </a:rPr>
              <a:t>i</a:t>
            </a:r>
            <a:r>
              <a:rPr lang="zh-CN" altLang="zh-CN" dirty="0">
                <a:solidFill>
                  <a:schemeClr val="tx1"/>
                </a:solidFill>
                <a:latin typeface="+mn-lt"/>
                <a:ea typeface="+mn-ea"/>
                <a:cs typeface="+mn-cs"/>
              </a:rPr>
              <a:t>的月收入</a:t>
            </a:r>
            <a:r>
              <a:rPr lang="en-US" altLang="zh-CN" dirty="0">
                <a:solidFill>
                  <a:schemeClr val="tx1"/>
                </a:solidFill>
                <a:latin typeface="+mn-lt"/>
                <a:ea typeface="+mn-ea"/>
                <a:cs typeface="+mn-cs"/>
              </a:rPr>
              <a:t>X</a:t>
            </a:r>
            <a:r>
              <a:rPr lang="en-US" altLang="zh-CN" baseline="-25000" dirty="0">
                <a:solidFill>
                  <a:schemeClr val="tx1"/>
                </a:solidFill>
                <a:latin typeface="+mn-lt"/>
                <a:ea typeface="+mn-ea"/>
                <a:cs typeface="+mn-cs"/>
              </a:rPr>
              <a:t>i</a:t>
            </a:r>
            <a:r>
              <a:rPr lang="zh-CN" altLang="en-US" dirty="0"/>
              <a:t>该如何表达？</a:t>
            </a:r>
          </a:p>
          <a:p>
            <a:endParaRPr lang="zh-CN" altLang="en-US" dirty="0"/>
          </a:p>
          <a:p>
            <a:endParaRPr lang="zh-CN" altLang="en-US" dirty="0"/>
          </a:p>
          <a:p>
            <a:pPr lvl="1"/>
            <a:r>
              <a:rPr lang="zh-CN" altLang="en-US" dirty="0"/>
              <a:t>显然，这里的的</a:t>
            </a:r>
            <a:r>
              <a:rPr lang="en-US" altLang="zh-CN" dirty="0" err="1"/>
              <a:t>ε</a:t>
            </a:r>
            <a:r>
              <a:rPr lang="en-US" altLang="zh-CN" baseline="-25000" dirty="0" err="1"/>
              <a:t>i</a:t>
            </a:r>
            <a:r>
              <a:rPr lang="zh-CN" altLang="en-US" dirty="0"/>
              <a:t>应当服从正态分布，其均数为</a:t>
            </a:r>
            <a:r>
              <a:rPr lang="en-US" altLang="zh-CN" dirty="0"/>
              <a:t>0</a:t>
            </a:r>
            <a:r>
              <a:rPr lang="zh-CN" altLang="en-US" dirty="0"/>
              <a:t>，标准差为相应总体标准差</a:t>
            </a:r>
          </a:p>
          <a:p>
            <a:pPr lvl="1"/>
            <a:r>
              <a:rPr lang="zh-CN" altLang="en-US" dirty="0"/>
              <a:t>在只有样本信息时，样本均数和标准差就是上述参数的最佳估计值</a:t>
            </a:r>
          </a:p>
        </p:txBody>
      </p:sp>
      <p:graphicFrame>
        <p:nvGraphicFramePr>
          <p:cNvPr id="17412" name="Object 4"/>
          <p:cNvGraphicFramePr>
            <a:graphicFrameLocks noGrp="1" noChangeAspect="1"/>
          </p:cNvGraphicFramePr>
          <p:nvPr>
            <p:ph idx="4294967295"/>
          </p:nvPr>
        </p:nvGraphicFramePr>
        <p:xfrm>
          <a:off x="2699792" y="3068960"/>
          <a:ext cx="3224212" cy="1038225"/>
        </p:xfrm>
        <a:graphic>
          <a:graphicData uri="http://schemas.openxmlformats.org/presentationml/2006/ole">
            <mc:AlternateContent xmlns:mc="http://schemas.openxmlformats.org/markup-compatibility/2006">
              <mc:Choice xmlns:v="urn:schemas-microsoft-com:vml" Requires="v">
                <p:oleObj name="公式" r:id="rId3" imgW="711000" imgH="228600" progId="Equation.3">
                  <p:embed/>
                </p:oleObj>
              </mc:Choice>
              <mc:Fallback>
                <p:oleObj name="公式" r:id="rId3" imgW="711000" imgH="228600" progId="Equation.3">
                  <p:embed/>
                  <p:pic>
                    <p:nvPicPr>
                      <p:cNvPr id="1741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3068960"/>
                        <a:ext cx="3224212" cy="103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194</a:t>
            </a:fld>
            <a:endParaRPr lang="en-US" altLang="zh-CN"/>
          </a:p>
        </p:txBody>
      </p:sp>
    </p:spTree>
    <p:extLst>
      <p:ext uri="{BB962C8B-B14F-4D97-AF65-F5344CB8AC3E}">
        <p14:creationId xmlns:p14="http://schemas.microsoft.com/office/powerpoint/2010/main" val="242831983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5" name="Rectangle 7"/>
          <p:cNvSpPr>
            <a:spLocks noGrp="1" noChangeArrowheads="1"/>
          </p:cNvSpPr>
          <p:nvPr>
            <p:ph type="title"/>
          </p:nvPr>
        </p:nvSpPr>
        <p:spPr/>
        <p:txBody>
          <a:bodyPr/>
          <a:lstStyle/>
          <a:p>
            <a:r>
              <a:rPr lang="zh-CN" altLang="en-US" dirty="0"/>
              <a:t>模型表达式入门</a:t>
            </a:r>
          </a:p>
        </p:txBody>
      </p:sp>
      <p:sp>
        <p:nvSpPr>
          <p:cNvPr id="32771" name="Rectangle 3"/>
          <p:cNvSpPr>
            <a:spLocks noGrp="1" noChangeArrowheads="1"/>
          </p:cNvSpPr>
          <p:nvPr>
            <p:ph type="body" idx="1"/>
          </p:nvPr>
        </p:nvSpPr>
        <p:spPr/>
        <p:txBody>
          <a:bodyPr/>
          <a:lstStyle/>
          <a:p>
            <a:r>
              <a:rPr lang="zh-CN" altLang="en-US" dirty="0"/>
              <a:t>现在希望比较三种职业的月收入有无差异，这三类职业分别是医生、律师和软件工程师</a:t>
            </a:r>
          </a:p>
          <a:p>
            <a:pPr lvl="1"/>
            <a:r>
              <a:rPr lang="zh-CN" altLang="en-US" dirty="0"/>
              <a:t>如果我们仍然希望能够对每一个个体的数据加以表达，应当如何做？</a:t>
            </a:r>
          </a:p>
        </p:txBody>
      </p:sp>
      <p:graphicFrame>
        <p:nvGraphicFramePr>
          <p:cNvPr id="32772" name="Object 4"/>
          <p:cNvGraphicFramePr>
            <a:graphicFrameLocks noGrp="1" noChangeAspect="1"/>
          </p:cNvGraphicFramePr>
          <p:nvPr>
            <p:ph sz="half" idx="4294967295"/>
          </p:nvPr>
        </p:nvGraphicFramePr>
        <p:xfrm>
          <a:off x="1259632" y="3068960"/>
          <a:ext cx="2519363" cy="2030413"/>
        </p:xfrm>
        <a:graphic>
          <a:graphicData uri="http://schemas.openxmlformats.org/presentationml/2006/ole">
            <mc:AlternateContent xmlns:mc="http://schemas.openxmlformats.org/markup-compatibility/2006">
              <mc:Choice xmlns:v="urn:schemas-microsoft-com:vml" Requires="v">
                <p:oleObj name="公式" r:id="rId3" imgW="914400" imgH="736560" progId="Equation.3">
                  <p:embed/>
                </p:oleObj>
              </mc:Choice>
              <mc:Fallback>
                <p:oleObj name="公式" r:id="rId3" imgW="914400" imgH="736560" progId="Equation.3">
                  <p:embed/>
                  <p:pic>
                    <p:nvPicPr>
                      <p:cNvPr id="3277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068960"/>
                        <a:ext cx="2519363" cy="2030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195</a:t>
            </a:fld>
            <a:endParaRPr lang="en-US" altLang="zh-CN"/>
          </a:p>
        </p:txBody>
      </p:sp>
    </p:spTree>
    <p:extLst>
      <p:ext uri="{BB962C8B-B14F-4D97-AF65-F5344CB8AC3E}">
        <p14:creationId xmlns:p14="http://schemas.microsoft.com/office/powerpoint/2010/main" val="40585603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zh-CN" altLang="en-US" dirty="0"/>
              <a:t>模型表达式入门：单因素方差分析</a:t>
            </a:r>
          </a:p>
        </p:txBody>
      </p:sp>
      <p:graphicFrame>
        <p:nvGraphicFramePr>
          <p:cNvPr id="166915" name="Object 3"/>
          <p:cNvGraphicFramePr>
            <a:graphicFrameLocks noGrp="1" noChangeAspect="1"/>
          </p:cNvGraphicFramePr>
          <p:nvPr>
            <p:ph idx="1"/>
          </p:nvPr>
        </p:nvGraphicFramePr>
        <p:xfrm>
          <a:off x="463550" y="2035175"/>
          <a:ext cx="7807325" cy="4143375"/>
        </p:xfrm>
        <a:graphic>
          <a:graphicData uri="http://schemas.openxmlformats.org/presentationml/2006/ole">
            <mc:AlternateContent xmlns:mc="http://schemas.openxmlformats.org/markup-compatibility/2006">
              <mc:Choice xmlns:v="urn:schemas-microsoft-com:vml" Requires="v">
                <p:oleObj name="Document" r:id="rId2" imgW="8024116" imgH="4259263" progId="Word.Document.8">
                  <p:embed/>
                </p:oleObj>
              </mc:Choice>
              <mc:Fallback>
                <p:oleObj name="Document" r:id="rId2" imgW="8024116" imgH="4259263" progId="Word.Document.8">
                  <p:embed/>
                  <p:pic>
                    <p:nvPicPr>
                      <p:cNvPr id="166915" name="Object 3"/>
                      <p:cNvPicPr>
                        <a:picLocks noChangeAspect="1" noChangeArrowheads="1"/>
                      </p:cNvPicPr>
                      <p:nvPr/>
                    </p:nvPicPr>
                    <p:blipFill>
                      <a:blip r:embed="rId3"/>
                      <a:srcRect/>
                      <a:stretch>
                        <a:fillRect/>
                      </a:stretch>
                    </p:blipFill>
                    <p:spPr bwMode="auto">
                      <a:xfrm>
                        <a:off x="463550" y="2035175"/>
                        <a:ext cx="7807325" cy="4143375"/>
                      </a:xfrm>
                      <a:prstGeom prst="rect">
                        <a:avLst/>
                      </a:prstGeom>
                    </p:spPr>
                  </p:pic>
                </p:oleObj>
              </mc:Fallback>
            </mc:AlternateContent>
          </a:graphicData>
        </a:graphic>
      </p:graphicFrame>
      <p:sp>
        <p:nvSpPr>
          <p:cNvPr id="166916" name="AutoShape 4"/>
          <p:cNvSpPr>
            <a:spLocks noChangeArrowheads="1"/>
          </p:cNvSpPr>
          <p:nvPr/>
        </p:nvSpPr>
        <p:spPr bwMode="auto">
          <a:xfrm>
            <a:off x="6781800" y="1295400"/>
            <a:ext cx="1219200" cy="457200"/>
          </a:xfrm>
          <a:prstGeom prst="wedgeRoundRectCallout">
            <a:avLst>
              <a:gd name="adj1" fmla="val -43750"/>
              <a:gd name="adj2" fmla="val 7000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CN" altLang="en-US" sz="2000">
                <a:latin typeface="Times New Roman" pitchFamily="18" charset="0"/>
                <a:ea typeface="隶书" pitchFamily="49" charset="-122"/>
              </a:rPr>
              <a:t>控制因素</a:t>
            </a:r>
            <a:endParaRPr kumimoji="1" lang="zh-CN" altLang="en-US">
              <a:latin typeface="Times New Roman" pitchFamily="18" charset="0"/>
              <a:ea typeface="隶书" pitchFamily="49" charset="-122"/>
            </a:endParaRPr>
          </a:p>
        </p:txBody>
      </p:sp>
      <p:sp>
        <p:nvSpPr>
          <p:cNvPr id="166917" name="AutoShape 5"/>
          <p:cNvSpPr>
            <a:spLocks noChangeArrowheads="1"/>
          </p:cNvSpPr>
          <p:nvPr/>
        </p:nvSpPr>
        <p:spPr bwMode="auto">
          <a:xfrm>
            <a:off x="1600200" y="1371600"/>
            <a:ext cx="1447800" cy="457200"/>
          </a:xfrm>
          <a:prstGeom prst="wedgeRoundRectCallout">
            <a:avLst>
              <a:gd name="adj1" fmla="val 22699"/>
              <a:gd name="adj2" fmla="val 7013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CN" altLang="en-US" sz="2000">
                <a:latin typeface="Times New Roman" pitchFamily="18" charset="0"/>
                <a:ea typeface="隶书" pitchFamily="49" charset="-122"/>
              </a:rPr>
              <a:t>观测变量</a:t>
            </a:r>
            <a:endParaRPr kumimoji="1" lang="zh-CN" altLang="en-US">
              <a:latin typeface="Times New Roman" pitchFamily="18" charset="0"/>
              <a:ea typeface="隶书" pitchFamily="49" charset="-122"/>
            </a:endParaRPr>
          </a:p>
        </p:txBody>
      </p:sp>
      <p:sp>
        <p:nvSpPr>
          <p:cNvPr id="166918" name="Line 6"/>
          <p:cNvSpPr>
            <a:spLocks noChangeShapeType="1"/>
          </p:cNvSpPr>
          <p:nvPr/>
        </p:nvSpPr>
        <p:spPr bwMode="auto">
          <a:xfrm>
            <a:off x="7244680" y="3048000"/>
            <a:ext cx="838200" cy="914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6919" name="Line 7"/>
          <p:cNvSpPr>
            <a:spLocks noChangeShapeType="1"/>
          </p:cNvSpPr>
          <p:nvPr/>
        </p:nvSpPr>
        <p:spPr bwMode="auto">
          <a:xfrm flipV="1">
            <a:off x="7168480" y="3962400"/>
            <a:ext cx="9144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6920" name="Line 8"/>
          <p:cNvSpPr>
            <a:spLocks noChangeShapeType="1"/>
          </p:cNvSpPr>
          <p:nvPr/>
        </p:nvSpPr>
        <p:spPr bwMode="auto">
          <a:xfrm flipV="1">
            <a:off x="7092280" y="3962400"/>
            <a:ext cx="990600" cy="1371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6921" name="AutoShape 9"/>
          <p:cNvSpPr>
            <a:spLocks noChangeArrowheads="1"/>
          </p:cNvSpPr>
          <p:nvPr/>
        </p:nvSpPr>
        <p:spPr bwMode="auto">
          <a:xfrm>
            <a:off x="8006680" y="3657600"/>
            <a:ext cx="990600" cy="304800"/>
          </a:xfrm>
          <a:prstGeom prst="wedgeRoundRectCallout">
            <a:avLst>
              <a:gd name="adj1" fmla="val -37981"/>
              <a:gd name="adj2" fmla="val 10000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kumimoji="1" lang="zh-CN" altLang="en-US" sz="2000" dirty="0">
                <a:latin typeface="Times New Roman" pitchFamily="18" charset="0"/>
                <a:ea typeface="隶书" pitchFamily="49" charset="-122"/>
              </a:rPr>
              <a:t>三个水平</a:t>
            </a:r>
            <a:endParaRPr kumimoji="1" lang="zh-CN" altLang="en-US" dirty="0">
              <a:latin typeface="Times New Roman" pitchFamily="18" charset="0"/>
              <a:ea typeface="隶书" pitchFamily="49" charset="-122"/>
            </a:endParaRPr>
          </a:p>
        </p:txBody>
      </p:sp>
      <p:sp>
        <p:nvSpPr>
          <p:cNvPr id="12"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13"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4"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196</a:t>
            </a:fld>
            <a:endParaRPr lang="en-US" altLang="zh-CN"/>
          </a:p>
        </p:txBody>
      </p:sp>
    </p:spTree>
    <p:extLst>
      <p:ext uri="{BB962C8B-B14F-4D97-AF65-F5344CB8AC3E}">
        <p14:creationId xmlns:p14="http://schemas.microsoft.com/office/powerpoint/2010/main" val="2749506942"/>
      </p:ext>
    </p:extLst>
  </p:cSld>
  <p:clrMapOvr>
    <a:masterClrMapping/>
  </p:clrMapOvr>
  <p:transition>
    <p:cove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zh-CN" altLang="en-US"/>
              <a:t>模型表达式入门</a:t>
            </a:r>
          </a:p>
        </p:txBody>
      </p:sp>
      <p:sp>
        <p:nvSpPr>
          <p:cNvPr id="19459" name="Rectangle 3"/>
          <p:cNvSpPr>
            <a:spLocks noGrp="1" noChangeArrowheads="1"/>
          </p:cNvSpPr>
          <p:nvPr>
            <p:ph type="body" idx="1"/>
          </p:nvPr>
        </p:nvSpPr>
        <p:spPr/>
        <p:txBody>
          <a:bodyPr/>
          <a:lstStyle/>
          <a:p>
            <a:r>
              <a:rPr lang="zh-CN" altLang="en-US" dirty="0"/>
              <a:t>将上面三个式子可以合并如下：</a:t>
            </a:r>
          </a:p>
          <a:p>
            <a:endParaRPr lang="zh-CN" altLang="en-US" dirty="0"/>
          </a:p>
          <a:p>
            <a:r>
              <a:rPr lang="zh-CN" altLang="en-US" dirty="0"/>
              <a:t> 为了进一步分析的方便，一般都会寻找一个均数的参照水平，将其余组的平均水平与之相比</a:t>
            </a:r>
          </a:p>
          <a:p>
            <a:endParaRPr lang="zh-CN" altLang="en-US" dirty="0"/>
          </a:p>
          <a:p>
            <a:r>
              <a:rPr lang="zh-CN" altLang="en-US" dirty="0"/>
              <a:t>显然，这样的组合会有许多种，因此模型在实际分析的时候往往会加上一些限制条件，比如假设参照水平是最后一个组的均数，这被称为拟合的约束条件</a:t>
            </a:r>
          </a:p>
        </p:txBody>
      </p:sp>
      <p:graphicFrame>
        <p:nvGraphicFramePr>
          <p:cNvPr id="19460" name="Object 4"/>
          <p:cNvGraphicFramePr>
            <a:graphicFrameLocks noChangeAspect="1"/>
          </p:cNvGraphicFramePr>
          <p:nvPr/>
        </p:nvGraphicFramePr>
        <p:xfrm>
          <a:off x="2699792" y="3501008"/>
          <a:ext cx="3124200" cy="731838"/>
        </p:xfrm>
        <a:graphic>
          <a:graphicData uri="http://schemas.openxmlformats.org/presentationml/2006/ole">
            <mc:AlternateContent xmlns:mc="http://schemas.openxmlformats.org/markup-compatibility/2006">
              <mc:Choice xmlns:v="urn:schemas-microsoft-com:vml" Requires="v">
                <p:oleObj name="Equation" r:id="rId3" imgW="1028520" imgH="241200" progId="Equation.3">
                  <p:embed/>
                </p:oleObj>
              </mc:Choice>
              <mc:Fallback>
                <p:oleObj name="Equation" r:id="rId3" imgW="1028520" imgH="241200" progId="Equation.3">
                  <p:embed/>
                  <p:pic>
                    <p:nvPicPr>
                      <p:cNvPr id="1946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3501008"/>
                        <a:ext cx="31242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1" name="Object 5"/>
          <p:cNvGraphicFramePr>
            <a:graphicFrameLocks noChangeAspect="1"/>
          </p:cNvGraphicFramePr>
          <p:nvPr/>
        </p:nvGraphicFramePr>
        <p:xfrm>
          <a:off x="2555776" y="1772816"/>
          <a:ext cx="2520950" cy="717550"/>
        </p:xfrm>
        <a:graphic>
          <a:graphicData uri="http://schemas.openxmlformats.org/presentationml/2006/ole">
            <mc:AlternateContent xmlns:mc="http://schemas.openxmlformats.org/markup-compatibility/2006">
              <mc:Choice xmlns:v="urn:schemas-microsoft-com:vml" Requires="v">
                <p:oleObj name="公式" r:id="rId5" imgW="838200" imgH="241300" progId="Equation.3">
                  <p:embed/>
                </p:oleObj>
              </mc:Choice>
              <mc:Fallback>
                <p:oleObj name="公式" r:id="rId5" imgW="838200" imgH="241300" progId="Equation.3">
                  <p:embed/>
                  <p:pic>
                    <p:nvPicPr>
                      <p:cNvPr id="1946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5776" y="1772816"/>
                        <a:ext cx="2520950" cy="717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197</a:t>
            </a:fld>
            <a:endParaRPr lang="en-US" altLang="zh-CN"/>
          </a:p>
        </p:txBody>
      </p:sp>
    </p:spTree>
    <p:extLst>
      <p:ext uri="{BB962C8B-B14F-4D97-AF65-F5344CB8AC3E}">
        <p14:creationId xmlns:p14="http://schemas.microsoft.com/office/powerpoint/2010/main" val="39438762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500" fill="hold"/>
                                        <p:tgtEl>
                                          <p:spTgt spid="19460"/>
                                        </p:tgtEl>
                                        <p:attrNameLst>
                                          <p:attrName>ppt_x</p:attrName>
                                        </p:attrNameLst>
                                      </p:cBhvr>
                                      <p:tavLst>
                                        <p:tav tm="0">
                                          <p:val>
                                            <p:strVal val="0-#ppt_w/2"/>
                                          </p:val>
                                        </p:tav>
                                        <p:tav tm="100000">
                                          <p:val>
                                            <p:strVal val="#ppt_x"/>
                                          </p:val>
                                        </p:tav>
                                      </p:tavLst>
                                    </p:anim>
                                    <p:anim calcmode="lin" valueType="num">
                                      <p:cBhvr additive="base">
                                        <p:cTn id="8" dur="500" fill="hold"/>
                                        <p:tgtEl>
                                          <p:spTgt spid="194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5" name="Rectangle 7"/>
          <p:cNvSpPr>
            <a:spLocks noGrp="1" noChangeArrowheads="1"/>
          </p:cNvSpPr>
          <p:nvPr>
            <p:ph type="title"/>
          </p:nvPr>
        </p:nvSpPr>
        <p:spPr/>
        <p:txBody>
          <a:bodyPr/>
          <a:lstStyle/>
          <a:p>
            <a:r>
              <a:rPr lang="zh-CN" altLang="en-US"/>
              <a:t>模型表达式入门</a:t>
            </a:r>
          </a:p>
        </p:txBody>
      </p:sp>
      <p:sp>
        <p:nvSpPr>
          <p:cNvPr id="37891" name="Rectangle 3"/>
          <p:cNvSpPr>
            <a:spLocks noGrp="1" noChangeArrowheads="1"/>
          </p:cNvSpPr>
          <p:nvPr>
            <p:ph type="body" idx="1"/>
          </p:nvPr>
        </p:nvSpPr>
        <p:spPr/>
        <p:txBody>
          <a:bodyPr/>
          <a:lstStyle/>
          <a:p>
            <a:r>
              <a:rPr lang="zh-CN" altLang="en-US" dirty="0"/>
              <a:t>由于在常见的研究中，我们更关心各组均数的差别，对于标准差的差别则比较忽视，因此在最初的方差分析模型中，往往将不同组的</a:t>
            </a:r>
            <a:r>
              <a:rPr lang="en-US" altLang="zh-CN" dirty="0" err="1"/>
              <a:t>ε</a:t>
            </a:r>
            <a:r>
              <a:rPr lang="en-US" altLang="zh-CN" baseline="-25000" dirty="0" err="1"/>
              <a:t>ij</a:t>
            </a:r>
            <a:r>
              <a:rPr lang="zh-CN" altLang="en-US" dirty="0"/>
              <a:t>假设为服从相同的正态分布（就是说相同）</a:t>
            </a:r>
          </a:p>
          <a:p>
            <a:endParaRPr lang="zh-CN" altLang="en-US" dirty="0"/>
          </a:p>
          <a:p>
            <a:pPr lvl="1"/>
            <a:r>
              <a:rPr lang="zh-CN" altLang="en-US" dirty="0"/>
              <a:t>注意：在后来发展的混合效应模型和多水平模型中，各组间离散程度的差异也进入了研究视野，此时模型不一定会加入此限制</a:t>
            </a:r>
          </a:p>
        </p:txBody>
      </p:sp>
      <p:graphicFrame>
        <p:nvGraphicFramePr>
          <p:cNvPr id="37892" name="Object 4"/>
          <p:cNvGraphicFramePr>
            <a:graphicFrameLocks noGrp="1" noChangeAspect="1"/>
          </p:cNvGraphicFramePr>
          <p:nvPr>
            <p:ph sz="half" idx="4294967295"/>
          </p:nvPr>
        </p:nvGraphicFramePr>
        <p:xfrm>
          <a:off x="1691680" y="2924944"/>
          <a:ext cx="5051425" cy="657225"/>
        </p:xfrm>
        <a:graphic>
          <a:graphicData uri="http://schemas.openxmlformats.org/presentationml/2006/ole">
            <mc:AlternateContent xmlns:mc="http://schemas.openxmlformats.org/markup-compatibility/2006">
              <mc:Choice xmlns:v="urn:schemas-microsoft-com:vml" Requires="v">
                <p:oleObj name="公式" r:id="rId3" imgW="1879560" imgH="253800" progId="Equation.3">
                  <p:embed/>
                </p:oleObj>
              </mc:Choice>
              <mc:Fallback>
                <p:oleObj name="公式" r:id="rId3" imgW="1879560" imgH="253800" progId="Equation.3">
                  <p:embed/>
                  <p:pic>
                    <p:nvPicPr>
                      <p:cNvPr id="3789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2924944"/>
                        <a:ext cx="505142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198</a:t>
            </a:fld>
            <a:endParaRPr lang="en-US" altLang="zh-CN"/>
          </a:p>
        </p:txBody>
      </p:sp>
    </p:spTree>
    <p:extLst>
      <p:ext uri="{BB962C8B-B14F-4D97-AF65-F5344CB8AC3E}">
        <p14:creationId xmlns:p14="http://schemas.microsoft.com/office/powerpoint/2010/main" val="414322329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zh-CN" altLang="en-US"/>
              <a:t>模型表达式入门</a:t>
            </a:r>
          </a:p>
        </p:txBody>
      </p:sp>
      <p:sp>
        <p:nvSpPr>
          <p:cNvPr id="21507" name="Rectangle 3"/>
          <p:cNvSpPr>
            <a:spLocks noGrp="1" noChangeArrowheads="1"/>
          </p:cNvSpPr>
          <p:nvPr>
            <p:ph type="body" idx="1"/>
          </p:nvPr>
        </p:nvSpPr>
        <p:spPr/>
        <p:txBody>
          <a:bodyPr/>
          <a:lstStyle/>
          <a:p>
            <a:endParaRPr lang="en-US" altLang="zh-CN" dirty="0"/>
          </a:p>
          <a:p>
            <a:pPr lvl="1"/>
            <a:endParaRPr lang="en-US" altLang="zh-CN" dirty="0"/>
          </a:p>
          <a:p>
            <a:r>
              <a:rPr lang="zh-CN" altLang="en-US" dirty="0"/>
              <a:t>如果职业</a:t>
            </a:r>
            <a:r>
              <a:rPr lang="en-US" altLang="zh-CN" dirty="0"/>
              <a:t>1</a:t>
            </a:r>
            <a:r>
              <a:rPr lang="zh-CN" altLang="en-US" dirty="0"/>
              <a:t>和职业</a:t>
            </a:r>
            <a:r>
              <a:rPr lang="en-US" altLang="zh-CN" dirty="0"/>
              <a:t>2</a:t>
            </a:r>
            <a:r>
              <a:rPr lang="zh-CN" altLang="en-US" dirty="0"/>
              <a:t>的平均收入不相等，则应当有</a:t>
            </a:r>
            <a:r>
              <a:rPr lang="en-US" altLang="zh-CN" dirty="0"/>
              <a:t>α1≠α2</a:t>
            </a:r>
          </a:p>
          <a:p>
            <a:pPr lvl="1"/>
            <a:r>
              <a:rPr lang="en-US" altLang="zh-CN" dirty="0"/>
              <a:t>H0: α1=α2</a:t>
            </a:r>
          </a:p>
          <a:p>
            <a:r>
              <a:rPr lang="zh-CN" altLang="en-US" dirty="0"/>
              <a:t>如果三种职业的平均收入无差异，则应当有</a:t>
            </a:r>
            <a:r>
              <a:rPr lang="en-US" altLang="zh-CN" dirty="0"/>
              <a:t>α1=α2=α3=0</a:t>
            </a:r>
            <a:r>
              <a:rPr lang="zh-CN" altLang="en-US" dirty="0"/>
              <a:t>，此时如果采用适当的参照水平，就有</a:t>
            </a:r>
          </a:p>
          <a:p>
            <a:pPr lvl="1"/>
            <a:r>
              <a:rPr lang="en-US" altLang="zh-CN" dirty="0"/>
              <a:t>H0</a:t>
            </a:r>
            <a:r>
              <a:rPr lang="zh-CN" altLang="en-US" dirty="0"/>
              <a:t>：</a:t>
            </a:r>
            <a:r>
              <a:rPr lang="en-US" altLang="zh-CN" dirty="0"/>
              <a:t>α</a:t>
            </a:r>
            <a:r>
              <a:rPr lang="en-US" altLang="zh-CN" dirty="0" err="1"/>
              <a:t>i</a:t>
            </a:r>
            <a:r>
              <a:rPr lang="zh-CN" altLang="en-US" dirty="0"/>
              <a:t>＝</a:t>
            </a:r>
            <a:r>
              <a:rPr lang="en-US" altLang="zh-CN" dirty="0"/>
              <a:t>0</a:t>
            </a:r>
            <a:r>
              <a:rPr lang="zh-CN" altLang="en-US" dirty="0"/>
              <a:t>，</a:t>
            </a:r>
            <a:r>
              <a:rPr lang="en-US" altLang="zh-CN" dirty="0"/>
              <a:t>H1</a:t>
            </a:r>
            <a:r>
              <a:rPr lang="zh-CN" altLang="en-US" dirty="0"/>
              <a:t>：至少有一个</a:t>
            </a:r>
            <a:r>
              <a:rPr lang="en-US" altLang="zh-CN" dirty="0"/>
              <a:t>αi≠0</a:t>
            </a:r>
          </a:p>
        </p:txBody>
      </p:sp>
      <p:graphicFrame>
        <p:nvGraphicFramePr>
          <p:cNvPr id="21508" name="Object 4"/>
          <p:cNvGraphicFramePr>
            <a:graphicFrameLocks noGrp="1" noChangeAspect="1"/>
          </p:cNvGraphicFramePr>
          <p:nvPr>
            <p:ph sz="half" idx="4294967295"/>
          </p:nvPr>
        </p:nvGraphicFramePr>
        <p:xfrm>
          <a:off x="2627784" y="1340768"/>
          <a:ext cx="3536950" cy="798513"/>
        </p:xfrm>
        <a:graphic>
          <a:graphicData uri="http://schemas.openxmlformats.org/presentationml/2006/ole">
            <mc:AlternateContent xmlns:mc="http://schemas.openxmlformats.org/markup-compatibility/2006">
              <mc:Choice xmlns:v="urn:schemas-microsoft-com:vml" Requires="v">
                <p:oleObj name="Equation" r:id="rId3" imgW="1028520" imgH="241200" progId="Equation.3">
                  <p:embed/>
                </p:oleObj>
              </mc:Choice>
              <mc:Fallback>
                <p:oleObj name="Equation" r:id="rId3" imgW="1028520" imgH="241200" progId="Equation.3">
                  <p:embed/>
                  <p:pic>
                    <p:nvPicPr>
                      <p:cNvPr id="2150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1340768"/>
                        <a:ext cx="3536950" cy="79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199</a:t>
            </a:fld>
            <a:endParaRPr lang="en-US" altLang="zh-CN"/>
          </a:p>
        </p:txBody>
      </p:sp>
    </p:spTree>
    <p:extLst>
      <p:ext uri="{BB962C8B-B14F-4D97-AF65-F5344CB8AC3E}">
        <p14:creationId xmlns:p14="http://schemas.microsoft.com/office/powerpoint/2010/main" val="130518512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r>
              <a:rPr lang="zh-CN" altLang="en-US" dirty="0"/>
              <a:t>案例：</a:t>
            </a:r>
            <a:r>
              <a:rPr lang="zh-CN" altLang="zh-CN" dirty="0"/>
              <a:t>胶合板磨损深度的比较</a:t>
            </a:r>
            <a:endParaRPr lang="en-US" altLang="zh-CN" dirty="0"/>
          </a:p>
        </p:txBody>
      </p:sp>
      <p:sp>
        <p:nvSpPr>
          <p:cNvPr id="186371" name="Rectangle 3"/>
          <p:cNvSpPr>
            <a:spLocks noGrp="1" noChangeArrowheads="1"/>
          </p:cNvSpPr>
          <p:nvPr>
            <p:ph type="body" idx="1"/>
          </p:nvPr>
        </p:nvSpPr>
        <p:spPr/>
        <p:txBody>
          <a:bodyPr/>
          <a:lstStyle/>
          <a:p>
            <a:r>
              <a:rPr lang="zh-CN" altLang="en-US" dirty="0"/>
              <a:t>现希望比较四种胶合板的耐磨性，分别从这四个品牌的胶合板中抽取了</a:t>
            </a:r>
            <a:r>
              <a:rPr lang="en-US" altLang="zh-CN" dirty="0"/>
              <a:t>5</a:t>
            </a:r>
            <a:r>
              <a:rPr lang="zh-CN" altLang="en-US" dirty="0"/>
              <a:t>个样品，在相同的转速下磨损相同时间，测量其被磨损的深度</a:t>
            </a:r>
            <a:r>
              <a:rPr lang="en-US" altLang="zh-CN" dirty="0"/>
              <a:t>(mm)</a:t>
            </a:r>
            <a:r>
              <a:rPr lang="zh-CN" altLang="en-US" dirty="0"/>
              <a:t>，现希望对此进行分析，数据见</a:t>
            </a:r>
            <a:r>
              <a:rPr lang="en-US" altLang="zh-CN" dirty="0" err="1"/>
              <a:t>veneer.sav</a:t>
            </a:r>
            <a:r>
              <a:rPr lang="en-US" altLang="zh-CN" dirty="0"/>
              <a:t> </a:t>
            </a:r>
          </a:p>
          <a:p>
            <a:pPr lvl="1"/>
            <a:r>
              <a:rPr lang="zh-CN" altLang="en-US" dirty="0"/>
              <a:t>方差齐性检验</a:t>
            </a:r>
          </a:p>
          <a:p>
            <a:pPr lvl="1"/>
            <a:r>
              <a:rPr lang="zh-CN" altLang="en-US" dirty="0"/>
              <a:t>模型参数估计值与设计矩阵</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200</a:t>
            </a:fld>
            <a:endParaRPr lang="en-US" altLang="zh-CN"/>
          </a:p>
        </p:txBody>
      </p:sp>
    </p:spTree>
    <p:extLst>
      <p:ext uri="{BB962C8B-B14F-4D97-AF65-F5344CB8AC3E}">
        <p14:creationId xmlns:p14="http://schemas.microsoft.com/office/powerpoint/2010/main" val="42340031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zh-CN" altLang="en-US" dirty="0"/>
              <a:t>两两比较方法</a:t>
            </a:r>
          </a:p>
        </p:txBody>
      </p:sp>
      <p:sp>
        <p:nvSpPr>
          <p:cNvPr id="132099" name="Rectangle 3"/>
          <p:cNvSpPr>
            <a:spLocks noGrp="1" noChangeArrowheads="1"/>
          </p:cNvSpPr>
          <p:nvPr>
            <p:ph type="body" idx="1"/>
          </p:nvPr>
        </p:nvSpPr>
        <p:spPr/>
        <p:txBody>
          <a:bodyPr/>
          <a:lstStyle/>
          <a:p>
            <a:r>
              <a:rPr lang="en-US" altLang="zh-CN" dirty="0"/>
              <a:t>LSD</a:t>
            </a:r>
            <a:r>
              <a:rPr lang="zh-CN" altLang="en-US" dirty="0"/>
              <a:t>法：实际上就是</a:t>
            </a:r>
            <a:r>
              <a:rPr lang="en-US" altLang="zh-CN" dirty="0"/>
              <a:t>t</a:t>
            </a:r>
            <a:r>
              <a:rPr lang="zh-CN" altLang="en-US" dirty="0"/>
              <a:t>检验的变形，只是在变异和自由度的计算上利用了整个样本信息，因此仍然存在放大一类错误的问题</a:t>
            </a:r>
          </a:p>
          <a:p>
            <a:r>
              <a:rPr lang="en-US" altLang="zh-CN" dirty="0" err="1"/>
              <a:t>Scheffe</a:t>
            </a:r>
            <a:r>
              <a:rPr lang="zh-CN" altLang="en-US" dirty="0"/>
              <a:t>法：当各组人数不相等，或者想进行复杂的比较时，用此法较为稳妥。但它相对比较保守</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201</a:t>
            </a:fld>
            <a:endParaRPr lang="en-US" altLang="zh-CN"/>
          </a:p>
        </p:txBody>
      </p:sp>
    </p:spTree>
    <p:extLst>
      <p:ext uri="{BB962C8B-B14F-4D97-AF65-F5344CB8AC3E}">
        <p14:creationId xmlns:p14="http://schemas.microsoft.com/office/powerpoint/2010/main" val="164800536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zh-CN" altLang="en-US" dirty="0"/>
              <a:t>两两比较方法</a:t>
            </a:r>
          </a:p>
        </p:txBody>
      </p:sp>
      <p:sp>
        <p:nvSpPr>
          <p:cNvPr id="133123" name="Rectangle 3"/>
          <p:cNvSpPr>
            <a:spLocks noGrp="1" noChangeArrowheads="1"/>
          </p:cNvSpPr>
          <p:nvPr>
            <p:ph type="body" idx="1"/>
          </p:nvPr>
        </p:nvSpPr>
        <p:spPr/>
        <p:txBody>
          <a:bodyPr/>
          <a:lstStyle/>
          <a:p>
            <a:r>
              <a:rPr lang="en-US" altLang="zh-CN" dirty="0"/>
              <a:t>S-N-K</a:t>
            </a:r>
            <a:r>
              <a:rPr lang="zh-CN" altLang="en-US" dirty="0"/>
              <a:t>法：是运用最广泛的一种两两比较方法。它采用</a:t>
            </a:r>
            <a:r>
              <a:rPr lang="en-US" altLang="zh-CN" dirty="0"/>
              <a:t>Student Range </a:t>
            </a:r>
            <a:r>
              <a:rPr lang="zh-CN" altLang="en-US" dirty="0"/>
              <a:t>分布进行所有各组均值间的配对比较。该方法保证在</a:t>
            </a:r>
            <a:r>
              <a:rPr lang="en-US" altLang="zh-CN" dirty="0"/>
              <a:t>H0</a:t>
            </a:r>
            <a:r>
              <a:rPr lang="zh-CN" altLang="en-US" dirty="0"/>
              <a:t>真正成立时总的</a:t>
            </a:r>
            <a:r>
              <a:rPr lang="en-US" altLang="zh-CN" dirty="0"/>
              <a:t>α</a:t>
            </a:r>
            <a:r>
              <a:rPr lang="zh-CN" altLang="en-US" dirty="0"/>
              <a:t>水准等于实际设定值，即控制了一类错误</a:t>
            </a:r>
          </a:p>
          <a:p>
            <a:r>
              <a:rPr lang="zh-CN" altLang="en-US" dirty="0"/>
              <a:t>方差不齐时的两两比较方法：一般认为是</a:t>
            </a:r>
            <a:r>
              <a:rPr lang="en-US" altLang="zh-CN" dirty="0"/>
              <a:t>Games-Howell</a:t>
            </a:r>
            <a:r>
              <a:rPr lang="zh-CN" altLang="en-US" dirty="0"/>
              <a:t>法稍好一些，但最好直接使用非参数检验方法</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202</a:t>
            </a:fld>
            <a:endParaRPr lang="en-US" altLang="zh-CN"/>
          </a:p>
        </p:txBody>
      </p:sp>
    </p:spTree>
    <p:extLst>
      <p:ext uri="{BB962C8B-B14F-4D97-AF65-F5344CB8AC3E}">
        <p14:creationId xmlns:p14="http://schemas.microsoft.com/office/powerpoint/2010/main" val="301269547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zh-CN" altLang="en-US" dirty="0"/>
              <a:t>两两比较方法的选择</a:t>
            </a:r>
          </a:p>
        </p:txBody>
      </p:sp>
      <p:sp>
        <p:nvSpPr>
          <p:cNvPr id="179203" name="Text Box 3"/>
          <p:cNvSpPr txBox="1">
            <a:spLocks noChangeArrowheads="1"/>
          </p:cNvSpPr>
          <p:nvPr/>
        </p:nvSpPr>
        <p:spPr bwMode="auto">
          <a:xfrm>
            <a:off x="3505200" y="1556792"/>
            <a:ext cx="2133600" cy="4699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a:latin typeface="Tahoma" pitchFamily="34" charset="0"/>
              </a:rPr>
              <a:t>多组两两比较</a:t>
            </a:r>
          </a:p>
        </p:txBody>
      </p:sp>
      <p:sp>
        <p:nvSpPr>
          <p:cNvPr id="179204" name="Line 4"/>
          <p:cNvSpPr>
            <a:spLocks noChangeShapeType="1"/>
          </p:cNvSpPr>
          <p:nvPr/>
        </p:nvSpPr>
        <p:spPr bwMode="auto">
          <a:xfrm>
            <a:off x="4495800" y="2013992"/>
            <a:ext cx="0" cy="6096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05" name="Line 5"/>
          <p:cNvSpPr>
            <a:spLocks noChangeShapeType="1"/>
          </p:cNvSpPr>
          <p:nvPr/>
        </p:nvSpPr>
        <p:spPr bwMode="auto">
          <a:xfrm>
            <a:off x="2895600" y="2623592"/>
            <a:ext cx="3590925" cy="0"/>
          </a:xfrm>
          <a:prstGeom prst="line">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06" name="Line 6"/>
          <p:cNvSpPr>
            <a:spLocks noChangeShapeType="1"/>
          </p:cNvSpPr>
          <p:nvPr/>
        </p:nvSpPr>
        <p:spPr bwMode="auto">
          <a:xfrm>
            <a:off x="2895600" y="2623592"/>
            <a:ext cx="0" cy="3048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07" name="Line 7"/>
          <p:cNvSpPr>
            <a:spLocks noChangeShapeType="1"/>
          </p:cNvSpPr>
          <p:nvPr/>
        </p:nvSpPr>
        <p:spPr bwMode="auto">
          <a:xfrm>
            <a:off x="6477000" y="2623592"/>
            <a:ext cx="0" cy="3048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08" name="Text Box 8"/>
          <p:cNvSpPr txBox="1">
            <a:spLocks noChangeArrowheads="1"/>
          </p:cNvSpPr>
          <p:nvPr/>
        </p:nvSpPr>
        <p:spPr bwMode="auto">
          <a:xfrm>
            <a:off x="2895600" y="2166392"/>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a:latin typeface="Tahoma" pitchFamily="34" charset="0"/>
              </a:rPr>
              <a:t>否</a:t>
            </a:r>
          </a:p>
        </p:txBody>
      </p:sp>
      <p:sp>
        <p:nvSpPr>
          <p:cNvPr id="179209" name="Text Box 9"/>
          <p:cNvSpPr txBox="1">
            <a:spLocks noChangeArrowheads="1"/>
          </p:cNvSpPr>
          <p:nvPr/>
        </p:nvSpPr>
        <p:spPr bwMode="auto">
          <a:xfrm>
            <a:off x="5867400" y="2166392"/>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a:latin typeface="Tahoma" pitchFamily="34" charset="0"/>
              </a:rPr>
              <a:t>是</a:t>
            </a:r>
          </a:p>
        </p:txBody>
      </p:sp>
      <p:sp>
        <p:nvSpPr>
          <p:cNvPr id="179210" name="Text Box 10"/>
          <p:cNvSpPr txBox="1">
            <a:spLocks noChangeArrowheads="1"/>
          </p:cNvSpPr>
          <p:nvPr/>
        </p:nvSpPr>
        <p:spPr bwMode="auto">
          <a:xfrm>
            <a:off x="1752600" y="3004592"/>
            <a:ext cx="2133600" cy="4699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a:latin typeface="Tahoma" pitchFamily="34" charset="0"/>
              </a:rPr>
              <a:t>事先计划？</a:t>
            </a:r>
          </a:p>
        </p:txBody>
      </p:sp>
      <p:sp>
        <p:nvSpPr>
          <p:cNvPr id="179211" name="Text Box 11"/>
          <p:cNvSpPr txBox="1">
            <a:spLocks noChangeArrowheads="1"/>
          </p:cNvSpPr>
          <p:nvPr/>
        </p:nvSpPr>
        <p:spPr bwMode="auto">
          <a:xfrm>
            <a:off x="5486400" y="3004592"/>
            <a:ext cx="2286000" cy="4699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a:latin typeface="Tahoma" pitchFamily="34" charset="0"/>
              </a:rPr>
              <a:t>各组例数相等？</a:t>
            </a:r>
          </a:p>
        </p:txBody>
      </p:sp>
      <p:sp>
        <p:nvSpPr>
          <p:cNvPr id="179212" name="Line 12"/>
          <p:cNvSpPr>
            <a:spLocks noChangeShapeType="1"/>
          </p:cNvSpPr>
          <p:nvPr/>
        </p:nvSpPr>
        <p:spPr bwMode="auto">
          <a:xfrm>
            <a:off x="2667000" y="3537992"/>
            <a:ext cx="0" cy="6096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13" name="Line 13"/>
          <p:cNvSpPr>
            <a:spLocks noChangeShapeType="1"/>
          </p:cNvSpPr>
          <p:nvPr/>
        </p:nvSpPr>
        <p:spPr bwMode="auto">
          <a:xfrm>
            <a:off x="1066800" y="4147592"/>
            <a:ext cx="0" cy="3048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14" name="Line 14"/>
          <p:cNvSpPr>
            <a:spLocks noChangeShapeType="1"/>
          </p:cNvSpPr>
          <p:nvPr/>
        </p:nvSpPr>
        <p:spPr bwMode="auto">
          <a:xfrm>
            <a:off x="4648200" y="4147592"/>
            <a:ext cx="0" cy="3048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15" name="Text Box 15"/>
          <p:cNvSpPr txBox="1">
            <a:spLocks noChangeArrowheads="1"/>
          </p:cNvSpPr>
          <p:nvPr/>
        </p:nvSpPr>
        <p:spPr bwMode="auto">
          <a:xfrm>
            <a:off x="2819400" y="3690392"/>
            <a:ext cx="2481064" cy="391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 tIns="10800" rIns="18000" bIns="10800">
            <a:spAutoFit/>
          </a:bodyPr>
          <a:lstStyle/>
          <a:p>
            <a:pPr eaLnBrk="1" hangingPunct="1">
              <a:spcBef>
                <a:spcPct val="50000"/>
              </a:spcBef>
            </a:pPr>
            <a:r>
              <a:rPr kumimoji="1" lang="zh-CN" altLang="en-US" dirty="0">
                <a:latin typeface="Tahoma" pitchFamily="34" charset="0"/>
              </a:rPr>
              <a:t>否</a:t>
            </a:r>
            <a:r>
              <a:rPr kumimoji="1" lang="en-US" altLang="zh-CN" dirty="0">
                <a:latin typeface="Tahoma" pitchFamily="34" charset="0"/>
              </a:rPr>
              <a:t>(</a:t>
            </a:r>
            <a:r>
              <a:rPr kumimoji="1" lang="zh-CN" altLang="en-US" dirty="0">
                <a:latin typeface="Tahoma" pitchFamily="34" charset="0"/>
              </a:rPr>
              <a:t>探索性研究</a:t>
            </a:r>
            <a:r>
              <a:rPr kumimoji="1" lang="en-US" altLang="zh-CN" dirty="0">
                <a:latin typeface="Tahoma" pitchFamily="34" charset="0"/>
              </a:rPr>
              <a:t>)</a:t>
            </a:r>
          </a:p>
        </p:txBody>
      </p:sp>
      <p:sp>
        <p:nvSpPr>
          <p:cNvPr id="179216" name="Text Box 16"/>
          <p:cNvSpPr txBox="1">
            <a:spLocks noChangeArrowheads="1"/>
          </p:cNvSpPr>
          <p:nvPr/>
        </p:nvSpPr>
        <p:spPr bwMode="auto">
          <a:xfrm>
            <a:off x="152400" y="3690392"/>
            <a:ext cx="220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a:latin typeface="Tahoma" pitchFamily="34" charset="0"/>
              </a:rPr>
              <a:t>是</a:t>
            </a:r>
            <a:r>
              <a:rPr kumimoji="1" lang="en-US" altLang="zh-CN">
                <a:latin typeface="Tahoma" pitchFamily="34" charset="0"/>
              </a:rPr>
              <a:t>(</a:t>
            </a:r>
            <a:r>
              <a:rPr kumimoji="1" lang="zh-CN" altLang="en-US">
                <a:latin typeface="Tahoma" pitchFamily="34" charset="0"/>
              </a:rPr>
              <a:t>证实性研究</a:t>
            </a:r>
            <a:r>
              <a:rPr kumimoji="1" lang="en-US" altLang="zh-CN">
                <a:latin typeface="Tahoma" pitchFamily="34" charset="0"/>
              </a:rPr>
              <a:t>)</a:t>
            </a:r>
          </a:p>
        </p:txBody>
      </p:sp>
      <p:sp>
        <p:nvSpPr>
          <p:cNvPr id="179217" name="Line 17"/>
          <p:cNvSpPr>
            <a:spLocks noChangeShapeType="1"/>
          </p:cNvSpPr>
          <p:nvPr/>
        </p:nvSpPr>
        <p:spPr bwMode="auto">
          <a:xfrm>
            <a:off x="6781800" y="3537992"/>
            <a:ext cx="1588" cy="6096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18" name="Line 18"/>
          <p:cNvSpPr>
            <a:spLocks noChangeShapeType="1"/>
          </p:cNvSpPr>
          <p:nvPr/>
        </p:nvSpPr>
        <p:spPr bwMode="auto">
          <a:xfrm>
            <a:off x="5181600" y="4147592"/>
            <a:ext cx="3124200" cy="1588"/>
          </a:xfrm>
          <a:prstGeom prst="line">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19" name="Line 19"/>
          <p:cNvSpPr>
            <a:spLocks noChangeShapeType="1"/>
          </p:cNvSpPr>
          <p:nvPr/>
        </p:nvSpPr>
        <p:spPr bwMode="auto">
          <a:xfrm>
            <a:off x="5181600" y="4147592"/>
            <a:ext cx="1588" cy="3048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20" name="Line 20"/>
          <p:cNvSpPr>
            <a:spLocks noChangeShapeType="1"/>
          </p:cNvSpPr>
          <p:nvPr/>
        </p:nvSpPr>
        <p:spPr bwMode="auto">
          <a:xfrm>
            <a:off x="8305800" y="4147592"/>
            <a:ext cx="1588" cy="304800"/>
          </a:xfrm>
          <a:prstGeom prst="line">
            <a:avLst/>
          </a:prstGeom>
          <a:noFill/>
          <a:ln w="12700" cap="sq">
            <a:solidFill>
              <a:schemeClr val="tx1"/>
            </a:solidFill>
            <a:miter lim="800000"/>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9221" name="Text Box 21"/>
          <p:cNvSpPr txBox="1">
            <a:spLocks noChangeArrowheads="1"/>
          </p:cNvSpPr>
          <p:nvPr/>
        </p:nvSpPr>
        <p:spPr bwMode="auto">
          <a:xfrm>
            <a:off x="5181600" y="3690392"/>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a:latin typeface="Tahoma" pitchFamily="34" charset="0"/>
              </a:rPr>
              <a:t>否</a:t>
            </a:r>
          </a:p>
        </p:txBody>
      </p:sp>
      <p:sp>
        <p:nvSpPr>
          <p:cNvPr id="179222" name="Text Box 22"/>
          <p:cNvSpPr txBox="1">
            <a:spLocks noChangeArrowheads="1"/>
          </p:cNvSpPr>
          <p:nvPr/>
        </p:nvSpPr>
        <p:spPr bwMode="auto">
          <a:xfrm>
            <a:off x="7696200" y="3614192"/>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kumimoji="1" lang="zh-CN" altLang="en-US">
                <a:latin typeface="Tahoma" pitchFamily="34" charset="0"/>
              </a:rPr>
              <a:t>是</a:t>
            </a:r>
          </a:p>
        </p:txBody>
      </p:sp>
      <p:sp>
        <p:nvSpPr>
          <p:cNvPr id="179223" name="Text Box 23"/>
          <p:cNvSpPr txBox="1">
            <a:spLocks noChangeArrowheads="1"/>
          </p:cNvSpPr>
          <p:nvPr/>
        </p:nvSpPr>
        <p:spPr bwMode="auto">
          <a:xfrm>
            <a:off x="228600" y="4528592"/>
            <a:ext cx="1676400" cy="947738"/>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0800" rIns="0" bIns="10800">
            <a:spAutoFit/>
          </a:bodyPr>
          <a:lstStyle/>
          <a:p>
            <a:pPr eaLnBrk="1" hangingPunct="1">
              <a:spcBef>
                <a:spcPct val="50000"/>
              </a:spcBef>
            </a:pPr>
            <a:r>
              <a:rPr kumimoji="1" lang="en-US" altLang="zh-CN">
                <a:latin typeface="Times New Roman" pitchFamily="18" charset="0"/>
              </a:rPr>
              <a:t>Bonferroni</a:t>
            </a:r>
            <a:r>
              <a:rPr kumimoji="1" lang="zh-CN" altLang="en-US">
                <a:latin typeface="Times New Roman" pitchFamily="18" charset="0"/>
              </a:rPr>
              <a:t>法</a:t>
            </a:r>
          </a:p>
          <a:p>
            <a:pPr eaLnBrk="1" hangingPunct="1">
              <a:spcBef>
                <a:spcPct val="50000"/>
              </a:spcBef>
            </a:pPr>
            <a:r>
              <a:rPr kumimoji="1" lang="en-US" altLang="zh-CN">
                <a:latin typeface="Times New Roman" pitchFamily="18" charset="0"/>
              </a:rPr>
              <a:t>(LSD)</a:t>
            </a:r>
            <a:r>
              <a:rPr kumimoji="1" lang="zh-CN" altLang="en-US">
                <a:latin typeface="Times New Roman" pitchFamily="18" charset="0"/>
              </a:rPr>
              <a:t>法</a:t>
            </a:r>
          </a:p>
        </p:txBody>
      </p:sp>
      <p:sp>
        <p:nvSpPr>
          <p:cNvPr id="179224" name="Text Box 24"/>
          <p:cNvSpPr txBox="1">
            <a:spLocks noChangeArrowheads="1"/>
          </p:cNvSpPr>
          <p:nvPr/>
        </p:nvSpPr>
        <p:spPr bwMode="auto">
          <a:xfrm>
            <a:off x="4114800" y="4528592"/>
            <a:ext cx="1676400" cy="40005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0800" rIns="0" bIns="10800">
            <a:spAutoFit/>
          </a:bodyPr>
          <a:lstStyle/>
          <a:p>
            <a:pPr eaLnBrk="1" hangingPunct="1">
              <a:spcBef>
                <a:spcPct val="50000"/>
              </a:spcBef>
            </a:pPr>
            <a:r>
              <a:rPr kumimoji="1" lang="en-US" altLang="zh-CN">
                <a:latin typeface="Times New Roman" pitchFamily="18" charset="0"/>
              </a:rPr>
              <a:t>Scheffe</a:t>
            </a:r>
            <a:r>
              <a:rPr kumimoji="1" lang="zh-CN" altLang="en-US">
                <a:latin typeface="Times New Roman" pitchFamily="18" charset="0"/>
              </a:rPr>
              <a:t>法</a:t>
            </a:r>
          </a:p>
        </p:txBody>
      </p:sp>
      <p:sp>
        <p:nvSpPr>
          <p:cNvPr id="179225" name="Text Box 25"/>
          <p:cNvSpPr txBox="1">
            <a:spLocks noChangeArrowheads="1"/>
          </p:cNvSpPr>
          <p:nvPr/>
        </p:nvSpPr>
        <p:spPr bwMode="auto">
          <a:xfrm>
            <a:off x="7543800" y="4604792"/>
            <a:ext cx="1447800" cy="40005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0800" rIns="0" bIns="10800">
            <a:spAutoFit/>
          </a:bodyPr>
          <a:lstStyle/>
          <a:p>
            <a:pPr eaLnBrk="1" hangingPunct="1">
              <a:spcBef>
                <a:spcPct val="50000"/>
              </a:spcBef>
            </a:pPr>
            <a:r>
              <a:rPr kumimoji="1" lang="en-US" altLang="zh-CN">
                <a:latin typeface="Times New Roman" pitchFamily="18" charset="0"/>
              </a:rPr>
              <a:t>Tukey</a:t>
            </a:r>
            <a:r>
              <a:rPr kumimoji="1" lang="zh-CN" altLang="en-US">
                <a:latin typeface="Times New Roman" pitchFamily="18" charset="0"/>
              </a:rPr>
              <a:t>法</a:t>
            </a:r>
          </a:p>
        </p:txBody>
      </p:sp>
      <p:sp>
        <p:nvSpPr>
          <p:cNvPr id="179226" name="Line 26"/>
          <p:cNvSpPr>
            <a:spLocks noChangeShapeType="1"/>
          </p:cNvSpPr>
          <p:nvPr/>
        </p:nvSpPr>
        <p:spPr bwMode="auto">
          <a:xfrm>
            <a:off x="1066800" y="4147592"/>
            <a:ext cx="3590925" cy="0"/>
          </a:xfrm>
          <a:prstGeom prst="line">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3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3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203</a:t>
            </a:fld>
            <a:endParaRPr lang="en-US" altLang="zh-CN"/>
          </a:p>
        </p:txBody>
      </p:sp>
    </p:spTree>
    <p:extLst>
      <p:ext uri="{BB962C8B-B14F-4D97-AF65-F5344CB8AC3E}">
        <p14:creationId xmlns:p14="http://schemas.microsoft.com/office/powerpoint/2010/main" val="313683278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zh-CN" altLang="en-US"/>
              <a:t>多因素方差分析模型</a:t>
            </a:r>
          </a:p>
        </p:txBody>
      </p:sp>
      <p:sp>
        <p:nvSpPr>
          <p:cNvPr id="168965" name="Rectangle 5"/>
          <p:cNvSpPr>
            <a:spLocks noGrp="1" noChangeArrowheads="1"/>
          </p:cNvSpPr>
          <p:nvPr>
            <p:ph type="body" idx="1"/>
          </p:nvPr>
        </p:nvSpPr>
        <p:spPr/>
        <p:txBody>
          <a:bodyPr/>
          <a:lstStyle/>
          <a:p>
            <a:pPr lvl="1"/>
            <a:r>
              <a:rPr lang="zh-CN" altLang="en-US"/>
              <a:t>目的：在同时考虑若干个控制因素的情况下，分别分析它们的改变是否造成观察变量的显著变动</a:t>
            </a:r>
          </a:p>
        </p:txBody>
      </p:sp>
      <p:graphicFrame>
        <p:nvGraphicFramePr>
          <p:cNvPr id="168963" name="Object 3"/>
          <p:cNvGraphicFramePr>
            <a:graphicFrameLocks noGrp="1" noChangeAspect="1"/>
          </p:cNvGraphicFramePr>
          <p:nvPr>
            <p:ph type="tbl" idx="4294967295"/>
          </p:nvPr>
        </p:nvGraphicFramePr>
        <p:xfrm>
          <a:off x="1403648" y="2348880"/>
          <a:ext cx="6575425" cy="2056358"/>
        </p:xfrm>
        <a:graphic>
          <a:graphicData uri="http://schemas.openxmlformats.org/presentationml/2006/ole">
            <mc:AlternateContent xmlns:mc="http://schemas.openxmlformats.org/markup-compatibility/2006">
              <mc:Choice xmlns:v="urn:schemas-microsoft-com:vml" Requires="v">
                <p:oleObj name="Document" r:id="rId2" imgW="6858913" imgH="2722256" progId="Word.Document.8">
                  <p:embed/>
                </p:oleObj>
              </mc:Choice>
              <mc:Fallback>
                <p:oleObj name="Document" r:id="rId2" imgW="6858913" imgH="2722256" progId="Word.Document.8">
                  <p:embed/>
                  <p:pic>
                    <p:nvPicPr>
                      <p:cNvPr id="168963" name="Object 3"/>
                      <p:cNvPicPr>
                        <a:picLocks noChangeAspect="1" noChangeArrowheads="1"/>
                      </p:cNvPicPr>
                      <p:nvPr/>
                    </p:nvPicPr>
                    <p:blipFill>
                      <a:blip r:embed="rId3"/>
                      <a:srcRect b="23320"/>
                      <a:stretch>
                        <a:fillRect/>
                      </a:stretch>
                    </p:blipFill>
                    <p:spPr bwMode="auto">
                      <a:xfrm>
                        <a:off x="1403648" y="2348880"/>
                        <a:ext cx="6575425" cy="2056358"/>
                      </a:xfrm>
                      <a:prstGeom prst="rect">
                        <a:avLst/>
                      </a:prstGeom>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204</a:t>
            </a:fld>
            <a:endParaRPr lang="en-US" altLang="zh-CN"/>
          </a:p>
        </p:txBody>
      </p:sp>
    </p:spTree>
    <p:extLst>
      <p:ext uri="{BB962C8B-B14F-4D97-AF65-F5344CB8AC3E}">
        <p14:creationId xmlns:p14="http://schemas.microsoft.com/office/powerpoint/2010/main" val="2531145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68962"/>
                                        </p:tgtEl>
                                        <p:attrNameLst>
                                          <p:attrName>style.visibility</p:attrName>
                                        </p:attrNameLst>
                                      </p:cBhvr>
                                      <p:to>
                                        <p:strVal val="visible"/>
                                      </p:to>
                                    </p:set>
                                    <p:animEffect transition="in" filter="barn(outVertical)">
                                      <p:cBhvr>
                                        <p:cTn id="7" dur="500"/>
                                        <p:tgtEl>
                                          <p:spTgt spid="168962"/>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8965">
                                            <p:txEl>
                                              <p:pRg st="0" end="0"/>
                                            </p:txEl>
                                          </p:spTgt>
                                        </p:tgtEl>
                                        <p:attrNameLst>
                                          <p:attrName>style.visibility</p:attrName>
                                        </p:attrNameLst>
                                      </p:cBhvr>
                                      <p:to>
                                        <p:strVal val="visible"/>
                                      </p:to>
                                    </p:set>
                                    <p:anim calcmode="lin" valueType="num">
                                      <p:cBhvr additive="base">
                                        <p:cTn id="11" dur="500" fill="hold"/>
                                        <p:tgtEl>
                                          <p:spTgt spid="168965">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6896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168963"/>
                                        </p:tgtEl>
                                        <p:attrNameLst>
                                          <p:attrName>style.visibility</p:attrName>
                                        </p:attrNameLst>
                                      </p:cBhvr>
                                      <p:to>
                                        <p:strVal val="visible"/>
                                      </p:to>
                                    </p:set>
                                    <p:anim calcmode="lin" valueType="num">
                                      <p:cBhvr additive="base">
                                        <p:cTn id="17" dur="500" fill="hold"/>
                                        <p:tgtEl>
                                          <p:spTgt spid="168963"/>
                                        </p:tgtEl>
                                        <p:attrNameLst>
                                          <p:attrName>ppt_x</p:attrName>
                                        </p:attrNameLst>
                                      </p:cBhvr>
                                      <p:tavLst>
                                        <p:tav tm="0">
                                          <p:val>
                                            <p:strVal val="0-#ppt_w/2"/>
                                          </p:val>
                                        </p:tav>
                                        <p:tav tm="100000">
                                          <p:val>
                                            <p:strVal val="#ppt_x"/>
                                          </p:val>
                                        </p:tav>
                                      </p:tavLst>
                                    </p:anim>
                                    <p:anim calcmode="lin" valueType="num">
                                      <p:cBhvr additive="base">
                                        <p:cTn id="18" dur="500" fill="hold"/>
                                        <p:tgtEl>
                                          <p:spTgt spid="1689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autoUpdateAnimBg="0"/>
      <p:bldP spid="168965" grpId="0" build="p" autoUpdateAnimBg="0" advAuto="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52" name="Rectangle 20"/>
          <p:cNvSpPr>
            <a:spLocks noGrp="1" noChangeArrowheads="1"/>
          </p:cNvSpPr>
          <p:nvPr>
            <p:ph type="title"/>
          </p:nvPr>
        </p:nvSpPr>
        <p:spPr/>
        <p:txBody>
          <a:bodyPr/>
          <a:lstStyle/>
          <a:p>
            <a:r>
              <a:rPr lang="zh-CN" altLang="en-US" dirty="0"/>
              <a:t>模型表达式入门</a:t>
            </a:r>
          </a:p>
        </p:txBody>
      </p:sp>
      <p:sp>
        <p:nvSpPr>
          <p:cNvPr id="44035" name="Rectangle 3"/>
          <p:cNvSpPr>
            <a:spLocks noGrp="1" noChangeArrowheads="1"/>
          </p:cNvSpPr>
          <p:nvPr>
            <p:ph type="body" idx="1"/>
          </p:nvPr>
        </p:nvSpPr>
        <p:spPr/>
        <p:txBody>
          <a:bodyPr/>
          <a:lstStyle/>
          <a:p>
            <a:r>
              <a:rPr lang="zh-CN" altLang="en-US" dirty="0"/>
              <a:t>如果只研究职业的影响</a:t>
            </a:r>
          </a:p>
          <a:p>
            <a:endParaRPr lang="zh-CN" altLang="en-US" dirty="0"/>
          </a:p>
          <a:p>
            <a:r>
              <a:rPr lang="zh-CN" altLang="en-US" dirty="0"/>
              <a:t>如果只研究性别的影响</a:t>
            </a:r>
          </a:p>
          <a:p>
            <a:endParaRPr lang="zh-CN" altLang="en-US" dirty="0"/>
          </a:p>
          <a:p>
            <a:r>
              <a:rPr lang="zh-CN" altLang="en-US" dirty="0"/>
              <a:t>同时考虑职业和性别对收入的影响</a:t>
            </a:r>
          </a:p>
          <a:p>
            <a:pPr lvl="1"/>
            <a:endParaRPr lang="zh-CN" altLang="en-US" dirty="0"/>
          </a:p>
        </p:txBody>
      </p:sp>
      <p:graphicFrame>
        <p:nvGraphicFramePr>
          <p:cNvPr id="44043" name="Object 11"/>
          <p:cNvGraphicFramePr>
            <a:graphicFrameLocks noGrp="1" noChangeAspect="1"/>
          </p:cNvGraphicFramePr>
          <p:nvPr>
            <p:ph sz="half" idx="4294967295"/>
          </p:nvPr>
        </p:nvGraphicFramePr>
        <p:xfrm>
          <a:off x="1835696" y="1772816"/>
          <a:ext cx="2311400" cy="519113"/>
        </p:xfrm>
        <a:graphic>
          <a:graphicData uri="http://schemas.openxmlformats.org/presentationml/2006/ole">
            <mc:AlternateContent xmlns:mc="http://schemas.openxmlformats.org/markup-compatibility/2006">
              <mc:Choice xmlns:v="urn:schemas-microsoft-com:vml" Requires="v">
                <p:oleObj name="Equation" r:id="rId3" imgW="1028520" imgH="241200" progId="Equation.3">
                  <p:embed/>
                </p:oleObj>
              </mc:Choice>
              <mc:Fallback>
                <p:oleObj name="Equation" r:id="rId3" imgW="1028520" imgH="241200" progId="Equation.3">
                  <p:embed/>
                  <p:pic>
                    <p:nvPicPr>
                      <p:cNvPr id="44043"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1772816"/>
                        <a:ext cx="2311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047" name="Object 15"/>
          <p:cNvGraphicFramePr>
            <a:graphicFrameLocks noChangeAspect="1"/>
          </p:cNvGraphicFramePr>
          <p:nvPr/>
        </p:nvGraphicFramePr>
        <p:xfrm>
          <a:off x="1691680" y="2996952"/>
          <a:ext cx="2447925" cy="573088"/>
        </p:xfrm>
        <a:graphic>
          <a:graphicData uri="http://schemas.openxmlformats.org/presentationml/2006/ole">
            <mc:AlternateContent xmlns:mc="http://schemas.openxmlformats.org/markup-compatibility/2006">
              <mc:Choice xmlns:v="urn:schemas-microsoft-com:vml" Requires="v">
                <p:oleObj name="公式" r:id="rId5" imgW="1028520" imgH="241200" progId="Equation.3">
                  <p:embed/>
                </p:oleObj>
              </mc:Choice>
              <mc:Fallback>
                <p:oleObj name="公式" r:id="rId5" imgW="1028520" imgH="241200" progId="Equation.3">
                  <p:embed/>
                  <p:pic>
                    <p:nvPicPr>
                      <p:cNvPr id="44047"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1680" y="2996952"/>
                        <a:ext cx="2447925" cy="57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049" name="Object 17"/>
          <p:cNvGraphicFramePr>
            <a:graphicFrameLocks noGrp="1" noChangeAspect="1"/>
          </p:cNvGraphicFramePr>
          <p:nvPr>
            <p:ph sz="half" idx="4294967295"/>
          </p:nvPr>
        </p:nvGraphicFramePr>
        <p:xfrm>
          <a:off x="1691680" y="5156820"/>
          <a:ext cx="3400425" cy="555625"/>
        </p:xfrm>
        <a:graphic>
          <a:graphicData uri="http://schemas.openxmlformats.org/presentationml/2006/ole">
            <mc:AlternateContent xmlns:mc="http://schemas.openxmlformats.org/markup-compatibility/2006">
              <mc:Choice xmlns:v="urn:schemas-microsoft-com:vml" Requires="v">
                <p:oleObj name="Equation" r:id="rId7" imgW="1422360" imgH="241200" progId="Equation.3">
                  <p:embed/>
                </p:oleObj>
              </mc:Choice>
              <mc:Fallback>
                <p:oleObj name="Equation" r:id="rId7" imgW="1422360" imgH="241200" progId="Equation.3">
                  <p:embed/>
                  <p:pic>
                    <p:nvPicPr>
                      <p:cNvPr id="44049"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1680" y="5156820"/>
                        <a:ext cx="3400425"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053" name="Object 21"/>
          <p:cNvGraphicFramePr>
            <a:graphicFrameLocks noGrp="1" noChangeAspect="1"/>
          </p:cNvGraphicFramePr>
          <p:nvPr>
            <p:ph sz="half" idx="4294967295"/>
          </p:nvPr>
        </p:nvGraphicFramePr>
        <p:xfrm>
          <a:off x="1691680" y="4509120"/>
          <a:ext cx="4537075" cy="593725"/>
        </p:xfrm>
        <a:graphic>
          <a:graphicData uri="http://schemas.openxmlformats.org/presentationml/2006/ole">
            <mc:AlternateContent xmlns:mc="http://schemas.openxmlformats.org/markup-compatibility/2006">
              <mc:Choice xmlns:v="urn:schemas-microsoft-com:vml" Requires="v">
                <p:oleObj name="Equation" r:id="rId9" imgW="1841400" imgH="241200" progId="Equation.3">
                  <p:embed/>
                </p:oleObj>
              </mc:Choice>
              <mc:Fallback>
                <p:oleObj name="Equation" r:id="rId9" imgW="1841400" imgH="241200" progId="Equation.3">
                  <p:embed/>
                  <p:pic>
                    <p:nvPicPr>
                      <p:cNvPr id="44053"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1680" y="4509120"/>
                        <a:ext cx="4537075"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11"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2"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205</a:t>
            </a:fld>
            <a:endParaRPr lang="en-US" altLang="zh-CN"/>
          </a:p>
        </p:txBody>
      </p:sp>
    </p:spTree>
    <p:extLst>
      <p:ext uri="{BB962C8B-B14F-4D97-AF65-F5344CB8AC3E}">
        <p14:creationId xmlns:p14="http://schemas.microsoft.com/office/powerpoint/2010/main" val="295892169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zh-CN" altLang="en-US"/>
              <a:t>方差分析模型常用术语</a:t>
            </a:r>
          </a:p>
        </p:txBody>
      </p:sp>
      <p:sp>
        <p:nvSpPr>
          <p:cNvPr id="60419" name="Rectangle 3"/>
          <p:cNvSpPr>
            <a:spLocks noGrp="1" noChangeArrowheads="1"/>
          </p:cNvSpPr>
          <p:nvPr>
            <p:ph type="body" idx="1"/>
          </p:nvPr>
        </p:nvSpPr>
        <p:spPr/>
        <p:txBody>
          <a:bodyPr/>
          <a:lstStyle/>
          <a:p>
            <a:r>
              <a:rPr lang="zh-CN" altLang="en-US" dirty="0"/>
              <a:t>因素（</a:t>
            </a:r>
            <a:r>
              <a:rPr lang="en-US" altLang="zh-CN" dirty="0"/>
              <a:t>Factor</a:t>
            </a:r>
            <a:r>
              <a:rPr lang="zh-CN" altLang="en-US" dirty="0"/>
              <a:t>）</a:t>
            </a:r>
          </a:p>
          <a:p>
            <a:pPr lvl="1"/>
            <a:r>
              <a:rPr lang="zh-CN" altLang="en-US" dirty="0"/>
              <a:t>因素是可能对因变量有影响的变量，一般来说，因素会有不止一个水平，而分析的目的就是考察或比较各个水平对因变量的影响是否相同。</a:t>
            </a:r>
          </a:p>
          <a:p>
            <a:r>
              <a:rPr lang="zh-CN" altLang="en-US" dirty="0"/>
              <a:t>水平（</a:t>
            </a:r>
            <a:r>
              <a:rPr lang="en-US" altLang="zh-CN" dirty="0"/>
              <a:t>Level</a:t>
            </a:r>
            <a:r>
              <a:rPr lang="zh-CN" altLang="en-US" dirty="0"/>
              <a:t>）</a:t>
            </a:r>
          </a:p>
          <a:p>
            <a:pPr lvl="1"/>
            <a:r>
              <a:rPr lang="zh-CN" altLang="en-US" dirty="0"/>
              <a:t>因素的不同取值等级称作水平，例如性别有男、女两个水平。</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206</a:t>
            </a:fld>
            <a:endParaRPr lang="en-US" altLang="zh-CN"/>
          </a:p>
        </p:txBody>
      </p:sp>
    </p:spTree>
    <p:extLst>
      <p:ext uri="{BB962C8B-B14F-4D97-AF65-F5344CB8AC3E}">
        <p14:creationId xmlns:p14="http://schemas.microsoft.com/office/powerpoint/2010/main" val="285025522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zh-CN" altLang="en-US"/>
              <a:t>方差分析模型常用术语</a:t>
            </a:r>
          </a:p>
        </p:txBody>
      </p:sp>
      <p:sp>
        <p:nvSpPr>
          <p:cNvPr id="62467" name="Rectangle 3"/>
          <p:cNvSpPr>
            <a:spLocks noGrp="1" noChangeArrowheads="1"/>
          </p:cNvSpPr>
          <p:nvPr>
            <p:ph type="body" idx="1"/>
          </p:nvPr>
        </p:nvSpPr>
        <p:spPr/>
        <p:txBody>
          <a:bodyPr/>
          <a:lstStyle/>
          <a:p>
            <a:r>
              <a:rPr lang="zh-CN" altLang="en-US"/>
              <a:t>单元（</a:t>
            </a:r>
            <a:r>
              <a:rPr lang="en-US" altLang="zh-CN"/>
              <a:t>Cell</a:t>
            </a:r>
            <a:r>
              <a:rPr lang="zh-CN" altLang="en-US"/>
              <a:t>）</a:t>
            </a:r>
          </a:p>
          <a:p>
            <a:pPr lvl="1"/>
            <a:r>
              <a:rPr lang="zh-CN" altLang="en-US"/>
              <a:t>单元亦称试验单位（</a:t>
            </a:r>
            <a:r>
              <a:rPr lang="en-US" altLang="zh-CN"/>
              <a:t>Experimental Unit</a:t>
            </a:r>
            <a:r>
              <a:rPr lang="zh-CN" altLang="en-US"/>
              <a:t>），指各因素的水平之间的每种组合。指各因素各个水平的组合，例如在研究性别（二水平）、血型（四水平）对成年人身高的影响时，该设计最多可以有</a:t>
            </a:r>
            <a:r>
              <a:rPr lang="en-US" altLang="zh-CN"/>
              <a:t>2*4</a:t>
            </a:r>
            <a:r>
              <a:rPr lang="zh-CN" altLang="en-US"/>
              <a:t>＝</a:t>
            </a:r>
            <a:r>
              <a:rPr lang="en-US" altLang="zh-CN"/>
              <a:t>8</a:t>
            </a:r>
            <a:r>
              <a:rPr lang="zh-CN" altLang="en-US"/>
              <a:t>个单元。注意在一些特殊的试验设计中，可能有的单元在样本中并不会出现，如拉丁方设计。 </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207</a:t>
            </a:fld>
            <a:endParaRPr lang="en-US" altLang="zh-CN"/>
          </a:p>
        </p:txBody>
      </p:sp>
    </p:spTree>
    <p:extLst>
      <p:ext uri="{BB962C8B-B14F-4D97-AF65-F5344CB8AC3E}">
        <p14:creationId xmlns:p14="http://schemas.microsoft.com/office/powerpoint/2010/main" val="370550987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zh-CN" altLang="en-US"/>
              <a:t>方差分析模型常用术语</a:t>
            </a:r>
          </a:p>
        </p:txBody>
      </p:sp>
      <p:sp>
        <p:nvSpPr>
          <p:cNvPr id="64515" name="Rectangle 3"/>
          <p:cNvSpPr>
            <a:spLocks noGrp="1" noChangeArrowheads="1"/>
          </p:cNvSpPr>
          <p:nvPr>
            <p:ph type="body" idx="1"/>
          </p:nvPr>
        </p:nvSpPr>
        <p:spPr/>
        <p:txBody>
          <a:bodyPr/>
          <a:lstStyle/>
          <a:p>
            <a:r>
              <a:rPr lang="zh-CN" altLang="en-US" dirty="0"/>
              <a:t>元素（</a:t>
            </a:r>
            <a:r>
              <a:rPr lang="en-US" altLang="zh-CN" dirty="0"/>
              <a:t>Element</a:t>
            </a:r>
            <a:r>
              <a:rPr lang="zh-CN" altLang="en-US" dirty="0"/>
              <a:t>）</a:t>
            </a:r>
          </a:p>
          <a:p>
            <a:pPr lvl="1"/>
            <a:r>
              <a:rPr lang="zh-CN" altLang="en-US" dirty="0"/>
              <a:t>指用于测量因变量值的观察单位，比如研究职业与收入间的关系，月收入是从每一位受访者处得到，则每位受访者就是试验的元素</a:t>
            </a:r>
          </a:p>
          <a:p>
            <a:pPr lvl="1"/>
            <a:r>
              <a:rPr lang="zh-CN" altLang="en-US" dirty="0"/>
              <a:t>一个单元格内可以有多个元素，也可以只有一个，甚至于没有元素。</a:t>
            </a:r>
          </a:p>
          <a:p>
            <a:pPr lvl="2"/>
            <a:r>
              <a:rPr lang="zh-CN" altLang="en-US" dirty="0"/>
              <a:t>这主要在一些特殊的设计方案中出现，如正交设计</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208</a:t>
            </a:fld>
            <a:endParaRPr lang="en-US" altLang="zh-CN"/>
          </a:p>
        </p:txBody>
      </p:sp>
    </p:spTree>
    <p:extLst>
      <p:ext uri="{BB962C8B-B14F-4D97-AF65-F5344CB8AC3E}">
        <p14:creationId xmlns:p14="http://schemas.microsoft.com/office/powerpoint/2010/main" val="1829934854"/>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zh-CN" altLang="en-US"/>
              <a:t>方差分析模型常用术语</a:t>
            </a:r>
          </a:p>
        </p:txBody>
      </p:sp>
      <p:sp>
        <p:nvSpPr>
          <p:cNvPr id="66563" name="Rectangle 3"/>
          <p:cNvSpPr>
            <a:spLocks noGrp="1" noChangeArrowheads="1"/>
          </p:cNvSpPr>
          <p:nvPr>
            <p:ph type="body" idx="1"/>
          </p:nvPr>
        </p:nvSpPr>
        <p:spPr/>
        <p:txBody>
          <a:bodyPr/>
          <a:lstStyle/>
          <a:p>
            <a:r>
              <a:rPr lang="zh-CN" altLang="en-US"/>
              <a:t>均衡（</a:t>
            </a:r>
            <a:r>
              <a:rPr lang="en-US" altLang="zh-CN"/>
              <a:t>Balance</a:t>
            </a:r>
            <a:r>
              <a:rPr lang="zh-CN" altLang="en-US"/>
              <a:t>）</a:t>
            </a:r>
          </a:p>
          <a:p>
            <a:pPr lvl="1"/>
            <a:r>
              <a:rPr lang="zh-CN" altLang="en-US"/>
              <a:t>如果在一个实验设计中任一因素各水平在所有单元格中出现的次数相同，且每个单元格内的元素数均相同，则该试验是均衡的，否则，就被称为不均衡。不均衡的实验设计在分析时较为复杂，需要对方差分析模型作特别设置才能得到正确的分析结果。</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209</a:t>
            </a:fld>
            <a:endParaRPr lang="en-US" altLang="zh-CN"/>
          </a:p>
        </p:txBody>
      </p:sp>
    </p:spTree>
    <p:extLst>
      <p:ext uri="{BB962C8B-B14F-4D97-AF65-F5344CB8AC3E}">
        <p14:creationId xmlns:p14="http://schemas.microsoft.com/office/powerpoint/2010/main" val="322763227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zh-CN" altLang="en-US"/>
              <a:t>方差分析模型常用术语</a:t>
            </a:r>
          </a:p>
        </p:txBody>
      </p:sp>
      <p:sp>
        <p:nvSpPr>
          <p:cNvPr id="173059" name="Rectangle 3"/>
          <p:cNvSpPr>
            <a:spLocks noGrp="1" noChangeArrowheads="1"/>
          </p:cNvSpPr>
          <p:nvPr>
            <p:ph type="body" idx="1"/>
          </p:nvPr>
        </p:nvSpPr>
        <p:spPr/>
        <p:txBody>
          <a:bodyPr/>
          <a:lstStyle/>
          <a:p>
            <a:r>
              <a:rPr lang="zh-CN" altLang="en-US"/>
              <a:t>固定因素（</a:t>
            </a:r>
            <a:r>
              <a:rPr lang="en-US" altLang="zh-CN"/>
              <a:t>Fixed Factor</a:t>
            </a:r>
            <a:r>
              <a:rPr lang="zh-CN" altLang="en-US"/>
              <a:t>）</a:t>
            </a:r>
          </a:p>
          <a:p>
            <a:pPr lvl="1"/>
            <a:r>
              <a:rPr lang="zh-CN" altLang="en-US"/>
              <a:t>指的是该因素在样本中所有可能的水平都出现了。从样本的分析结果中就可以得知所有水平的状况，无需进行外推。</a:t>
            </a:r>
          </a:p>
          <a:p>
            <a:pPr lvl="1"/>
            <a:r>
              <a:rPr lang="zh-CN" altLang="en-US"/>
              <a:t>绝大多数情况下，研究者所真正关心的因素都是固定因素。</a:t>
            </a:r>
          </a:p>
          <a:p>
            <a:pPr lvl="2"/>
            <a:r>
              <a:rPr lang="zh-CN" altLang="en-US"/>
              <a:t>性别：只有两种</a:t>
            </a:r>
          </a:p>
          <a:p>
            <a:pPr lvl="2"/>
            <a:r>
              <a:rPr lang="zh-CN" altLang="en-US"/>
              <a:t>疗法：只有三种</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210</a:t>
            </a:fld>
            <a:endParaRPr lang="en-US" altLang="zh-CN"/>
          </a:p>
        </p:txBody>
      </p:sp>
    </p:spTree>
    <p:extLst>
      <p:ext uri="{BB962C8B-B14F-4D97-AF65-F5344CB8AC3E}">
        <p14:creationId xmlns:p14="http://schemas.microsoft.com/office/powerpoint/2010/main" val="26375167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zh-CN" altLang="en-US"/>
              <a:t>方差分析模型常用术语</a:t>
            </a:r>
          </a:p>
        </p:txBody>
      </p:sp>
      <p:sp>
        <p:nvSpPr>
          <p:cNvPr id="175107" name="Rectangle 3"/>
          <p:cNvSpPr>
            <a:spLocks noGrp="1" noChangeArrowheads="1"/>
          </p:cNvSpPr>
          <p:nvPr>
            <p:ph type="body" idx="1"/>
          </p:nvPr>
        </p:nvSpPr>
        <p:spPr/>
        <p:txBody>
          <a:bodyPr/>
          <a:lstStyle/>
          <a:p>
            <a:r>
              <a:rPr lang="zh-CN" altLang="en-US"/>
              <a:t>随机因素（</a:t>
            </a:r>
            <a:r>
              <a:rPr lang="en-US" altLang="zh-CN"/>
              <a:t>Random Factor</a:t>
            </a:r>
            <a:r>
              <a:rPr lang="zh-CN" altLang="en-US"/>
              <a:t>）</a:t>
            </a:r>
          </a:p>
          <a:p>
            <a:pPr lvl="1"/>
            <a:r>
              <a:rPr lang="zh-CN" altLang="en-US"/>
              <a:t>该因素所有可能的取值在样本中没有都出现，目前在样本中的这些水平是从总体中随机抽样而来，如果我们重复本研究，则可能得到的因素水平会和现在完全不同！</a:t>
            </a:r>
          </a:p>
          <a:p>
            <a:pPr lvl="1"/>
            <a:r>
              <a:rPr lang="zh-CN" altLang="en-US"/>
              <a:t>这时，研究者显然希望得到的是一个能够“泛化”，即对所有可能出现的水平均适用的结果。这不可避免的存在误差，需要估计误差的大小，因此被称为随机因素。</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211</a:t>
            </a:fld>
            <a:endParaRPr lang="en-US" altLang="zh-CN"/>
          </a:p>
        </p:txBody>
      </p:sp>
    </p:spTree>
    <p:extLst>
      <p:ext uri="{BB962C8B-B14F-4D97-AF65-F5344CB8AC3E}">
        <p14:creationId xmlns:p14="http://schemas.microsoft.com/office/powerpoint/2010/main" val="249512085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zh-CN" altLang="en-US"/>
              <a:t>方差分析模型常用术语</a:t>
            </a:r>
          </a:p>
        </p:txBody>
      </p:sp>
      <p:sp>
        <p:nvSpPr>
          <p:cNvPr id="171011" name="Rectangle 3"/>
          <p:cNvSpPr>
            <a:spLocks noGrp="1" noChangeArrowheads="1"/>
          </p:cNvSpPr>
          <p:nvPr>
            <p:ph type="body" idx="1"/>
          </p:nvPr>
        </p:nvSpPr>
        <p:spPr/>
        <p:txBody>
          <a:bodyPr/>
          <a:lstStyle/>
          <a:p>
            <a:r>
              <a:rPr lang="zh-CN" altLang="en-US" dirty="0"/>
              <a:t>协变量（</a:t>
            </a:r>
            <a:r>
              <a:rPr lang="en-US" altLang="zh-CN" dirty="0"/>
              <a:t>Covariates</a:t>
            </a:r>
            <a:r>
              <a:rPr lang="zh-CN" altLang="en-US" dirty="0"/>
              <a:t>）</a:t>
            </a:r>
          </a:p>
          <a:p>
            <a:pPr lvl="1"/>
            <a:r>
              <a:rPr lang="zh-CN" altLang="en-US" dirty="0"/>
              <a:t>指对因变量可能有影响，需要在分析时对其作用加以控制的连续性变量</a:t>
            </a:r>
          </a:p>
          <a:p>
            <a:pPr lvl="1"/>
            <a:r>
              <a:rPr lang="zh-CN" altLang="en-US" dirty="0"/>
              <a:t>实际上，可以简单的把因素和协变量分别理解为分类自变量和连续性自变量</a:t>
            </a:r>
          </a:p>
          <a:p>
            <a:pPr lvl="1"/>
            <a:r>
              <a:rPr lang="zh-CN" altLang="en-US" dirty="0"/>
              <a:t>当模型中存在协变量时，一般是通过找出它与因变量的回归关系来控制其影响</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212</a:t>
            </a:fld>
            <a:endParaRPr lang="en-US" altLang="zh-CN"/>
          </a:p>
        </p:txBody>
      </p:sp>
    </p:spTree>
    <p:extLst>
      <p:ext uri="{BB962C8B-B14F-4D97-AF65-F5344CB8AC3E}">
        <p14:creationId xmlns:p14="http://schemas.microsoft.com/office/powerpoint/2010/main" val="21708029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zh-CN" altLang="en-US"/>
              <a:t>方差分析模型常用术语</a:t>
            </a:r>
          </a:p>
        </p:txBody>
      </p:sp>
      <p:sp>
        <p:nvSpPr>
          <p:cNvPr id="70659" name="Rectangle 3"/>
          <p:cNvSpPr>
            <a:spLocks noGrp="1" noChangeArrowheads="1"/>
          </p:cNvSpPr>
          <p:nvPr>
            <p:ph type="body" idx="1"/>
          </p:nvPr>
        </p:nvSpPr>
        <p:spPr/>
        <p:txBody>
          <a:bodyPr/>
          <a:lstStyle/>
          <a:p>
            <a:r>
              <a:rPr lang="zh-CN" altLang="en-US"/>
              <a:t>交互作用（</a:t>
            </a:r>
            <a:r>
              <a:rPr lang="en-US" altLang="zh-CN"/>
              <a:t>Interaction</a:t>
            </a:r>
            <a:r>
              <a:rPr lang="zh-CN" altLang="en-US"/>
              <a:t>）</a:t>
            </a:r>
          </a:p>
          <a:p>
            <a:pPr lvl="1"/>
            <a:r>
              <a:rPr lang="zh-CN" altLang="en-US"/>
              <a:t>如果一个因素的效应大小在另一个因素不同水平下明显不同，则称为两因素间存在交互作用。当存在交互作用时，单纯研究某个因素的作用是没有意义的，必须分另一个因素的不同水平研究该因素的作用大小。</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213</a:t>
            </a:fld>
            <a:endParaRPr lang="en-US" altLang="zh-CN"/>
          </a:p>
        </p:txBody>
      </p:sp>
    </p:spTree>
    <p:extLst>
      <p:ext uri="{BB962C8B-B14F-4D97-AF65-F5344CB8AC3E}">
        <p14:creationId xmlns:p14="http://schemas.microsoft.com/office/powerpoint/2010/main" val="422095944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zh-CN" altLang="en-US"/>
              <a:t>效应的检验方法</a:t>
            </a:r>
          </a:p>
        </p:txBody>
      </p:sp>
      <p:sp>
        <p:nvSpPr>
          <p:cNvPr id="177155" name="Rectangle 3"/>
          <p:cNvSpPr>
            <a:spLocks noGrp="1" noChangeArrowheads="1"/>
          </p:cNvSpPr>
          <p:nvPr>
            <p:ph type="body" idx="1"/>
          </p:nvPr>
        </p:nvSpPr>
        <p:spPr/>
        <p:txBody>
          <a:bodyPr/>
          <a:lstStyle/>
          <a:p>
            <a:r>
              <a:rPr lang="zh-CN" altLang="en-US" dirty="0"/>
              <a:t>无论模型结构多复杂，假设检验都是基于变异分解的原理进行的，都是</a:t>
            </a:r>
            <a:r>
              <a:rPr lang="en-US" altLang="zh-CN" dirty="0"/>
              <a:t>F</a:t>
            </a:r>
            <a:r>
              <a:rPr lang="zh-CN" altLang="en-US" dirty="0"/>
              <a:t>检验。</a:t>
            </a:r>
          </a:p>
          <a:p>
            <a:r>
              <a:rPr lang="zh-CN" altLang="en-US" dirty="0"/>
              <a:t>根据变异分解式，可以将总的样本离均差平方和分解成各个部分，随后各个离均差平方和除以自由度可得到均方，进而将各效应的均方和误差均方相比较，就得到了</a:t>
            </a:r>
            <a:r>
              <a:rPr lang="en-US" altLang="zh-CN" dirty="0"/>
              <a:t>F</a:t>
            </a:r>
            <a:r>
              <a:rPr lang="zh-CN" altLang="en-US" dirty="0"/>
              <a:t>统计量</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214</a:t>
            </a:fld>
            <a:endParaRPr lang="en-US" altLang="zh-CN"/>
          </a:p>
        </p:txBody>
      </p:sp>
    </p:spTree>
    <p:extLst>
      <p:ext uri="{BB962C8B-B14F-4D97-AF65-F5344CB8AC3E}">
        <p14:creationId xmlns:p14="http://schemas.microsoft.com/office/powerpoint/2010/main" val="86119790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zh-CN" altLang="en-US"/>
              <a:t>方差分析模型的检验层次</a:t>
            </a:r>
          </a:p>
        </p:txBody>
      </p:sp>
      <p:sp>
        <p:nvSpPr>
          <p:cNvPr id="179203" name="Rectangle 3"/>
          <p:cNvSpPr>
            <a:spLocks noGrp="1" noChangeArrowheads="1"/>
          </p:cNvSpPr>
          <p:nvPr>
            <p:ph type="body" idx="1"/>
          </p:nvPr>
        </p:nvSpPr>
        <p:spPr/>
        <p:txBody>
          <a:bodyPr/>
          <a:lstStyle/>
          <a:p>
            <a:r>
              <a:rPr lang="zh-CN" altLang="en-US"/>
              <a:t>对总模型进行检验</a:t>
            </a:r>
          </a:p>
          <a:p>
            <a:r>
              <a:rPr lang="zh-CN" altLang="en-US"/>
              <a:t>对模型中各交互效应、主效应进行检验</a:t>
            </a:r>
          </a:p>
          <a:p>
            <a:pPr lvl="1"/>
            <a:r>
              <a:rPr lang="zh-CN" altLang="en-US"/>
              <a:t>交互项有统计学意义：分解为各种水平的组合情况进行检验</a:t>
            </a:r>
          </a:p>
          <a:p>
            <a:pPr lvl="1"/>
            <a:r>
              <a:rPr lang="zh-CN" altLang="en-US"/>
              <a:t>交互项无统计学意义：进行主效应各水平的两两比较</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215</a:t>
            </a:fld>
            <a:endParaRPr lang="en-US" altLang="zh-CN"/>
          </a:p>
        </p:txBody>
      </p:sp>
    </p:spTree>
    <p:extLst>
      <p:ext uri="{BB962C8B-B14F-4D97-AF65-F5344CB8AC3E}">
        <p14:creationId xmlns:p14="http://schemas.microsoft.com/office/powerpoint/2010/main" val="107526481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zh-CN" altLang="en-US"/>
              <a:t>方差分析模型的适用条件</a:t>
            </a:r>
          </a:p>
        </p:txBody>
      </p:sp>
      <p:sp>
        <p:nvSpPr>
          <p:cNvPr id="191491" name="Rectangle 3"/>
          <p:cNvSpPr>
            <a:spLocks noGrp="1" noChangeArrowheads="1"/>
          </p:cNvSpPr>
          <p:nvPr>
            <p:ph type="body" idx="1"/>
          </p:nvPr>
        </p:nvSpPr>
        <p:spPr/>
        <p:txBody>
          <a:bodyPr/>
          <a:lstStyle/>
          <a:p>
            <a:r>
              <a:rPr lang="zh-CN" altLang="en-US"/>
              <a:t>从模型表达式出发得到的提示</a:t>
            </a:r>
          </a:p>
          <a:p>
            <a:pPr lvl="1"/>
            <a:r>
              <a:rPr lang="zh-CN" altLang="en-US"/>
              <a:t>各样本的独立性：只有各样本为相互独立的随机样本，才能保证变异的可加性（可分解性）</a:t>
            </a:r>
          </a:p>
          <a:p>
            <a:pPr lvl="1"/>
            <a:r>
              <a:rPr lang="zh-CN" altLang="en-US"/>
              <a:t>正态性：即个单元格内的所有观察值系从正态总体中抽样得出</a:t>
            </a:r>
          </a:p>
          <a:p>
            <a:pPr lvl="1"/>
            <a:r>
              <a:rPr lang="zh-CN" altLang="en-US"/>
              <a:t>方差齐：各个单元格中的数据离散程度均相同，即各单元格方差齐</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216</a:t>
            </a:fld>
            <a:endParaRPr lang="en-US" altLang="zh-CN"/>
          </a:p>
        </p:txBody>
      </p:sp>
    </p:spTree>
    <p:extLst>
      <p:ext uri="{BB962C8B-B14F-4D97-AF65-F5344CB8AC3E}">
        <p14:creationId xmlns:p14="http://schemas.microsoft.com/office/powerpoint/2010/main" val="68722394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zh-CN" altLang="en-US"/>
              <a:t>方差分析模型的适用条件</a:t>
            </a:r>
          </a:p>
        </p:txBody>
      </p:sp>
      <p:sp>
        <p:nvSpPr>
          <p:cNvPr id="193539" name="Rectangle 3"/>
          <p:cNvSpPr>
            <a:spLocks noGrp="1" noChangeArrowheads="1"/>
          </p:cNvSpPr>
          <p:nvPr>
            <p:ph type="body" idx="1"/>
          </p:nvPr>
        </p:nvSpPr>
        <p:spPr/>
        <p:txBody>
          <a:bodyPr/>
          <a:lstStyle/>
          <a:p>
            <a:r>
              <a:rPr lang="zh-CN" altLang="en-US"/>
              <a:t>实际运用</a:t>
            </a:r>
          </a:p>
          <a:p>
            <a:pPr lvl="1"/>
            <a:r>
              <a:rPr lang="zh-CN" altLang="en-US"/>
              <a:t>在多因素方差分析中，由于个因素水平组合下来每个单元格内的样本量可能非常少，这样直接进行正态性、方差齐检验的话检验效能很低，实际上没什么用</a:t>
            </a:r>
          </a:p>
          <a:p>
            <a:pPr lvl="1"/>
            <a:r>
              <a:rPr lang="zh-CN" altLang="en-US"/>
              <a:t>因此真正常见的做法是进行建模后的残差分析</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217</a:t>
            </a:fld>
            <a:endParaRPr lang="en-US" altLang="zh-CN"/>
          </a:p>
        </p:txBody>
      </p:sp>
    </p:spTree>
    <p:extLst>
      <p:ext uri="{BB962C8B-B14F-4D97-AF65-F5344CB8AC3E}">
        <p14:creationId xmlns:p14="http://schemas.microsoft.com/office/powerpoint/2010/main" val="179233329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81" name="Rectangle 5"/>
          <p:cNvSpPr>
            <a:spLocks noGrp="1" noChangeArrowheads="1"/>
          </p:cNvSpPr>
          <p:nvPr>
            <p:ph type="ctrTitle"/>
          </p:nvPr>
        </p:nvSpPr>
        <p:spPr/>
        <p:txBody>
          <a:bodyPr/>
          <a:lstStyle/>
          <a:p>
            <a:r>
              <a:rPr lang="en-US" altLang="zh-CN" dirty="0"/>
              <a:t>SPSS</a:t>
            </a:r>
            <a:r>
              <a:rPr lang="zh-CN" altLang="en-US" dirty="0"/>
              <a:t>系列培训之：</a:t>
            </a:r>
            <a:br>
              <a:rPr lang="en-US" altLang="zh-CN" dirty="0"/>
            </a:br>
            <a:r>
              <a:rPr lang="zh-CN" altLang="en-US" dirty="0"/>
              <a:t>卡方检验</a:t>
            </a:r>
            <a:r>
              <a:rPr lang="en-US" altLang="zh-CN" dirty="0"/>
              <a:t>--</a:t>
            </a:r>
            <a:r>
              <a:rPr lang="zh-CN" altLang="en-US" dirty="0"/>
              <a:t>两个定性变量之间的关系</a:t>
            </a:r>
          </a:p>
        </p:txBody>
      </p:sp>
      <p:sp>
        <p:nvSpPr>
          <p:cNvPr id="459782" name="Rectangle 6"/>
          <p:cNvSpPr>
            <a:spLocks noGrp="1" noChangeArrowheads="1"/>
          </p:cNvSpPr>
          <p:nvPr>
            <p:ph type="subTitle" idx="1"/>
          </p:nvPr>
        </p:nvSpPr>
        <p:spPr/>
        <p:txBody>
          <a:bodyPr/>
          <a:lstStyle/>
          <a:p>
            <a:r>
              <a:rPr lang="en-US" altLang="zh-CN" dirty="0"/>
              <a:t>@</a:t>
            </a:r>
            <a:r>
              <a:rPr lang="zh-CN" altLang="en-US" dirty="0"/>
              <a:t>文彤老师</a:t>
            </a:r>
            <a:endParaRPr lang="zh-CN" altLang="zh-CN" dirty="0"/>
          </a:p>
        </p:txBody>
      </p:sp>
    </p:spTree>
    <p:extLst>
      <p:ext uri="{BB962C8B-B14F-4D97-AF65-F5344CB8AC3E}">
        <p14:creationId xmlns:p14="http://schemas.microsoft.com/office/powerpoint/2010/main" val="47927161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690" name="Rectangle 2"/>
          <p:cNvSpPr>
            <a:spLocks noGrp="1" noChangeArrowheads="1"/>
          </p:cNvSpPr>
          <p:nvPr>
            <p:ph type="title"/>
          </p:nvPr>
        </p:nvSpPr>
        <p:spPr/>
        <p:txBody>
          <a:bodyPr/>
          <a:lstStyle/>
          <a:p>
            <a:r>
              <a:rPr lang="zh-CN" altLang="en-US"/>
              <a:t>统计学回顾</a:t>
            </a:r>
          </a:p>
        </p:txBody>
      </p:sp>
      <p:sp>
        <p:nvSpPr>
          <p:cNvPr id="1138691" name="Rectangle 3"/>
          <p:cNvSpPr>
            <a:spLocks noGrp="1" noChangeArrowheads="1"/>
          </p:cNvSpPr>
          <p:nvPr>
            <p:ph type="body" idx="1"/>
          </p:nvPr>
        </p:nvSpPr>
        <p:spPr/>
        <p:txBody>
          <a:bodyPr/>
          <a:lstStyle/>
          <a:p>
            <a:r>
              <a:rPr lang="en-US" altLang="zh-CN"/>
              <a:t>χ2</a:t>
            </a:r>
            <a:r>
              <a:rPr lang="zh-CN" altLang="en-US"/>
              <a:t>检验</a:t>
            </a:r>
          </a:p>
          <a:p>
            <a:pPr lvl="1"/>
            <a:r>
              <a:rPr lang="zh-CN" altLang="en-US"/>
              <a:t>是用途很广的一种假设检验方法，主要用于分类资料统计推断，包括：两个率或两个构成比比较的卡方检验；多个率或多个构成比比较的卡方检验以及分类资料的相关分析等</a:t>
            </a:r>
          </a:p>
          <a:p>
            <a:pPr lvl="1"/>
            <a:r>
              <a:rPr lang="zh-CN" altLang="en-US"/>
              <a:t>它最基本的无效假设是：</a:t>
            </a:r>
          </a:p>
          <a:p>
            <a:pPr lvl="2"/>
            <a:r>
              <a:rPr lang="en-US" altLang="zh-CN"/>
              <a:t>H0</a:t>
            </a:r>
            <a:r>
              <a:rPr lang="zh-CN" altLang="en-US"/>
              <a:t>：观察频数与期望频数没有差别</a:t>
            </a:r>
          </a:p>
          <a:p>
            <a:pPr lvl="1"/>
            <a:r>
              <a:rPr lang="zh-CN" altLang="en-US"/>
              <a:t>其原理为考察基于</a:t>
            </a:r>
            <a:r>
              <a:rPr lang="en-US" altLang="zh-CN"/>
              <a:t>H0</a:t>
            </a:r>
            <a:r>
              <a:rPr lang="zh-CN" altLang="en-US"/>
              <a:t>的理论频数分布和实际频数分布间的差异大小，据此求出相应的</a:t>
            </a:r>
            <a:r>
              <a:rPr lang="en-US" altLang="zh-CN"/>
              <a:t>P</a:t>
            </a:r>
            <a:r>
              <a:rPr lang="zh-CN" altLang="en-US"/>
              <a:t>值。</a:t>
            </a:r>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219</a:t>
            </a:fld>
            <a:endParaRPr lang="en-US" altLang="zh-CN"/>
          </a:p>
        </p:txBody>
      </p:sp>
    </p:spTree>
    <p:extLst>
      <p:ext uri="{BB962C8B-B14F-4D97-AF65-F5344CB8AC3E}">
        <p14:creationId xmlns:p14="http://schemas.microsoft.com/office/powerpoint/2010/main" val="241435691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738" name="Rectangle 2"/>
          <p:cNvSpPr>
            <a:spLocks noGrp="1" noChangeArrowheads="1"/>
          </p:cNvSpPr>
          <p:nvPr>
            <p:ph type="title"/>
          </p:nvPr>
        </p:nvSpPr>
        <p:spPr/>
        <p:txBody>
          <a:bodyPr/>
          <a:lstStyle/>
          <a:p>
            <a:r>
              <a:rPr lang="en-US" altLang="zh-CN"/>
              <a:t>Crosstabs</a:t>
            </a:r>
            <a:r>
              <a:rPr lang="zh-CN" altLang="en-US"/>
              <a:t>过程</a:t>
            </a:r>
          </a:p>
        </p:txBody>
      </p:sp>
      <p:sp>
        <p:nvSpPr>
          <p:cNvPr id="1140739" name="Rectangle 3"/>
          <p:cNvSpPr>
            <a:spLocks noGrp="1" noChangeArrowheads="1"/>
          </p:cNvSpPr>
          <p:nvPr>
            <p:ph type="body" idx="1"/>
          </p:nvPr>
        </p:nvSpPr>
        <p:spPr/>
        <p:txBody>
          <a:bodyPr/>
          <a:lstStyle/>
          <a:p>
            <a:r>
              <a:rPr lang="zh-CN" altLang="en-US" dirty="0"/>
              <a:t>分析实例</a:t>
            </a:r>
          </a:p>
          <a:p>
            <a:pPr lvl="1"/>
            <a:r>
              <a:rPr lang="zh-CN" altLang="zh-CN" dirty="0">
                <a:solidFill>
                  <a:schemeClr val="bg2"/>
                </a:solidFill>
                <a:latin typeface="+mn-lt"/>
                <a:ea typeface="+mn-ea"/>
              </a:rPr>
              <a:t>在</a:t>
            </a:r>
            <a:r>
              <a:rPr lang="en-US" altLang="zh-CN" dirty="0">
                <a:solidFill>
                  <a:schemeClr val="bg2"/>
                </a:solidFill>
                <a:latin typeface="+mn-lt"/>
                <a:ea typeface="+mn-ea"/>
              </a:rPr>
              <a:t>CCSS</a:t>
            </a:r>
            <a:r>
              <a:rPr lang="zh-CN" altLang="zh-CN" dirty="0">
                <a:solidFill>
                  <a:schemeClr val="bg2"/>
                </a:solidFill>
                <a:latin typeface="+mn-lt"/>
                <a:ea typeface="+mn-ea"/>
              </a:rPr>
              <a:t>的分析报告中，所有受访家庭会按照家庭年收入被分为低收入家庭和中高收入家庭两类，现希望考察不同收入级别的家庭其轿车拥有率是否相同。</a:t>
            </a:r>
            <a:endParaRPr lang="zh-CN" altLang="en-US" dirty="0"/>
          </a:p>
        </p:txBody>
      </p:sp>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220</a:t>
            </a:fld>
            <a:endParaRPr lang="en-US" altLang="zh-CN"/>
          </a:p>
        </p:txBody>
      </p:sp>
    </p:spTree>
    <p:extLst>
      <p:ext uri="{BB962C8B-B14F-4D97-AF65-F5344CB8AC3E}">
        <p14:creationId xmlns:p14="http://schemas.microsoft.com/office/powerpoint/2010/main" val="81389886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2786" name="Rectangle 2"/>
          <p:cNvSpPr>
            <a:spLocks noGrp="1" noChangeArrowheads="1"/>
          </p:cNvSpPr>
          <p:nvPr>
            <p:ph type="title"/>
          </p:nvPr>
        </p:nvSpPr>
        <p:spPr/>
        <p:txBody>
          <a:bodyPr/>
          <a:lstStyle/>
          <a:p>
            <a:r>
              <a:rPr lang="zh-CN" altLang="en-US"/>
              <a:t>方法原理</a:t>
            </a:r>
          </a:p>
        </p:txBody>
      </p:sp>
      <p:sp>
        <p:nvSpPr>
          <p:cNvPr id="1142787" name="Rectangle 3"/>
          <p:cNvSpPr>
            <a:spLocks noGrp="1" noChangeArrowheads="1"/>
          </p:cNvSpPr>
          <p:nvPr>
            <p:ph type="body" idx="1"/>
          </p:nvPr>
        </p:nvSpPr>
        <p:spPr/>
        <p:txBody>
          <a:bodyPr/>
          <a:lstStyle/>
          <a:p>
            <a:r>
              <a:rPr lang="zh-CN" altLang="en-US"/>
              <a:t>理论频数</a:t>
            </a:r>
          </a:p>
          <a:p>
            <a:pPr lvl="1"/>
            <a:r>
              <a:rPr lang="zh-CN" altLang="en-US"/>
              <a:t>基于</a:t>
            </a:r>
            <a:r>
              <a:rPr lang="en-US" altLang="zh-CN"/>
              <a:t>H0</a:t>
            </a:r>
            <a:r>
              <a:rPr lang="zh-CN" altLang="en-US"/>
              <a:t>成立，两样本所在总体无差别的前提下计算出各单元格的理论频数来</a:t>
            </a:r>
          </a:p>
        </p:txBody>
      </p:sp>
      <p:sp>
        <p:nvSpPr>
          <p:cNvPr id="1142788" name="Rectangle 4"/>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1142789" name="Object 5"/>
          <p:cNvGraphicFramePr>
            <a:graphicFrameLocks noChangeAspect="1"/>
          </p:cNvGraphicFramePr>
          <p:nvPr/>
        </p:nvGraphicFramePr>
        <p:xfrm>
          <a:off x="6804025" y="620713"/>
          <a:ext cx="1871663" cy="971550"/>
        </p:xfrm>
        <a:graphic>
          <a:graphicData uri="http://schemas.openxmlformats.org/presentationml/2006/ole">
            <mc:AlternateContent xmlns:mc="http://schemas.openxmlformats.org/markup-compatibility/2006">
              <mc:Choice xmlns:v="urn:schemas-microsoft-com:vml" Requires="v">
                <p:oleObj name="公式" r:id="rId3" imgW="748975" imgH="393529" progId="Equation.3">
                  <p:embed/>
                </p:oleObj>
              </mc:Choice>
              <mc:Fallback>
                <p:oleObj name="公式" r:id="rId3" imgW="748975" imgH="393529" progId="Equation.3">
                  <p:embed/>
                  <p:pic>
                    <p:nvPicPr>
                      <p:cNvPr id="114278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025" y="620713"/>
                        <a:ext cx="1871663" cy="971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42794"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370" y="2636912"/>
            <a:ext cx="8295259"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1"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2"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221</a:t>
            </a:fld>
            <a:endParaRPr lang="en-US" altLang="zh-CN"/>
          </a:p>
        </p:txBody>
      </p:sp>
    </p:spTree>
    <p:extLst>
      <p:ext uri="{BB962C8B-B14F-4D97-AF65-F5344CB8AC3E}">
        <p14:creationId xmlns:p14="http://schemas.microsoft.com/office/powerpoint/2010/main" val="4268961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4834" name="Rectangle 2"/>
          <p:cNvSpPr>
            <a:spLocks noGrp="1" noChangeArrowheads="1"/>
          </p:cNvSpPr>
          <p:nvPr>
            <p:ph type="title"/>
          </p:nvPr>
        </p:nvSpPr>
        <p:spPr/>
        <p:txBody>
          <a:bodyPr/>
          <a:lstStyle/>
          <a:p>
            <a:r>
              <a:rPr lang="zh-CN" altLang="en-US"/>
              <a:t>方法原理</a:t>
            </a:r>
          </a:p>
        </p:txBody>
      </p:sp>
      <p:sp>
        <p:nvSpPr>
          <p:cNvPr id="1144835" name="Rectangle 3"/>
          <p:cNvSpPr>
            <a:spLocks noGrp="1" noChangeArrowheads="1"/>
          </p:cNvSpPr>
          <p:nvPr>
            <p:ph type="body" idx="1"/>
          </p:nvPr>
        </p:nvSpPr>
        <p:spPr/>
        <p:txBody>
          <a:bodyPr/>
          <a:lstStyle/>
          <a:p>
            <a:r>
              <a:rPr lang="zh-CN" altLang="en-US"/>
              <a:t>残差</a:t>
            </a:r>
          </a:p>
          <a:p>
            <a:pPr lvl="1"/>
            <a:r>
              <a:rPr lang="zh-CN" altLang="en-US"/>
              <a:t>设</a:t>
            </a:r>
            <a:r>
              <a:rPr lang="en-US" altLang="zh-CN"/>
              <a:t>A</a:t>
            </a:r>
            <a:r>
              <a:rPr lang="zh-CN" altLang="en-US"/>
              <a:t>代表某个类别的观察频数，</a:t>
            </a:r>
            <a:r>
              <a:rPr lang="en-US" altLang="zh-CN"/>
              <a:t>E</a:t>
            </a:r>
            <a:r>
              <a:rPr lang="zh-CN" altLang="en-US"/>
              <a:t>代表基于</a:t>
            </a:r>
            <a:r>
              <a:rPr lang="en-US" altLang="zh-CN"/>
              <a:t>H0</a:t>
            </a:r>
            <a:r>
              <a:rPr lang="zh-CN" altLang="en-US"/>
              <a:t>计算出的期望频数，</a:t>
            </a:r>
            <a:r>
              <a:rPr lang="en-US" altLang="zh-CN"/>
              <a:t>A</a:t>
            </a:r>
            <a:r>
              <a:rPr lang="zh-CN" altLang="en-US"/>
              <a:t>与</a:t>
            </a:r>
            <a:r>
              <a:rPr lang="en-US" altLang="zh-CN"/>
              <a:t>E</a:t>
            </a:r>
            <a:r>
              <a:rPr lang="zh-CN" altLang="en-US"/>
              <a:t>之差被称为残差</a:t>
            </a:r>
          </a:p>
          <a:p>
            <a:r>
              <a:rPr lang="zh-CN" altLang="en-US"/>
              <a:t>残差可以表示某一个类别观察值和理论值的偏离程度，但残差有正有负，相加后会彼此抵消，总和仍然为</a:t>
            </a:r>
            <a:r>
              <a:rPr lang="en-US" altLang="zh-CN"/>
              <a:t>0</a:t>
            </a:r>
            <a:r>
              <a:rPr lang="zh-CN" altLang="en-US"/>
              <a:t>。为此可以将残差平方后求和，以表示样本总的偏离无效假设的程度</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222</a:t>
            </a:fld>
            <a:endParaRPr lang="en-US" altLang="zh-CN"/>
          </a:p>
        </p:txBody>
      </p:sp>
    </p:spTree>
    <p:extLst>
      <p:ext uri="{BB962C8B-B14F-4D97-AF65-F5344CB8AC3E}">
        <p14:creationId xmlns:p14="http://schemas.microsoft.com/office/powerpoint/2010/main" val="3253092485"/>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82" name="Rectangle 2"/>
          <p:cNvSpPr>
            <a:spLocks noGrp="1" noChangeArrowheads="1"/>
          </p:cNvSpPr>
          <p:nvPr>
            <p:ph type="title"/>
          </p:nvPr>
        </p:nvSpPr>
        <p:spPr/>
        <p:txBody>
          <a:bodyPr/>
          <a:lstStyle/>
          <a:p>
            <a:r>
              <a:rPr lang="zh-CN" altLang="en-US"/>
              <a:t>方法原理</a:t>
            </a:r>
          </a:p>
        </p:txBody>
      </p:sp>
      <p:sp>
        <p:nvSpPr>
          <p:cNvPr id="1146883" name="Rectangle 3"/>
          <p:cNvSpPr>
            <a:spLocks noGrp="1" noChangeArrowheads="1"/>
          </p:cNvSpPr>
          <p:nvPr>
            <p:ph type="body" idx="1"/>
          </p:nvPr>
        </p:nvSpPr>
        <p:spPr/>
        <p:txBody>
          <a:bodyPr/>
          <a:lstStyle/>
          <a:p>
            <a:r>
              <a:rPr lang="zh-CN" altLang="en-US" dirty="0"/>
              <a:t>另一方面，残差大小是一个相对的概念，相对于期望频数为</a:t>
            </a:r>
            <a:r>
              <a:rPr lang="en-US" altLang="zh-CN" dirty="0"/>
              <a:t>10</a:t>
            </a:r>
            <a:r>
              <a:rPr lang="zh-CN" altLang="en-US" dirty="0"/>
              <a:t>时，</a:t>
            </a:r>
            <a:r>
              <a:rPr lang="en-US" altLang="zh-CN" dirty="0"/>
              <a:t>20</a:t>
            </a:r>
            <a:r>
              <a:rPr lang="zh-CN" altLang="en-US" dirty="0"/>
              <a:t>的残差非常大；可相对于期望频数为</a:t>
            </a:r>
            <a:r>
              <a:rPr lang="en-US" altLang="zh-CN" dirty="0"/>
              <a:t>1000</a:t>
            </a:r>
            <a:r>
              <a:rPr lang="zh-CN" altLang="en-US" dirty="0"/>
              <a:t>时</a:t>
            </a:r>
            <a:r>
              <a:rPr lang="en-US" altLang="zh-CN" dirty="0"/>
              <a:t>20</a:t>
            </a:r>
            <a:r>
              <a:rPr lang="zh-CN" altLang="en-US" dirty="0"/>
              <a:t>就很小了。因此又将残差平方除以期望频数再求和，以标准化观察频数与期望频数的差别。</a:t>
            </a:r>
          </a:p>
          <a:p>
            <a:pPr lvl="1"/>
            <a:r>
              <a:rPr lang="zh-CN" altLang="en-US" dirty="0"/>
              <a:t>这就是我们所说的卡方统计量，在</a:t>
            </a:r>
            <a:r>
              <a:rPr lang="en-US" altLang="zh-CN" dirty="0"/>
              <a:t>1900</a:t>
            </a:r>
            <a:r>
              <a:rPr lang="zh-CN" altLang="en-US" dirty="0"/>
              <a:t>年由英国统计学家</a:t>
            </a:r>
            <a:r>
              <a:rPr lang="en-US" altLang="zh-CN" dirty="0"/>
              <a:t>Pearson</a:t>
            </a:r>
            <a:r>
              <a:rPr lang="zh-CN" altLang="en-US" dirty="0"/>
              <a:t>首次提出，其公式为：</a:t>
            </a:r>
          </a:p>
        </p:txBody>
      </p:sp>
      <p:graphicFrame>
        <p:nvGraphicFramePr>
          <p:cNvPr id="1146884" name="Object 4"/>
          <p:cNvGraphicFramePr>
            <a:graphicFrameLocks noGrp="1" noChangeAspect="1"/>
          </p:cNvGraphicFramePr>
          <p:nvPr>
            <p:ph sz="half" idx="4294967295"/>
          </p:nvPr>
        </p:nvGraphicFramePr>
        <p:xfrm>
          <a:off x="251520" y="4437112"/>
          <a:ext cx="8748712" cy="974725"/>
        </p:xfrm>
        <a:graphic>
          <a:graphicData uri="http://schemas.openxmlformats.org/presentationml/2006/ole">
            <mc:AlternateContent xmlns:mc="http://schemas.openxmlformats.org/markup-compatibility/2006">
              <mc:Choice xmlns:v="urn:schemas-microsoft-com:vml" Requires="v">
                <p:oleObj name="Equation" r:id="rId3" imgW="4113393" imgH="456824" progId="Equation.DSMT4">
                  <p:embed/>
                </p:oleObj>
              </mc:Choice>
              <mc:Fallback>
                <p:oleObj name="Equation" r:id="rId3" imgW="4113393" imgH="456824" progId="Equation.DSMT4">
                  <p:embed/>
                  <p:pic>
                    <p:nvPicPr>
                      <p:cNvPr id="114688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437112"/>
                        <a:ext cx="8748712"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223</a:t>
            </a:fld>
            <a:endParaRPr lang="en-US" altLang="zh-CN"/>
          </a:p>
        </p:txBody>
      </p:sp>
    </p:spTree>
    <p:extLst>
      <p:ext uri="{BB962C8B-B14F-4D97-AF65-F5344CB8AC3E}">
        <p14:creationId xmlns:p14="http://schemas.microsoft.com/office/powerpoint/2010/main" val="415596814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0" name="Rectangle 2"/>
          <p:cNvSpPr>
            <a:spLocks noGrp="1" noChangeArrowheads="1"/>
          </p:cNvSpPr>
          <p:nvPr>
            <p:ph type="title"/>
          </p:nvPr>
        </p:nvSpPr>
        <p:spPr/>
        <p:txBody>
          <a:bodyPr/>
          <a:lstStyle/>
          <a:p>
            <a:r>
              <a:rPr lang="zh-CN" altLang="en-US"/>
              <a:t>方法原理</a:t>
            </a:r>
          </a:p>
        </p:txBody>
      </p:sp>
      <p:sp>
        <p:nvSpPr>
          <p:cNvPr id="1148931" name="Rectangle 3"/>
          <p:cNvSpPr>
            <a:spLocks noGrp="1" noChangeArrowheads="1"/>
          </p:cNvSpPr>
          <p:nvPr>
            <p:ph type="body" idx="1"/>
          </p:nvPr>
        </p:nvSpPr>
        <p:spPr/>
        <p:txBody>
          <a:bodyPr/>
          <a:lstStyle/>
          <a:p>
            <a:r>
              <a:rPr lang="zh-CN" altLang="en-US" dirty="0"/>
              <a:t>从卡方的计算公式可见，当观察频数与期望频数完全一致时，卡方值为</a:t>
            </a:r>
            <a:r>
              <a:rPr lang="en-US" altLang="zh-CN" dirty="0"/>
              <a:t>0</a:t>
            </a:r>
            <a:r>
              <a:rPr lang="zh-CN" altLang="en-US" dirty="0"/>
              <a:t>；</a:t>
            </a:r>
          </a:p>
          <a:p>
            <a:r>
              <a:rPr lang="zh-CN" altLang="en-US" dirty="0"/>
              <a:t>观察频数与期望频数越接近，两者之间的差异越小，卡方值越小；</a:t>
            </a:r>
          </a:p>
          <a:p>
            <a:r>
              <a:rPr lang="zh-CN" altLang="en-US" dirty="0"/>
              <a:t>反之，观察频数与期望频数差别越大，两者之间的差异越大，卡方值越大。</a:t>
            </a:r>
          </a:p>
          <a:p>
            <a:r>
              <a:rPr lang="zh-CN" altLang="en-US" dirty="0"/>
              <a:t>当然，卡方值的大小也和自由度有关</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224</a:t>
            </a:fld>
            <a:endParaRPr lang="en-US" altLang="zh-CN"/>
          </a:p>
        </p:txBody>
      </p:sp>
    </p:spTree>
    <p:extLst>
      <p:ext uri="{BB962C8B-B14F-4D97-AF65-F5344CB8AC3E}">
        <p14:creationId xmlns:p14="http://schemas.microsoft.com/office/powerpoint/2010/main" val="396666292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978" name="Rectangle 2"/>
          <p:cNvSpPr>
            <a:spLocks noGrp="1" noChangeArrowheads="1"/>
          </p:cNvSpPr>
          <p:nvPr>
            <p:ph type="title"/>
          </p:nvPr>
        </p:nvSpPr>
        <p:spPr/>
        <p:txBody>
          <a:bodyPr/>
          <a:lstStyle/>
          <a:p>
            <a:r>
              <a:rPr lang="zh-CN" altLang="en-US"/>
              <a:t>方法原理</a:t>
            </a:r>
          </a:p>
        </p:txBody>
      </p:sp>
      <p:sp>
        <p:nvSpPr>
          <p:cNvPr id="1150979" name="Rectangle 3"/>
          <p:cNvSpPr>
            <a:spLocks noGrp="1" noChangeArrowheads="1"/>
          </p:cNvSpPr>
          <p:nvPr>
            <p:ph type="body" idx="1"/>
          </p:nvPr>
        </p:nvSpPr>
        <p:spPr/>
        <p:txBody>
          <a:bodyPr/>
          <a:lstStyle/>
          <a:p>
            <a:r>
              <a:rPr lang="zh-CN" altLang="en-US"/>
              <a:t>卡方分布 </a:t>
            </a:r>
          </a:p>
          <a:p>
            <a:pPr lvl="1"/>
            <a:r>
              <a:rPr lang="zh-CN" altLang="en-US"/>
              <a:t>显然，卡方值的大小不仅与</a:t>
            </a:r>
            <a:r>
              <a:rPr lang="en-US" altLang="zh-CN"/>
              <a:t>A</a:t>
            </a:r>
            <a:r>
              <a:rPr lang="zh-CN" altLang="en-US"/>
              <a:t>、</a:t>
            </a:r>
            <a:r>
              <a:rPr lang="en-US" altLang="zh-CN"/>
              <a:t>E</a:t>
            </a:r>
            <a:r>
              <a:rPr lang="zh-CN" altLang="en-US"/>
              <a:t>之差有关，还与单元格数（自由度）有关</a:t>
            </a:r>
          </a:p>
        </p:txBody>
      </p:sp>
      <p:graphicFrame>
        <p:nvGraphicFramePr>
          <p:cNvPr id="1150980" name="Object 4"/>
          <p:cNvGraphicFramePr>
            <a:graphicFrameLocks noGrp="1" noChangeAspect="1"/>
          </p:cNvGraphicFramePr>
          <p:nvPr>
            <p:ph sz="half" idx="4294967295"/>
          </p:nvPr>
        </p:nvGraphicFramePr>
        <p:xfrm>
          <a:off x="1907704" y="2564904"/>
          <a:ext cx="6192837" cy="3421062"/>
        </p:xfrm>
        <a:graphic>
          <a:graphicData uri="http://schemas.openxmlformats.org/presentationml/2006/ole">
            <mc:AlternateContent xmlns:mc="http://schemas.openxmlformats.org/markup-compatibility/2006">
              <mc:Choice xmlns:v="urn:schemas-microsoft-com:vml" Requires="v">
                <p:oleObj name="图片" r:id="rId3" imgW="5352585" imgH="4282068" progId="StaticEnhancedMetafile">
                  <p:embed/>
                </p:oleObj>
              </mc:Choice>
              <mc:Fallback>
                <p:oleObj name="图片" r:id="rId3" imgW="5352585" imgH="4282068" progId="StaticEnhancedMetafile">
                  <p:embed/>
                  <p:pic>
                    <p:nvPicPr>
                      <p:cNvPr id="1150980" name="Object 4"/>
                      <p:cNvPicPr>
                        <a:picLocks noChangeAspect="1" noChangeArrowheads="1"/>
                      </p:cNvPicPr>
                      <p:nvPr/>
                    </p:nvPicPr>
                    <p:blipFill>
                      <a:blip r:embed="rId4">
                        <a:extLst>
                          <a:ext uri="{28A0092B-C50C-407E-A947-70E740481C1C}">
                            <a14:useLocalDpi xmlns:a14="http://schemas.microsoft.com/office/drawing/2010/main" val="0"/>
                          </a:ext>
                        </a:extLst>
                      </a:blip>
                      <a:srcRect t="10585" r="5309"/>
                      <a:stretch>
                        <a:fillRect/>
                      </a:stretch>
                    </p:blipFill>
                    <p:spPr bwMode="auto">
                      <a:xfrm>
                        <a:off x="1907704" y="2564904"/>
                        <a:ext cx="6192837" cy="3421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0981"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225</a:t>
            </a:fld>
            <a:endParaRPr lang="en-US" altLang="zh-CN"/>
          </a:p>
        </p:txBody>
      </p:sp>
    </p:spTree>
    <p:extLst>
      <p:ext uri="{BB962C8B-B14F-4D97-AF65-F5344CB8AC3E}">
        <p14:creationId xmlns:p14="http://schemas.microsoft.com/office/powerpoint/2010/main" val="426866667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026" name="Rectangle 2"/>
          <p:cNvSpPr>
            <a:spLocks noGrp="1" noChangeArrowheads="1"/>
          </p:cNvSpPr>
          <p:nvPr>
            <p:ph type="title"/>
          </p:nvPr>
        </p:nvSpPr>
        <p:spPr/>
        <p:txBody>
          <a:bodyPr/>
          <a:lstStyle/>
          <a:p>
            <a:r>
              <a:rPr lang="zh-CN" altLang="en-US"/>
              <a:t>结果解释</a:t>
            </a:r>
          </a:p>
        </p:txBody>
      </p:sp>
      <p:sp>
        <p:nvSpPr>
          <p:cNvPr id="1153027" name="Rectangle 3"/>
          <p:cNvSpPr>
            <a:spLocks noGrp="1" noChangeArrowheads="1"/>
          </p:cNvSpPr>
          <p:nvPr>
            <p:ph type="body" idx="1"/>
          </p:nvPr>
        </p:nvSpPr>
        <p:spPr/>
        <p:txBody>
          <a:bodyPr/>
          <a:lstStyle/>
          <a:p>
            <a:r>
              <a:rPr lang="zh-CN" altLang="en-US"/>
              <a:t>列出的检验结果</a:t>
            </a:r>
          </a:p>
        </p:txBody>
      </p:sp>
      <p:pic>
        <p:nvPicPr>
          <p:cNvPr id="1153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916832"/>
            <a:ext cx="8672672"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226</a:t>
            </a:fld>
            <a:endParaRPr lang="en-US" altLang="zh-CN"/>
          </a:p>
        </p:txBody>
      </p:sp>
    </p:spTree>
    <p:extLst>
      <p:ext uri="{BB962C8B-B14F-4D97-AF65-F5344CB8AC3E}">
        <p14:creationId xmlns:p14="http://schemas.microsoft.com/office/powerpoint/2010/main" val="292094541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22" name="Rectangle 2"/>
          <p:cNvSpPr>
            <a:spLocks noGrp="1" noChangeArrowheads="1"/>
          </p:cNvSpPr>
          <p:nvPr>
            <p:ph type="title"/>
          </p:nvPr>
        </p:nvSpPr>
        <p:spPr/>
        <p:txBody>
          <a:bodyPr/>
          <a:lstStyle/>
          <a:p>
            <a:r>
              <a:rPr lang="zh-CN" altLang="en-US"/>
              <a:t>四格表</a:t>
            </a:r>
            <a:r>
              <a:rPr lang="zh-CN" altLang="en-US">
                <a:sym typeface="Symbol" pitchFamily="18" charset="2"/>
              </a:rPr>
              <a:t></a:t>
            </a:r>
            <a:r>
              <a:rPr lang="en-US" altLang="zh-CN"/>
              <a:t>2</a:t>
            </a:r>
            <a:r>
              <a:rPr lang="zh-CN" altLang="en-US"/>
              <a:t>值的校正</a:t>
            </a:r>
          </a:p>
        </p:txBody>
      </p:sp>
      <p:sp>
        <p:nvSpPr>
          <p:cNvPr id="1157123" name="Rectangle 3"/>
          <p:cNvSpPr>
            <a:spLocks noGrp="1" noChangeArrowheads="1"/>
          </p:cNvSpPr>
          <p:nvPr>
            <p:ph type="body" idx="1"/>
          </p:nvPr>
        </p:nvSpPr>
        <p:spPr/>
        <p:txBody>
          <a:bodyPr/>
          <a:lstStyle/>
          <a:p>
            <a:r>
              <a:rPr lang="zh-CN" altLang="en-US" dirty="0"/>
              <a:t>英国统计学家</a:t>
            </a:r>
            <a:r>
              <a:rPr lang="en-US" altLang="zh-CN" dirty="0"/>
              <a:t>Yates</a:t>
            </a:r>
            <a:r>
              <a:rPr lang="zh-CN" altLang="en-US" dirty="0"/>
              <a:t>认为，</a:t>
            </a:r>
            <a:r>
              <a:rPr lang="zh-CN" altLang="en-US" dirty="0">
                <a:sym typeface="Symbol" pitchFamily="18" charset="2"/>
              </a:rPr>
              <a:t></a:t>
            </a:r>
            <a:r>
              <a:rPr lang="en-US" altLang="zh-CN" dirty="0"/>
              <a:t>2</a:t>
            </a:r>
            <a:r>
              <a:rPr lang="zh-CN" altLang="en-US" dirty="0"/>
              <a:t>分布是一种连续型分布，而四格表资料是分类资料，属离散型分布，由此计算的</a:t>
            </a:r>
            <a:r>
              <a:rPr lang="zh-CN" altLang="en-US" dirty="0">
                <a:sym typeface="Symbol" pitchFamily="18" charset="2"/>
              </a:rPr>
              <a:t></a:t>
            </a:r>
            <a:r>
              <a:rPr lang="en-US" altLang="zh-CN" dirty="0"/>
              <a:t>2</a:t>
            </a:r>
            <a:r>
              <a:rPr lang="zh-CN" altLang="en-US" dirty="0"/>
              <a:t>值的抽样分布也应当是不连续的，当样本量较小时，两者间的差异不可忽略，应进行连续性校正（在每个单元格的残差中都减去</a:t>
            </a:r>
            <a:r>
              <a:rPr lang="en-US" altLang="zh-CN" dirty="0"/>
              <a:t>0.5</a:t>
            </a:r>
            <a:r>
              <a:rPr lang="zh-CN" altLang="en-US" dirty="0"/>
              <a:t>）</a:t>
            </a:r>
          </a:p>
          <a:p>
            <a:pPr lvl="1"/>
            <a:r>
              <a:rPr lang="zh-CN" altLang="en-US" dirty="0"/>
              <a:t>若</a:t>
            </a:r>
            <a:r>
              <a:rPr lang="en-US" altLang="zh-CN" dirty="0"/>
              <a:t>n &gt; 40 </a:t>
            </a:r>
            <a:r>
              <a:rPr lang="zh-CN" altLang="en-US" dirty="0"/>
              <a:t>，此时有 </a:t>
            </a:r>
            <a:r>
              <a:rPr lang="en-US" altLang="zh-CN" dirty="0"/>
              <a:t>1&lt; T </a:t>
            </a:r>
            <a:r>
              <a:rPr lang="en-US" altLang="zh-CN" dirty="0">
                <a:sym typeface="Symbol" pitchFamily="18" charset="2"/>
              </a:rPr>
              <a:t></a:t>
            </a:r>
            <a:r>
              <a:rPr lang="en-US" altLang="zh-CN" dirty="0"/>
              <a:t>5</a:t>
            </a:r>
            <a:r>
              <a:rPr lang="zh-CN" altLang="en-US" dirty="0"/>
              <a:t>时，需计算</a:t>
            </a:r>
            <a:r>
              <a:rPr lang="en-US" altLang="zh-CN" dirty="0"/>
              <a:t>Yates</a:t>
            </a:r>
            <a:r>
              <a:rPr lang="zh-CN" altLang="en-US" dirty="0"/>
              <a:t>连续性校正</a:t>
            </a:r>
            <a:r>
              <a:rPr lang="zh-CN" altLang="en-US" dirty="0">
                <a:sym typeface="Symbol" pitchFamily="18" charset="2"/>
              </a:rPr>
              <a:t></a:t>
            </a:r>
            <a:r>
              <a:rPr lang="en-US" altLang="zh-CN" dirty="0"/>
              <a:t>2</a:t>
            </a:r>
            <a:r>
              <a:rPr lang="zh-CN" altLang="en-US" dirty="0"/>
              <a:t>值</a:t>
            </a:r>
          </a:p>
          <a:p>
            <a:pPr lvl="1"/>
            <a:r>
              <a:rPr lang="en-US" altLang="zh-CN" dirty="0"/>
              <a:t>T &lt;1</a:t>
            </a:r>
            <a:r>
              <a:rPr lang="zh-CN" altLang="en-US" dirty="0"/>
              <a:t>，或</a:t>
            </a:r>
            <a:r>
              <a:rPr lang="en-US" altLang="zh-CN" dirty="0"/>
              <a:t>n&lt;40</a:t>
            </a:r>
            <a:r>
              <a:rPr lang="zh-CN" altLang="en-US" dirty="0"/>
              <a:t>时，应改用</a:t>
            </a:r>
            <a:r>
              <a:rPr lang="en-US" altLang="zh-CN" dirty="0"/>
              <a:t>Fisher</a:t>
            </a:r>
            <a:r>
              <a:rPr lang="zh-CN" altLang="en-US" dirty="0"/>
              <a:t>确切概率法直接计算概率</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227</a:t>
            </a:fld>
            <a:endParaRPr lang="en-US" altLang="zh-CN"/>
          </a:p>
        </p:txBody>
      </p:sp>
    </p:spTree>
    <p:extLst>
      <p:ext uri="{BB962C8B-B14F-4D97-AF65-F5344CB8AC3E}">
        <p14:creationId xmlns:p14="http://schemas.microsoft.com/office/powerpoint/2010/main" val="37359985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9172" name="Rectangle 4"/>
          <p:cNvSpPr>
            <a:spLocks noGrp="1" noChangeArrowheads="1"/>
          </p:cNvSpPr>
          <p:nvPr>
            <p:ph type="title"/>
          </p:nvPr>
        </p:nvSpPr>
        <p:spPr/>
        <p:txBody>
          <a:bodyPr/>
          <a:lstStyle/>
          <a:p>
            <a:r>
              <a:rPr lang="en-US" altLang="zh-CN"/>
              <a:t>Crosstabs </a:t>
            </a:r>
            <a:r>
              <a:rPr lang="zh-CN" altLang="en-US"/>
              <a:t>过程</a:t>
            </a:r>
          </a:p>
        </p:txBody>
      </p:sp>
      <p:sp>
        <p:nvSpPr>
          <p:cNvPr id="1159173" name="Rectangle 5"/>
          <p:cNvSpPr>
            <a:spLocks noGrp="1" noChangeArrowheads="1"/>
          </p:cNvSpPr>
          <p:nvPr>
            <p:ph type="body" idx="1"/>
          </p:nvPr>
        </p:nvSpPr>
        <p:spPr/>
        <p:txBody>
          <a:bodyPr/>
          <a:lstStyle/>
          <a:p>
            <a:r>
              <a:rPr lang="zh-CN" altLang="en-US"/>
              <a:t>如何阅读卡方检验结果</a:t>
            </a:r>
          </a:p>
          <a:p>
            <a:pPr lvl="1"/>
            <a:r>
              <a:rPr lang="zh-CN" altLang="en-US"/>
              <a:t>教科书的看法</a:t>
            </a:r>
          </a:p>
          <a:p>
            <a:pPr lvl="2"/>
            <a:r>
              <a:rPr lang="zh-CN" altLang="en-US"/>
              <a:t>当</a:t>
            </a:r>
            <a:r>
              <a:rPr lang="en-US" altLang="zh-CN"/>
              <a:t>n≥40</a:t>
            </a:r>
            <a:r>
              <a:rPr lang="zh-CN" altLang="en-US"/>
              <a:t>且所有</a:t>
            </a:r>
            <a:r>
              <a:rPr lang="en-US" altLang="zh-CN"/>
              <a:t>T≥5</a:t>
            </a:r>
            <a:r>
              <a:rPr lang="zh-CN" altLang="en-US"/>
              <a:t>时，用普通的卡方检验，若所得</a:t>
            </a:r>
            <a:r>
              <a:rPr lang="en-US" altLang="zh-CN"/>
              <a:t>P</a:t>
            </a:r>
            <a:r>
              <a:rPr lang="zh-CN" altLang="en-US"/>
              <a:t>约等于</a:t>
            </a:r>
            <a:r>
              <a:rPr lang="en-US" altLang="zh-CN"/>
              <a:t>Alpha</a:t>
            </a:r>
            <a:r>
              <a:rPr lang="zh-CN" altLang="en-US"/>
              <a:t>，改用确切概率法；</a:t>
            </a:r>
          </a:p>
          <a:p>
            <a:pPr lvl="2"/>
            <a:r>
              <a:rPr lang="zh-CN" altLang="en-US"/>
              <a:t>当</a:t>
            </a:r>
            <a:r>
              <a:rPr lang="en-US" altLang="zh-CN"/>
              <a:t>n≥40</a:t>
            </a:r>
            <a:r>
              <a:rPr lang="zh-CN" altLang="en-US"/>
              <a:t>但有</a:t>
            </a:r>
            <a:r>
              <a:rPr lang="en-US" altLang="zh-CN"/>
              <a:t>1≤T&lt;5</a:t>
            </a:r>
            <a:r>
              <a:rPr lang="zh-CN" altLang="en-US"/>
              <a:t>时，用校正的卡方检验；</a:t>
            </a:r>
          </a:p>
          <a:p>
            <a:pPr lvl="2"/>
            <a:r>
              <a:rPr lang="zh-CN" altLang="en-US"/>
              <a:t>当</a:t>
            </a:r>
            <a:r>
              <a:rPr lang="en-US" altLang="zh-CN"/>
              <a:t>n&lt;40</a:t>
            </a:r>
            <a:r>
              <a:rPr lang="zh-CN" altLang="en-US"/>
              <a:t>或有</a:t>
            </a:r>
            <a:r>
              <a:rPr lang="en-US" altLang="zh-CN"/>
              <a:t>T&lt;1</a:t>
            </a:r>
            <a:r>
              <a:rPr lang="zh-CN" altLang="en-US"/>
              <a:t>时，不能用卡方检验，改用确切概率法。</a:t>
            </a:r>
          </a:p>
          <a:p>
            <a:pPr lvl="1"/>
            <a:r>
              <a:rPr lang="zh-CN" altLang="en-US"/>
              <a:t>实际的做法</a:t>
            </a:r>
          </a:p>
          <a:p>
            <a:pPr lvl="2"/>
            <a:r>
              <a:rPr lang="zh-CN" altLang="en-US"/>
              <a:t>一律向下看齐</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228</a:t>
            </a:fld>
            <a:endParaRPr lang="en-US" altLang="zh-CN"/>
          </a:p>
        </p:txBody>
      </p:sp>
    </p:spTree>
    <p:extLst>
      <p:ext uri="{BB962C8B-B14F-4D97-AF65-F5344CB8AC3E}">
        <p14:creationId xmlns:p14="http://schemas.microsoft.com/office/powerpoint/2010/main" val="1769981345"/>
      </p:ext>
    </p:extLst>
  </p:cSld>
  <p:clrMapOvr>
    <a:masterClrMapping/>
  </p:clrMapOvr>
  <p:transition>
    <p:pull dir="lu"/>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314" name="Rectangle 2"/>
          <p:cNvSpPr>
            <a:spLocks noGrp="1" noChangeArrowheads="1"/>
          </p:cNvSpPr>
          <p:nvPr>
            <p:ph type="title"/>
          </p:nvPr>
        </p:nvSpPr>
        <p:spPr/>
        <p:txBody>
          <a:bodyPr/>
          <a:lstStyle/>
          <a:p>
            <a:r>
              <a:rPr lang="zh-CN" altLang="en-US"/>
              <a:t>配对卡方检验</a:t>
            </a:r>
          </a:p>
        </p:txBody>
      </p:sp>
      <p:sp>
        <p:nvSpPr>
          <p:cNvPr id="1165315" name="Rectangle 3"/>
          <p:cNvSpPr>
            <a:spLocks noGrp="1" noChangeArrowheads="1"/>
          </p:cNvSpPr>
          <p:nvPr>
            <p:ph type="body" idx="1"/>
          </p:nvPr>
        </p:nvSpPr>
        <p:spPr/>
        <p:txBody>
          <a:bodyPr/>
          <a:lstStyle/>
          <a:p>
            <a:r>
              <a:rPr lang="zh-CN" altLang="en-US" dirty="0"/>
              <a:t>分析实例</a:t>
            </a:r>
          </a:p>
          <a:p>
            <a:pPr lvl="1"/>
            <a:r>
              <a:rPr lang="zh-CN" altLang="zh-CN" dirty="0">
                <a:solidFill>
                  <a:schemeClr val="bg2"/>
                </a:solidFill>
                <a:latin typeface="+mn-lt"/>
                <a:ea typeface="+mn-ea"/>
              </a:rPr>
              <a:t>某公司期望扩展业务，增开几家分店，但对开店地址不太确定。于是选了</a:t>
            </a:r>
            <a:r>
              <a:rPr lang="en-US" altLang="zh-CN" dirty="0">
                <a:solidFill>
                  <a:schemeClr val="bg2"/>
                </a:solidFill>
                <a:latin typeface="+mn-lt"/>
                <a:ea typeface="+mn-ea"/>
              </a:rPr>
              <a:t>20</a:t>
            </a:r>
            <a:r>
              <a:rPr lang="zh-CN" altLang="zh-CN" dirty="0">
                <a:solidFill>
                  <a:schemeClr val="bg2"/>
                </a:solidFill>
                <a:latin typeface="+mn-lt"/>
                <a:ea typeface="+mn-ea"/>
              </a:rPr>
              <a:t>个地址，请两位资深顾问分别对</a:t>
            </a:r>
            <a:r>
              <a:rPr lang="en-US" altLang="zh-CN" dirty="0">
                <a:solidFill>
                  <a:schemeClr val="bg2"/>
                </a:solidFill>
                <a:latin typeface="+mn-lt"/>
                <a:ea typeface="+mn-ea"/>
              </a:rPr>
              <a:t>20</a:t>
            </a:r>
            <a:r>
              <a:rPr lang="zh-CN" altLang="zh-CN" dirty="0">
                <a:solidFill>
                  <a:schemeClr val="bg2"/>
                </a:solidFill>
                <a:latin typeface="+mn-lt"/>
                <a:ea typeface="+mn-ea"/>
              </a:rPr>
              <a:t>个地址作了一个评价，把它们评为好、中、差三个等级，以便确定应对哪些地址进行更进一步调查，那么这两位资深顾问的评价结果是否一致？</a:t>
            </a:r>
            <a:endParaRPr lang="en-US" altLang="zh-CN" dirty="0"/>
          </a:p>
        </p:txBody>
      </p:sp>
      <p:pic>
        <p:nvPicPr>
          <p:cNvPr id="116531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3638345"/>
            <a:ext cx="8131607" cy="272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229</a:t>
            </a:fld>
            <a:endParaRPr lang="en-US" altLang="zh-CN"/>
          </a:p>
        </p:txBody>
      </p:sp>
    </p:spTree>
    <p:extLst>
      <p:ext uri="{BB962C8B-B14F-4D97-AF65-F5344CB8AC3E}">
        <p14:creationId xmlns:p14="http://schemas.microsoft.com/office/powerpoint/2010/main" val="282578899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64" name="Rectangle 4"/>
          <p:cNvSpPr>
            <a:spLocks noGrp="1" noChangeArrowheads="1"/>
          </p:cNvSpPr>
          <p:nvPr>
            <p:ph type="title"/>
          </p:nvPr>
        </p:nvSpPr>
        <p:spPr/>
        <p:txBody>
          <a:bodyPr/>
          <a:lstStyle/>
          <a:p>
            <a:r>
              <a:rPr lang="zh-CN" altLang="en-US"/>
              <a:t>配对卡方检验</a:t>
            </a:r>
          </a:p>
        </p:txBody>
      </p:sp>
      <p:sp>
        <p:nvSpPr>
          <p:cNvPr id="1167365" name="Rectangle 5"/>
          <p:cNvSpPr>
            <a:spLocks noGrp="1" noChangeArrowheads="1"/>
          </p:cNvSpPr>
          <p:nvPr>
            <p:ph type="body" idx="1"/>
          </p:nvPr>
        </p:nvSpPr>
        <p:spPr/>
        <p:txBody>
          <a:bodyPr/>
          <a:lstStyle/>
          <a:p>
            <a:r>
              <a:rPr lang="zh-CN" altLang="en-US" dirty="0"/>
              <a:t>方法原理</a:t>
            </a:r>
          </a:p>
          <a:p>
            <a:pPr lvl="1"/>
            <a:r>
              <a:rPr lang="zh-CN" altLang="en-US" dirty="0"/>
              <a:t>显然，本例对同一个个体有两次不同的测量，从设计的角度上讲可以被理解为自身配对设计</a:t>
            </a:r>
          </a:p>
          <a:p>
            <a:pPr lvl="1"/>
            <a:r>
              <a:rPr lang="zh-CN" altLang="en-US" dirty="0"/>
              <a:t>按照配对设计的思路进行分析，则首先应当求出各对的差值，然后考察样本中差值的分布是否按照</a:t>
            </a:r>
            <a:r>
              <a:rPr lang="en-US" altLang="zh-CN" dirty="0"/>
              <a:t>H0</a:t>
            </a:r>
            <a:r>
              <a:rPr lang="zh-CN" altLang="en-US" dirty="0"/>
              <a:t>假设的情况对称分布</a:t>
            </a:r>
          </a:p>
          <a:p>
            <a:pPr lvl="1"/>
            <a:r>
              <a:rPr lang="zh-CN" altLang="en-US" dirty="0"/>
              <a:t>按此分析思路，最终可整理出如前所列的配对交叉表</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230</a:t>
            </a:fld>
            <a:endParaRPr lang="en-US" altLang="zh-CN"/>
          </a:p>
        </p:txBody>
      </p:sp>
    </p:spTree>
    <p:extLst>
      <p:ext uri="{BB962C8B-B14F-4D97-AF65-F5344CB8AC3E}">
        <p14:creationId xmlns:p14="http://schemas.microsoft.com/office/powerpoint/2010/main" val="369986694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410" name="Rectangle 2"/>
          <p:cNvSpPr>
            <a:spLocks noGrp="1" noChangeArrowheads="1"/>
          </p:cNvSpPr>
          <p:nvPr>
            <p:ph type="title"/>
          </p:nvPr>
        </p:nvSpPr>
        <p:spPr/>
        <p:txBody>
          <a:bodyPr/>
          <a:lstStyle/>
          <a:p>
            <a:r>
              <a:rPr lang="zh-CN" altLang="en-US"/>
              <a:t>方法原理</a:t>
            </a:r>
          </a:p>
        </p:txBody>
      </p:sp>
      <p:sp>
        <p:nvSpPr>
          <p:cNvPr id="1169411" name="Rectangle 3"/>
          <p:cNvSpPr>
            <a:spLocks noGrp="1" noChangeArrowheads="1"/>
          </p:cNvSpPr>
          <p:nvPr>
            <p:ph type="body" idx="1"/>
          </p:nvPr>
        </p:nvSpPr>
        <p:spPr/>
        <p:txBody>
          <a:bodyPr/>
          <a:lstStyle/>
          <a:p>
            <a:r>
              <a:rPr lang="zh-CN" altLang="en-US" dirty="0"/>
              <a:t>注意</a:t>
            </a:r>
          </a:p>
          <a:p>
            <a:pPr lvl="1"/>
            <a:r>
              <a:rPr lang="zh-CN" altLang="en-US" dirty="0"/>
              <a:t>主对角线上两种检验方法的结论相同，对问题的解答不会有任何贡献</a:t>
            </a:r>
          </a:p>
          <a:p>
            <a:pPr lvl="1"/>
            <a:r>
              <a:rPr lang="zh-CN" altLang="en-US" dirty="0"/>
              <a:t>非主对角线上的单元格才代表了检验方法间的差异</a:t>
            </a:r>
          </a:p>
          <a:p>
            <a:r>
              <a:rPr lang="zh-CN" altLang="en-US" dirty="0"/>
              <a:t>假设检验步骤如下（以四格表为例）：</a:t>
            </a:r>
            <a:endParaRPr lang="zh-CN" altLang="en-US" i="1" dirty="0"/>
          </a:p>
          <a:p>
            <a:pPr lvl="1"/>
            <a:r>
              <a:rPr lang="en-US" altLang="zh-CN" i="1" dirty="0"/>
              <a:t>H</a:t>
            </a:r>
            <a:r>
              <a:rPr lang="en-US" altLang="zh-CN" dirty="0"/>
              <a:t>0</a:t>
            </a:r>
            <a:r>
              <a:rPr lang="zh-CN" altLang="en-US" dirty="0"/>
              <a:t>：</a:t>
            </a:r>
            <a:r>
              <a:rPr lang="en-US" altLang="zh-CN" dirty="0"/>
              <a:t>B = C</a:t>
            </a:r>
            <a:endParaRPr lang="en-US" altLang="zh-CN" i="1" dirty="0"/>
          </a:p>
          <a:p>
            <a:pPr lvl="1"/>
            <a:r>
              <a:rPr lang="en-US" altLang="zh-CN" i="1" dirty="0"/>
              <a:t>H</a:t>
            </a:r>
            <a:r>
              <a:rPr lang="en-US" altLang="zh-CN" dirty="0"/>
              <a:t>1</a:t>
            </a:r>
            <a:r>
              <a:rPr lang="zh-CN" altLang="en-US" dirty="0"/>
              <a:t>：</a:t>
            </a:r>
            <a:r>
              <a:rPr lang="en-US" altLang="zh-CN" dirty="0"/>
              <a:t>B </a:t>
            </a:r>
            <a:r>
              <a:rPr lang="en-US" altLang="zh-CN" dirty="0">
                <a:sym typeface="Symbol" pitchFamily="18" charset="2"/>
              </a:rPr>
              <a:t></a:t>
            </a:r>
            <a:r>
              <a:rPr lang="en-US" altLang="zh-CN" dirty="0"/>
              <a:t> C</a:t>
            </a:r>
          </a:p>
        </p:txBody>
      </p:sp>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231</a:t>
            </a:fld>
            <a:endParaRPr lang="en-US" altLang="zh-CN"/>
          </a:p>
        </p:txBody>
      </p:sp>
    </p:spTree>
    <p:extLst>
      <p:ext uri="{BB962C8B-B14F-4D97-AF65-F5344CB8AC3E}">
        <p14:creationId xmlns:p14="http://schemas.microsoft.com/office/powerpoint/2010/main" val="366659630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p:txBody>
          <a:bodyPr/>
          <a:lstStyle/>
          <a:p>
            <a:r>
              <a:rPr lang="zh-CN" altLang="en-US"/>
              <a:t>方法原理</a:t>
            </a:r>
          </a:p>
        </p:txBody>
      </p:sp>
      <p:graphicFrame>
        <p:nvGraphicFramePr>
          <p:cNvPr id="1171459" name="Object 3"/>
          <p:cNvGraphicFramePr>
            <a:graphicFrameLocks noGrp="1"/>
          </p:cNvGraphicFramePr>
          <p:nvPr>
            <p:ph idx="1"/>
          </p:nvPr>
        </p:nvGraphicFramePr>
        <p:xfrm>
          <a:off x="592138" y="1352550"/>
          <a:ext cx="8083550" cy="4237038"/>
        </p:xfrm>
        <a:graphic>
          <a:graphicData uri="http://schemas.openxmlformats.org/presentationml/2006/ole">
            <mc:AlternateContent xmlns:mc="http://schemas.openxmlformats.org/markup-compatibility/2006">
              <mc:Choice xmlns:v="urn:schemas-microsoft-com:vml" Requires="v">
                <p:oleObj name="文档" r:id="rId3" imgW="3106546" imgH="1456149" progId="Word.Document.8">
                  <p:embed/>
                </p:oleObj>
              </mc:Choice>
              <mc:Fallback>
                <p:oleObj name="文档" r:id="rId3" imgW="3106546" imgH="1456149" progId="Word.Document.8">
                  <p:embed/>
                  <p:pic>
                    <p:nvPicPr>
                      <p:cNvPr id="1171459"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38" y="1352550"/>
                        <a:ext cx="8083550" cy="423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232</a:t>
            </a:fld>
            <a:endParaRPr lang="en-US" altLang="zh-CN"/>
          </a:p>
        </p:txBody>
      </p:sp>
    </p:spTree>
    <p:extLst>
      <p:ext uri="{BB962C8B-B14F-4D97-AF65-F5344CB8AC3E}">
        <p14:creationId xmlns:p14="http://schemas.microsoft.com/office/powerpoint/2010/main" val="1066472768"/>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5554" name="Rectangle 2"/>
          <p:cNvSpPr>
            <a:spLocks noGrp="1" noChangeArrowheads="1"/>
          </p:cNvSpPr>
          <p:nvPr>
            <p:ph type="title"/>
          </p:nvPr>
        </p:nvSpPr>
        <p:spPr/>
        <p:txBody>
          <a:bodyPr/>
          <a:lstStyle/>
          <a:p>
            <a:r>
              <a:rPr lang="zh-CN" altLang="en-US"/>
              <a:t>分层卡方检验</a:t>
            </a:r>
          </a:p>
        </p:txBody>
      </p:sp>
      <p:sp>
        <p:nvSpPr>
          <p:cNvPr id="1175555" name="Rectangle 3"/>
          <p:cNvSpPr>
            <a:spLocks noGrp="1" noChangeArrowheads="1"/>
          </p:cNvSpPr>
          <p:nvPr>
            <p:ph type="body" idx="1"/>
          </p:nvPr>
        </p:nvSpPr>
        <p:spPr/>
        <p:txBody>
          <a:bodyPr/>
          <a:lstStyle/>
          <a:p>
            <a:r>
              <a:rPr lang="zh-CN" altLang="zh-CN"/>
              <a:t>进一步控制城市的影响，在控制城市影响的前提下得到更准确的家庭收入分级和轿车拥有情况的关联程度测量指标。</a:t>
            </a:r>
            <a:endParaRPr lang="en-US" altLang="zh-CN"/>
          </a:p>
          <a:p>
            <a:pPr lvl="1"/>
            <a:r>
              <a:rPr lang="zh-CN" altLang="zh-CN"/>
              <a:t>层间差异的检验</a:t>
            </a:r>
            <a:endParaRPr lang="en-US" altLang="zh-CN"/>
          </a:p>
          <a:p>
            <a:pPr lvl="1"/>
            <a:r>
              <a:rPr lang="zh-CN" altLang="en-US"/>
              <a:t>条件独立性的检验</a:t>
            </a:r>
            <a:endParaRPr lang="en-US" altLang="zh-CN" dirty="0"/>
          </a:p>
        </p:txBody>
      </p:sp>
      <p:sp>
        <p:nvSpPr>
          <p:cNvPr id="7" name="Rectangle 12"/>
          <p:cNvSpPr>
            <a:spLocks noGrp="1" noChangeArrowheads="1"/>
          </p:cNvSpPr>
          <p:nvPr>
            <p:ph type="dt" sz="half" idx="10"/>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ct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B49420D0-7948-4851-8512-8EDA796A7E7B}" type="datetime2">
              <a:rPr lang="zh-CN" altLang="en-US" smtClean="0"/>
              <a:pPr/>
              <a:t>2025年4月16日</a:t>
            </a:fld>
            <a:endParaRPr lang="en-US" altLang="zh-CN" dirty="0"/>
          </a:p>
        </p:txBody>
      </p:sp>
      <p:sp>
        <p:nvSpPr>
          <p:cNvPr id="8" name="Rectangle 13"/>
          <p:cNvSpPr>
            <a:spLocks noGrp="1" noChangeArrowheads="1"/>
          </p:cNvSpPr>
          <p:nvPr>
            <p:ph type="ftr" sz="quarter" idx="11"/>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algn="l" rtl="0" fontAlgn="base">
              <a:lnSpc>
                <a:spcPct val="100000"/>
              </a:lnSpc>
              <a:spcBef>
                <a:spcPct val="0"/>
              </a:spcBef>
              <a:spcAft>
                <a:spcPct val="0"/>
              </a:spcAft>
              <a:buClrTx/>
              <a:buSzTx/>
              <a:buFontTx/>
              <a:buNone/>
              <a:defRPr lang="en-US" altLang="zh-CN" sz="1200" b="1" u="none" kern="1200" baseline="0">
                <a:solidFill>
                  <a:schemeClr val="bg2"/>
                </a:solidFill>
                <a:effectLst/>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r>
              <a:rPr lang="en-US" altLang="zh-CN"/>
              <a:t>@</a:t>
            </a:r>
            <a:r>
              <a:rPr lang="zh-CN" altLang="en-US"/>
              <a:t>文彤老师</a:t>
            </a:r>
            <a:endParaRPr lang="zh-CN" altLang="en-US" dirty="0"/>
          </a:p>
        </p:txBody>
      </p:sp>
      <p:sp>
        <p:nvSpPr>
          <p:cNvPr id="9" name="Rectangle 15"/>
          <p:cNvSpPr>
            <a:spLocks noGrp="1" noChangeArrowheads="1"/>
          </p:cNvSpPr>
          <p:nvPr>
            <p:ph type="sldNum" sz="quarter" idx="12"/>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defPPr>
              <a:defRPr lang="zh-CN"/>
            </a:defPPr>
            <a:lvl1pPr algn="r" rtl="0" fontAlgn="base">
              <a:lnSpc>
                <a:spcPct val="100000"/>
              </a:lnSpc>
              <a:spcBef>
                <a:spcPct val="0"/>
              </a:spcBef>
              <a:spcAft>
                <a:spcPct val="0"/>
              </a:spcAft>
              <a:buClrTx/>
              <a:buSzTx/>
              <a:buFontTx/>
              <a:buNone/>
              <a:defRPr sz="1200" b="1" u="none" kern="1200">
                <a:solidFill>
                  <a:schemeClr val="tx1"/>
                </a:solidFill>
                <a:latin typeface="+mn-lt"/>
                <a:ea typeface="+mn-ea"/>
                <a:cs typeface="+mn-cs"/>
              </a:defRPr>
            </a:lvl1pPr>
            <a:lvl2pPr marL="4572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2pPr>
            <a:lvl3pPr marL="9144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3pPr>
            <a:lvl4pPr marL="13716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4pPr>
            <a:lvl5pPr marL="1828800" algn="l" rtl="0" fontAlgn="base">
              <a:lnSpc>
                <a:spcPct val="150000"/>
              </a:lnSpc>
              <a:spcBef>
                <a:spcPct val="50000"/>
              </a:spcBef>
              <a:spcAft>
                <a:spcPct val="0"/>
              </a:spcAft>
              <a:buClr>
                <a:srgbClr val="E41712"/>
              </a:buClr>
              <a:buSzPct val="80000"/>
              <a:buFont typeface="Wingdings" pitchFamily="2" charset="2"/>
              <a:buChar char="§"/>
              <a:defRPr u="sng" kern="1200">
                <a:solidFill>
                  <a:schemeClr val="tx1"/>
                </a:solidFill>
                <a:latin typeface="微软雅黑" pitchFamily="34" charset="-122"/>
                <a:ea typeface="微软雅黑" pitchFamily="34" charset="-122"/>
                <a:cs typeface="+mn-cs"/>
              </a:defRPr>
            </a:lvl5pPr>
            <a:lvl6pPr marL="2286000" algn="l" defTabSz="914400" rtl="0" eaLnBrk="1" latinLnBrk="0" hangingPunct="1">
              <a:defRPr u="sng" kern="1200">
                <a:solidFill>
                  <a:schemeClr val="tx1"/>
                </a:solidFill>
                <a:latin typeface="微软雅黑" pitchFamily="34" charset="-122"/>
                <a:ea typeface="微软雅黑" pitchFamily="34" charset="-122"/>
                <a:cs typeface="+mn-cs"/>
              </a:defRPr>
            </a:lvl6pPr>
            <a:lvl7pPr marL="2743200" algn="l" defTabSz="914400" rtl="0" eaLnBrk="1" latinLnBrk="0" hangingPunct="1">
              <a:defRPr u="sng" kern="1200">
                <a:solidFill>
                  <a:schemeClr val="tx1"/>
                </a:solidFill>
                <a:latin typeface="微软雅黑" pitchFamily="34" charset="-122"/>
                <a:ea typeface="微软雅黑" pitchFamily="34" charset="-122"/>
                <a:cs typeface="+mn-cs"/>
              </a:defRPr>
            </a:lvl7pPr>
            <a:lvl8pPr marL="3200400" algn="l" defTabSz="914400" rtl="0" eaLnBrk="1" latinLnBrk="0" hangingPunct="1">
              <a:defRPr u="sng" kern="1200">
                <a:solidFill>
                  <a:schemeClr val="tx1"/>
                </a:solidFill>
                <a:latin typeface="微软雅黑" pitchFamily="34" charset="-122"/>
                <a:ea typeface="微软雅黑" pitchFamily="34" charset="-122"/>
                <a:cs typeface="+mn-cs"/>
              </a:defRPr>
            </a:lvl8pPr>
            <a:lvl9pPr marL="3657600" algn="l" defTabSz="914400" rtl="0" eaLnBrk="1" latinLnBrk="0" hangingPunct="1">
              <a:defRPr u="sng" kern="1200">
                <a:solidFill>
                  <a:schemeClr val="tx1"/>
                </a:solidFill>
                <a:latin typeface="微软雅黑" pitchFamily="34" charset="-122"/>
                <a:ea typeface="微软雅黑" pitchFamily="34" charset="-122"/>
                <a:cs typeface="+mn-cs"/>
              </a:defRPr>
            </a:lvl9pPr>
          </a:lstStyle>
          <a:p>
            <a:fld id="{323672DA-19F1-465D-A672-A234AF7F08AB}" type="slidenum">
              <a:rPr lang="en-US" altLang="zh-CN" smtClean="0"/>
              <a:pPr/>
              <a:t>233</a:t>
            </a:fld>
            <a:endParaRPr lang="en-US" altLang="zh-CN"/>
          </a:p>
        </p:txBody>
      </p:sp>
    </p:spTree>
    <p:extLst>
      <p:ext uri="{BB962C8B-B14F-4D97-AF65-F5344CB8AC3E}">
        <p14:creationId xmlns:p14="http://schemas.microsoft.com/office/powerpoint/2010/main" val="359680538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sz="quarter"/>
          </p:nvPr>
        </p:nvSpPr>
        <p:spPr/>
        <p:txBody>
          <a:bodyPr/>
          <a:lstStyle/>
          <a:p>
            <a:r>
              <a:rPr lang="en-US" altLang="zh-CN" dirty="0"/>
              <a:t>SPSS</a:t>
            </a:r>
            <a:r>
              <a:rPr lang="zh-CN" altLang="en-US" dirty="0"/>
              <a:t>系列培训之：</a:t>
            </a:r>
            <a:br>
              <a:rPr lang="en-US" altLang="zh-CN" dirty="0"/>
            </a:br>
            <a:r>
              <a:rPr lang="zh-CN" altLang="en-US" dirty="0"/>
              <a:t>相关分析</a:t>
            </a:r>
          </a:p>
        </p:txBody>
      </p:sp>
      <p:sp>
        <p:nvSpPr>
          <p:cNvPr id="7" name="副标题 6"/>
          <p:cNvSpPr>
            <a:spLocks noGrp="1"/>
          </p:cNvSpPr>
          <p:nvPr>
            <p:ph type="subTitle" sz="quarter" idx="1"/>
          </p:nvPr>
        </p:nvSpPr>
        <p:spPr/>
        <p:txBody>
          <a:bodyPr/>
          <a:lstStyle/>
          <a:p>
            <a:r>
              <a:rPr lang="en-US" altLang="zh-CN" dirty="0"/>
              <a:t>@</a:t>
            </a:r>
            <a:r>
              <a:rPr lang="zh-CN" altLang="en-US" dirty="0"/>
              <a:t>文彤老师</a:t>
            </a:r>
          </a:p>
        </p:txBody>
      </p:sp>
    </p:spTree>
    <p:extLst>
      <p:ext uri="{BB962C8B-B14F-4D97-AF65-F5344CB8AC3E}">
        <p14:creationId xmlns:p14="http://schemas.microsoft.com/office/powerpoint/2010/main" val="61977781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zh-CN" altLang="en-US"/>
              <a:t>相关分析</a:t>
            </a:r>
          </a:p>
        </p:txBody>
      </p:sp>
      <p:sp>
        <p:nvSpPr>
          <p:cNvPr id="142339" name="Rectangle 3"/>
          <p:cNvSpPr>
            <a:spLocks noGrp="1" noChangeArrowheads="1"/>
          </p:cNvSpPr>
          <p:nvPr>
            <p:ph type="body" idx="1"/>
          </p:nvPr>
        </p:nvSpPr>
        <p:spPr/>
        <p:txBody>
          <a:bodyPr/>
          <a:lstStyle/>
          <a:p>
            <a:r>
              <a:rPr lang="zh-CN" altLang="en-US" dirty="0"/>
              <a:t>任意多个变量都可以考虑相关问题</a:t>
            </a:r>
            <a:endParaRPr lang="en-US" altLang="zh-CN" dirty="0"/>
          </a:p>
          <a:p>
            <a:r>
              <a:rPr lang="zh-CN" altLang="en-US" dirty="0"/>
              <a:t>任意测量尺度的变量都可以测量相关强度</a:t>
            </a:r>
            <a:endParaRPr lang="en-US" altLang="zh-CN" dirty="0"/>
          </a:p>
          <a:p>
            <a:r>
              <a:rPr lang="zh-CN" altLang="en-US" dirty="0"/>
              <a:t>常用术语</a:t>
            </a:r>
          </a:p>
          <a:p>
            <a:pPr lvl="1"/>
            <a:r>
              <a:rPr lang="zh-CN" altLang="en-US" dirty="0"/>
              <a:t>直线相关</a:t>
            </a:r>
          </a:p>
          <a:p>
            <a:pPr lvl="2"/>
            <a:r>
              <a:rPr lang="zh-CN" altLang="en-US" dirty="0"/>
              <a:t>两变量呈线性共同增大</a:t>
            </a:r>
          </a:p>
          <a:p>
            <a:pPr lvl="2"/>
            <a:r>
              <a:rPr lang="zh-CN" altLang="en-US" dirty="0"/>
              <a:t>呈线性一增一减</a:t>
            </a:r>
          </a:p>
          <a:p>
            <a:pPr lvl="1"/>
            <a:r>
              <a:rPr lang="zh-CN" altLang="en-US" dirty="0"/>
              <a:t>曲线相关</a:t>
            </a:r>
          </a:p>
          <a:p>
            <a:pPr lvl="2"/>
            <a:r>
              <a:rPr lang="zh-CN" altLang="en-US" dirty="0"/>
              <a:t>两变量存在相关趋势</a:t>
            </a:r>
          </a:p>
          <a:p>
            <a:pPr lvl="2"/>
            <a:r>
              <a:rPr lang="zh-CN" altLang="en-US" dirty="0"/>
              <a:t>并非线性，而是呈各种可能的曲线趋势</a:t>
            </a:r>
          </a:p>
          <a:p>
            <a:pPr lvl="1"/>
            <a:r>
              <a:rPr lang="zh-CN" altLang="en-US" dirty="0"/>
              <a:t>正相关与负相关</a:t>
            </a:r>
          </a:p>
          <a:p>
            <a:pPr lvl="1"/>
            <a:r>
              <a:rPr lang="zh-CN" altLang="en-US" dirty="0"/>
              <a:t>完全相关</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235</a:t>
            </a:fld>
            <a:endParaRPr lang="en-US" altLang="zh-CN"/>
          </a:p>
        </p:txBody>
      </p:sp>
    </p:spTree>
    <p:extLst>
      <p:ext uri="{BB962C8B-B14F-4D97-AF65-F5344CB8AC3E}">
        <p14:creationId xmlns:p14="http://schemas.microsoft.com/office/powerpoint/2010/main" val="232694251"/>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zh-CN" altLang="en-US"/>
              <a:t>相关分析</a:t>
            </a:r>
          </a:p>
        </p:txBody>
      </p:sp>
      <p:sp>
        <p:nvSpPr>
          <p:cNvPr id="143363" name="Rectangle 3"/>
          <p:cNvSpPr>
            <a:spLocks noGrp="1" noChangeArrowheads="1"/>
          </p:cNvSpPr>
          <p:nvPr>
            <p:ph type="body" idx="1"/>
          </p:nvPr>
        </p:nvSpPr>
        <p:spPr/>
        <p:txBody>
          <a:bodyPr/>
          <a:lstStyle/>
          <a:p>
            <a:r>
              <a:rPr lang="en-US" altLang="zh-CN" dirty="0"/>
              <a:t>Bivariate</a:t>
            </a:r>
            <a:r>
              <a:rPr lang="zh-CN" altLang="en-US" dirty="0"/>
              <a:t>过程</a:t>
            </a:r>
          </a:p>
          <a:p>
            <a:pPr lvl="1"/>
            <a:r>
              <a:rPr lang="zh-CN" altLang="en-US" dirty="0"/>
              <a:t>进行两个</a:t>
            </a:r>
            <a:r>
              <a:rPr lang="en-US" altLang="zh-CN" dirty="0"/>
              <a:t>/</a:t>
            </a:r>
            <a:r>
              <a:rPr lang="zh-CN" altLang="en-US" dirty="0"/>
              <a:t>多个变量间的参数</a:t>
            </a:r>
            <a:r>
              <a:rPr lang="en-US" altLang="zh-CN" dirty="0"/>
              <a:t>/</a:t>
            </a:r>
            <a:r>
              <a:rPr lang="zh-CN" altLang="en-US" dirty="0"/>
              <a:t>非参数相关分析</a:t>
            </a:r>
          </a:p>
          <a:p>
            <a:pPr lvl="1"/>
            <a:r>
              <a:rPr lang="zh-CN" altLang="en-US" dirty="0"/>
              <a:t>如果是多个变量，则给出两两相关的分析结果</a:t>
            </a:r>
          </a:p>
          <a:p>
            <a:r>
              <a:rPr lang="en-US" altLang="zh-CN" dirty="0"/>
              <a:t>Partial</a:t>
            </a:r>
            <a:r>
              <a:rPr lang="zh-CN" altLang="en-US" dirty="0"/>
              <a:t>过程</a:t>
            </a:r>
          </a:p>
          <a:p>
            <a:pPr lvl="1"/>
            <a:r>
              <a:rPr lang="zh-CN" altLang="en-US" dirty="0"/>
              <a:t>对其他变量进行控制</a:t>
            </a:r>
          </a:p>
          <a:p>
            <a:pPr lvl="1"/>
            <a:r>
              <a:rPr lang="zh-CN" altLang="en-US" dirty="0"/>
              <a:t>输出控制其他变量影响后的相关系数</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236</a:t>
            </a:fld>
            <a:endParaRPr lang="en-US" altLang="zh-CN"/>
          </a:p>
        </p:txBody>
      </p:sp>
    </p:spTree>
    <p:extLst>
      <p:ext uri="{BB962C8B-B14F-4D97-AF65-F5344CB8AC3E}">
        <p14:creationId xmlns:p14="http://schemas.microsoft.com/office/powerpoint/2010/main" val="2939958502"/>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zh-CN" altLang="en-US"/>
              <a:t>相关分析</a:t>
            </a:r>
          </a:p>
        </p:txBody>
      </p:sp>
      <p:sp>
        <p:nvSpPr>
          <p:cNvPr id="144387" name="Rectangle 3"/>
          <p:cNvSpPr>
            <a:spLocks noGrp="1" noChangeArrowheads="1"/>
          </p:cNvSpPr>
          <p:nvPr>
            <p:ph type="body" idx="1"/>
          </p:nvPr>
        </p:nvSpPr>
        <p:spPr/>
        <p:txBody>
          <a:bodyPr/>
          <a:lstStyle/>
          <a:p>
            <a:r>
              <a:rPr lang="en-US" altLang="zh-CN" dirty="0"/>
              <a:t>Distances</a:t>
            </a:r>
            <a:r>
              <a:rPr lang="zh-CN" altLang="en-US" dirty="0"/>
              <a:t>过程</a:t>
            </a:r>
          </a:p>
          <a:p>
            <a:pPr lvl="1"/>
            <a:r>
              <a:rPr lang="zh-CN" altLang="en-US" dirty="0"/>
              <a:t>对同一变量内部各观察单位间的数值或各个不同变量间进行相似性或不相似性（距离）分析</a:t>
            </a:r>
          </a:p>
          <a:p>
            <a:pPr lvl="1"/>
            <a:r>
              <a:rPr lang="zh-CN" altLang="en-US" dirty="0"/>
              <a:t>前者可用于检测观测值的接近程度</a:t>
            </a:r>
          </a:p>
          <a:p>
            <a:pPr lvl="1"/>
            <a:r>
              <a:rPr lang="zh-CN" altLang="en-US" dirty="0"/>
              <a:t>后者则常用于考察各变量的内在联系和结构</a:t>
            </a:r>
          </a:p>
          <a:p>
            <a:pPr lvl="1"/>
            <a:r>
              <a:rPr lang="zh-CN" altLang="en-US" dirty="0"/>
              <a:t>一般不单独使用，而是作为</a:t>
            </a:r>
            <a:r>
              <a:rPr lang="en-US" altLang="zh-CN" dirty="0"/>
              <a:t>MDS</a:t>
            </a:r>
            <a:r>
              <a:rPr lang="zh-CN" altLang="en-US" dirty="0"/>
              <a:t>的预分析过程</a:t>
            </a:r>
          </a:p>
          <a:p>
            <a:r>
              <a:rPr lang="zh-CN" altLang="en-US" dirty="0"/>
              <a:t>典型相关分析</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237</a:t>
            </a:fld>
            <a:endParaRPr lang="en-US" altLang="zh-CN"/>
          </a:p>
        </p:txBody>
      </p:sp>
    </p:spTree>
    <p:extLst>
      <p:ext uri="{BB962C8B-B14F-4D97-AF65-F5344CB8AC3E}">
        <p14:creationId xmlns:p14="http://schemas.microsoft.com/office/powerpoint/2010/main" val="471324989"/>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zh-CN" altLang="en-US"/>
              <a:t>相关分析</a:t>
            </a:r>
          </a:p>
        </p:txBody>
      </p:sp>
      <p:sp>
        <p:nvSpPr>
          <p:cNvPr id="145411" name="Rectangle 3"/>
          <p:cNvSpPr>
            <a:spLocks noGrp="1" noChangeArrowheads="1"/>
          </p:cNvSpPr>
          <p:nvPr>
            <p:ph type="body" idx="1"/>
          </p:nvPr>
        </p:nvSpPr>
        <p:spPr/>
        <p:txBody>
          <a:bodyPr/>
          <a:lstStyle/>
          <a:p>
            <a:r>
              <a:rPr lang="en-US" altLang="zh-CN" dirty="0"/>
              <a:t>Bivariate</a:t>
            </a:r>
            <a:r>
              <a:rPr lang="zh-CN" altLang="en-US" dirty="0"/>
              <a:t>过程</a:t>
            </a:r>
          </a:p>
          <a:p>
            <a:pPr lvl="1"/>
            <a:r>
              <a:rPr lang="zh-CN" altLang="zh-CN" dirty="0"/>
              <a:t>案例：考察信心指数值和年龄的相关性</a:t>
            </a:r>
            <a:endParaRPr lang="en-US" altLang="zh-CN" dirty="0"/>
          </a:p>
          <a:p>
            <a:pPr lvl="2"/>
            <a:r>
              <a:rPr lang="zh-CN" altLang="en-US" dirty="0"/>
              <a:t>散点图</a:t>
            </a:r>
          </a:p>
          <a:p>
            <a:pPr lvl="2"/>
            <a:r>
              <a:rPr lang="zh-CN" altLang="en-US" dirty="0"/>
              <a:t>非参数相关系数</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238</a:t>
            </a:fld>
            <a:endParaRPr lang="en-US" altLang="zh-CN"/>
          </a:p>
        </p:txBody>
      </p:sp>
    </p:spTree>
    <p:extLst>
      <p:ext uri="{BB962C8B-B14F-4D97-AF65-F5344CB8AC3E}">
        <p14:creationId xmlns:p14="http://schemas.microsoft.com/office/powerpoint/2010/main" val="110038752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026"/>
          <p:cNvSpPr>
            <a:spLocks noGrp="1" noChangeArrowheads="1"/>
          </p:cNvSpPr>
          <p:nvPr>
            <p:ph type="title"/>
          </p:nvPr>
        </p:nvSpPr>
        <p:spPr/>
        <p:txBody>
          <a:bodyPr/>
          <a:lstStyle/>
          <a:p>
            <a:r>
              <a:rPr lang="zh-CN" altLang="en-US"/>
              <a:t>相关分析</a:t>
            </a:r>
          </a:p>
        </p:txBody>
      </p:sp>
      <p:sp>
        <p:nvSpPr>
          <p:cNvPr id="146435" name="Rectangle 1027"/>
          <p:cNvSpPr>
            <a:spLocks noGrp="1" noChangeArrowheads="1"/>
          </p:cNvSpPr>
          <p:nvPr>
            <p:ph type="body" idx="1"/>
          </p:nvPr>
        </p:nvSpPr>
        <p:spPr/>
        <p:txBody>
          <a:bodyPr/>
          <a:lstStyle/>
          <a:p>
            <a:r>
              <a:rPr lang="en-US" altLang="zh-CN" dirty="0"/>
              <a:t>Partial</a:t>
            </a:r>
            <a:r>
              <a:rPr lang="zh-CN" altLang="en-US" dirty="0"/>
              <a:t>过程</a:t>
            </a:r>
          </a:p>
          <a:p>
            <a:pPr lvl="1"/>
            <a:r>
              <a:rPr lang="zh-CN" altLang="zh-CN" dirty="0"/>
              <a:t>在控制家庭收入</a:t>
            </a:r>
            <a:r>
              <a:rPr lang="en-US" altLang="zh-CN" dirty="0"/>
              <a:t>QS9</a:t>
            </a:r>
            <a:r>
              <a:rPr lang="zh-CN" altLang="zh-CN" dirty="0"/>
              <a:t>对总信心指数影响的前提下，考察总信心指数值和年龄的相关性。</a:t>
            </a:r>
            <a:endParaRPr lang="en-US" altLang="zh-CN"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239</a:t>
            </a:fld>
            <a:endParaRPr lang="en-US" altLang="zh-CN"/>
          </a:p>
        </p:txBody>
      </p:sp>
    </p:spTree>
    <p:extLst>
      <p:ext uri="{BB962C8B-B14F-4D97-AF65-F5344CB8AC3E}">
        <p14:creationId xmlns:p14="http://schemas.microsoft.com/office/powerpoint/2010/main" val="2991519625"/>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sz="quarter"/>
          </p:nvPr>
        </p:nvSpPr>
        <p:spPr/>
        <p:txBody>
          <a:bodyPr/>
          <a:lstStyle/>
          <a:p>
            <a:r>
              <a:rPr lang="en-US" altLang="zh-CN" dirty="0"/>
              <a:t>SPSS</a:t>
            </a:r>
            <a:r>
              <a:rPr lang="zh-CN" altLang="en-US" dirty="0"/>
              <a:t>系列培训之：</a:t>
            </a:r>
            <a:br>
              <a:rPr lang="en-US" altLang="zh-CN" dirty="0"/>
            </a:br>
            <a:r>
              <a:rPr lang="zh-CN" altLang="en-US" dirty="0"/>
              <a:t>回归分析</a:t>
            </a:r>
          </a:p>
        </p:txBody>
      </p:sp>
      <p:sp>
        <p:nvSpPr>
          <p:cNvPr id="7" name="副标题 6"/>
          <p:cNvSpPr>
            <a:spLocks noGrp="1"/>
          </p:cNvSpPr>
          <p:nvPr>
            <p:ph type="subTitle" sz="quarter" idx="1"/>
          </p:nvPr>
        </p:nvSpPr>
        <p:spPr/>
        <p:txBody>
          <a:bodyPr/>
          <a:lstStyle/>
          <a:p>
            <a:r>
              <a:rPr lang="en-US" altLang="zh-CN" dirty="0"/>
              <a:t>@</a:t>
            </a:r>
            <a:r>
              <a:rPr lang="zh-CN" altLang="en-US" dirty="0"/>
              <a:t>文彤老师</a:t>
            </a:r>
          </a:p>
        </p:txBody>
      </p:sp>
    </p:spTree>
    <p:extLst>
      <p:ext uri="{BB962C8B-B14F-4D97-AF65-F5344CB8AC3E}">
        <p14:creationId xmlns:p14="http://schemas.microsoft.com/office/powerpoint/2010/main" val="49239375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zh-CN" altLang="en-US" dirty="0"/>
              <a:t>相关分析和回归分析的关系</a:t>
            </a:r>
          </a:p>
        </p:txBody>
      </p:sp>
      <p:sp>
        <p:nvSpPr>
          <p:cNvPr id="96259" name="Rectangle 3"/>
          <p:cNvSpPr>
            <a:spLocks noGrp="1" noChangeArrowheads="1"/>
          </p:cNvSpPr>
          <p:nvPr>
            <p:ph type="body" idx="1"/>
          </p:nvPr>
        </p:nvSpPr>
        <p:spPr/>
        <p:txBody>
          <a:bodyPr/>
          <a:lstStyle/>
          <a:p>
            <a:endParaRPr lang="zh-CN" altLang="zh-CN"/>
          </a:p>
        </p:txBody>
      </p:sp>
      <p:pic>
        <p:nvPicPr>
          <p:cNvPr id="9626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2176463"/>
            <a:ext cx="4354512" cy="350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3438" y="2205038"/>
            <a:ext cx="4343400" cy="349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241</a:t>
            </a:fld>
            <a:endParaRPr lang="en-US" altLang="zh-CN"/>
          </a:p>
        </p:txBody>
      </p:sp>
    </p:spTree>
    <p:extLst>
      <p:ext uri="{BB962C8B-B14F-4D97-AF65-F5344CB8AC3E}">
        <p14:creationId xmlns:p14="http://schemas.microsoft.com/office/powerpoint/2010/main" val="3475219852"/>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zh-CN" altLang="en-US"/>
              <a:t>回归分析概述</a:t>
            </a:r>
          </a:p>
        </p:txBody>
      </p:sp>
      <p:sp>
        <p:nvSpPr>
          <p:cNvPr id="98307" name="Rectangle 3"/>
          <p:cNvSpPr>
            <a:spLocks noGrp="1" noChangeArrowheads="1"/>
          </p:cNvSpPr>
          <p:nvPr>
            <p:ph type="body" idx="1"/>
          </p:nvPr>
        </p:nvSpPr>
        <p:spPr/>
        <p:txBody>
          <a:bodyPr/>
          <a:lstStyle/>
          <a:p>
            <a:r>
              <a:rPr lang="zh-CN" altLang="en-US" dirty="0"/>
              <a:t>研究一个连续性变量（因变量）的取值随着其它变量（自变量）的数值变化而变化的趋势</a:t>
            </a:r>
          </a:p>
          <a:p>
            <a:r>
              <a:rPr lang="zh-CN" altLang="en-US" dirty="0"/>
              <a:t>通过回归方程解释两变量之间的关系显的更为精确，可以计算出自变量改变一个单位时因变量平均改变的单位数量，这是相关分析无法做到的</a:t>
            </a:r>
          </a:p>
          <a:p>
            <a:r>
              <a:rPr lang="zh-CN" altLang="en-US" dirty="0"/>
              <a:t>除了描述两变量的关系以外，通过回归方程还可以进行预测和控制，这在实际工作中尤为重要</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242</a:t>
            </a:fld>
            <a:endParaRPr lang="en-US" altLang="zh-CN"/>
          </a:p>
        </p:txBody>
      </p:sp>
    </p:spTree>
    <p:extLst>
      <p:ext uri="{BB962C8B-B14F-4D97-AF65-F5344CB8AC3E}">
        <p14:creationId xmlns:p14="http://schemas.microsoft.com/office/powerpoint/2010/main" val="280943475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zh-CN" altLang="en-US"/>
              <a:t>回归分析概述</a:t>
            </a:r>
          </a:p>
        </p:txBody>
      </p:sp>
      <p:sp>
        <p:nvSpPr>
          <p:cNvPr id="100355" name="Rectangle 3"/>
          <p:cNvSpPr>
            <a:spLocks noGrp="1" noChangeArrowheads="1"/>
          </p:cNvSpPr>
          <p:nvPr>
            <p:ph type="body" idx="1"/>
          </p:nvPr>
        </p:nvSpPr>
        <p:spPr/>
        <p:txBody>
          <a:bodyPr/>
          <a:lstStyle/>
          <a:p>
            <a:r>
              <a:rPr lang="zh-CN" altLang="en-US" dirty="0"/>
              <a:t>回归分析假定自变量对因变量的影响强度是始终保持不变的，如公式所示：</a:t>
            </a:r>
          </a:p>
          <a:p>
            <a:endParaRPr lang="zh-CN" altLang="en-US" dirty="0"/>
          </a:p>
          <a:p>
            <a:endParaRPr lang="zh-CN" altLang="en-US" dirty="0"/>
          </a:p>
          <a:p>
            <a:r>
              <a:rPr lang="zh-CN" altLang="en-US" dirty="0"/>
              <a:t>对于因变量的预测值可以被分解成两部分：</a:t>
            </a:r>
          </a:p>
          <a:p>
            <a:pPr lvl="1"/>
            <a:r>
              <a:rPr lang="zh-CN" altLang="en-US" dirty="0"/>
              <a:t>常量（</a:t>
            </a:r>
            <a:r>
              <a:rPr lang="en-US" altLang="zh-CN" dirty="0"/>
              <a:t>constant</a:t>
            </a:r>
            <a:r>
              <a:rPr lang="zh-CN" altLang="en-US" dirty="0"/>
              <a:t>）：</a:t>
            </a:r>
            <a:r>
              <a:rPr lang="en-US" altLang="zh-CN" dirty="0"/>
              <a:t>x</a:t>
            </a:r>
            <a:r>
              <a:rPr lang="zh-CN" altLang="en-US" dirty="0"/>
              <a:t>取值为零时</a:t>
            </a:r>
            <a:r>
              <a:rPr lang="en-US" altLang="zh-CN" dirty="0"/>
              <a:t>y</a:t>
            </a:r>
            <a:r>
              <a:rPr lang="zh-CN" altLang="en-US" dirty="0"/>
              <a:t>的平均估计量，可以被看成是一个基线水平</a:t>
            </a:r>
          </a:p>
          <a:p>
            <a:pPr lvl="1"/>
            <a:r>
              <a:rPr lang="zh-CN" altLang="en-US" dirty="0"/>
              <a:t>回归部分：它刻画因变量</a:t>
            </a:r>
            <a:r>
              <a:rPr lang="en-US" altLang="zh-CN" dirty="0"/>
              <a:t>Y</a:t>
            </a:r>
            <a:r>
              <a:rPr lang="zh-CN" altLang="en-US" dirty="0"/>
              <a:t>的取值中，由因变量</a:t>
            </a:r>
            <a:r>
              <a:rPr lang="en-US" altLang="zh-CN" dirty="0"/>
              <a:t>Y</a:t>
            </a:r>
            <a:r>
              <a:rPr lang="zh-CN" altLang="en-US" dirty="0"/>
              <a:t>与自变量</a:t>
            </a:r>
            <a:r>
              <a:rPr lang="en-US" altLang="zh-CN" dirty="0"/>
              <a:t>X</a:t>
            </a:r>
            <a:r>
              <a:rPr lang="zh-CN" altLang="en-US" dirty="0"/>
              <a:t>的线性关系所决定的部分，即可以由</a:t>
            </a:r>
            <a:r>
              <a:rPr lang="en-US" altLang="zh-CN" dirty="0"/>
              <a:t>X</a:t>
            </a:r>
            <a:r>
              <a:rPr lang="zh-CN" altLang="en-US" dirty="0"/>
              <a:t>直接估计的部分</a:t>
            </a:r>
          </a:p>
        </p:txBody>
      </p:sp>
      <p:graphicFrame>
        <p:nvGraphicFramePr>
          <p:cNvPr id="100356" name="Object 4"/>
          <p:cNvGraphicFramePr>
            <a:graphicFrameLocks noGrp="1" noChangeAspect="1"/>
          </p:cNvGraphicFramePr>
          <p:nvPr>
            <p:ph sz="half" idx="4294967295"/>
          </p:nvPr>
        </p:nvGraphicFramePr>
        <p:xfrm>
          <a:off x="1979712" y="2420888"/>
          <a:ext cx="2300288" cy="720725"/>
        </p:xfrm>
        <a:graphic>
          <a:graphicData uri="http://schemas.openxmlformats.org/presentationml/2006/ole">
            <mc:AlternateContent xmlns:mc="http://schemas.openxmlformats.org/markup-compatibility/2006">
              <mc:Choice xmlns:v="urn:schemas-microsoft-com:vml" Requires="v">
                <p:oleObj name="Equation" r:id="rId3" imgW="647640" imgH="203040" progId="Equation.3">
                  <p:embed/>
                </p:oleObj>
              </mc:Choice>
              <mc:Fallback>
                <p:oleObj name="Equation" r:id="rId3" imgW="647640" imgH="203040" progId="Equation.3">
                  <p:embed/>
                  <p:pic>
                    <p:nvPicPr>
                      <p:cNvPr id="10035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2" y="2420888"/>
                        <a:ext cx="2300288"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243</a:t>
            </a:fld>
            <a:endParaRPr lang="en-US" altLang="zh-CN"/>
          </a:p>
        </p:txBody>
      </p:sp>
    </p:spTree>
    <p:extLst>
      <p:ext uri="{BB962C8B-B14F-4D97-AF65-F5344CB8AC3E}">
        <p14:creationId xmlns:p14="http://schemas.microsoft.com/office/powerpoint/2010/main" val="3190096380"/>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zh-CN" altLang="en-US"/>
              <a:t>回归分析概述</a:t>
            </a:r>
          </a:p>
        </p:txBody>
      </p:sp>
      <p:sp>
        <p:nvSpPr>
          <p:cNvPr id="102403" name="Rectangle 3"/>
          <p:cNvSpPr>
            <a:spLocks noGrp="1" noChangeArrowheads="1"/>
          </p:cNvSpPr>
          <p:nvPr>
            <p:ph type="body" idx="1"/>
          </p:nvPr>
        </p:nvSpPr>
        <p:spPr/>
        <p:txBody>
          <a:bodyPr/>
          <a:lstStyle/>
          <a:p>
            <a:r>
              <a:rPr lang="en-US" altLang="zh-CN" dirty="0"/>
              <a:t>Ŷ</a:t>
            </a:r>
            <a:r>
              <a:rPr lang="zh-CN" altLang="en-US" dirty="0"/>
              <a:t>：</a:t>
            </a:r>
            <a:r>
              <a:rPr lang="en-US" altLang="zh-CN" dirty="0"/>
              <a:t>y</a:t>
            </a:r>
            <a:r>
              <a:rPr lang="zh-CN" altLang="en-US" dirty="0"/>
              <a:t>的估计值（所估计的平均水平），表示给定自变量的取值时，根据公式算得的</a:t>
            </a:r>
            <a:r>
              <a:rPr lang="en-US" altLang="zh-CN" dirty="0"/>
              <a:t>y</a:t>
            </a:r>
            <a:r>
              <a:rPr lang="zh-CN" altLang="en-US" dirty="0"/>
              <a:t>的估计值</a:t>
            </a:r>
          </a:p>
          <a:p>
            <a:r>
              <a:rPr lang="en-US" altLang="zh-CN" dirty="0"/>
              <a:t>a</a:t>
            </a:r>
            <a:r>
              <a:rPr lang="zh-CN" altLang="en-US" dirty="0"/>
              <a:t>：常数项，表示自变量取值均为</a:t>
            </a:r>
            <a:r>
              <a:rPr lang="en-US" altLang="zh-CN" dirty="0"/>
              <a:t>0</a:t>
            </a:r>
            <a:r>
              <a:rPr lang="zh-CN" altLang="en-US" dirty="0"/>
              <a:t>时因变量的平均水平，即回归直线在</a:t>
            </a:r>
            <a:r>
              <a:rPr lang="en-US" altLang="zh-CN" dirty="0"/>
              <a:t>y</a:t>
            </a:r>
            <a:r>
              <a:rPr lang="zh-CN" altLang="en-US" dirty="0"/>
              <a:t>轴上的截距</a:t>
            </a:r>
          </a:p>
          <a:p>
            <a:pPr lvl="1"/>
            <a:r>
              <a:rPr lang="zh-CN" altLang="en-US" dirty="0"/>
              <a:t>多数情况下没有实际意义，研究者也不关心</a:t>
            </a:r>
          </a:p>
          <a:p>
            <a:r>
              <a:rPr lang="en-US" altLang="zh-CN" dirty="0"/>
              <a:t>b</a:t>
            </a:r>
            <a:r>
              <a:rPr lang="zh-CN" altLang="en-US" dirty="0"/>
              <a:t>：回归系数，在多变量回归中也称偏回归系数。自变量</a:t>
            </a:r>
            <a:r>
              <a:rPr lang="en-US" altLang="zh-CN" dirty="0"/>
              <a:t>x </a:t>
            </a:r>
            <a:r>
              <a:rPr lang="zh-CN" altLang="en-US" dirty="0"/>
              <a:t>改变一个单位，</a:t>
            </a:r>
            <a:r>
              <a:rPr lang="en-US" altLang="zh-CN" dirty="0"/>
              <a:t>y</a:t>
            </a:r>
            <a:r>
              <a:rPr lang="zh-CN" altLang="en-US" dirty="0"/>
              <a:t>估计值的改变量。即回归直线的斜率</a:t>
            </a:r>
          </a:p>
        </p:txBody>
      </p:sp>
      <p:graphicFrame>
        <p:nvGraphicFramePr>
          <p:cNvPr id="102404" name="Object 4"/>
          <p:cNvGraphicFramePr>
            <a:graphicFrameLocks noChangeAspect="1"/>
          </p:cNvGraphicFramePr>
          <p:nvPr/>
        </p:nvGraphicFramePr>
        <p:xfrm>
          <a:off x="6384925" y="549275"/>
          <a:ext cx="2759075" cy="865188"/>
        </p:xfrm>
        <a:graphic>
          <a:graphicData uri="http://schemas.openxmlformats.org/presentationml/2006/ole">
            <mc:AlternateContent xmlns:mc="http://schemas.openxmlformats.org/markup-compatibility/2006">
              <mc:Choice xmlns:v="urn:schemas-microsoft-com:vml" Requires="v">
                <p:oleObj name="Equation" r:id="rId3" imgW="647640" imgH="203040" progId="Equation.3">
                  <p:embed/>
                </p:oleObj>
              </mc:Choice>
              <mc:Fallback>
                <p:oleObj name="Equation" r:id="rId3" imgW="647640" imgH="203040" progId="Equation.3">
                  <p:embed/>
                  <p:pic>
                    <p:nvPicPr>
                      <p:cNvPr id="10240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4925" y="549275"/>
                        <a:ext cx="2759075"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244</a:t>
            </a:fld>
            <a:endParaRPr lang="en-US" altLang="zh-CN"/>
          </a:p>
        </p:txBody>
      </p:sp>
    </p:spTree>
    <p:extLst>
      <p:ext uri="{BB962C8B-B14F-4D97-AF65-F5344CB8AC3E}">
        <p14:creationId xmlns:p14="http://schemas.microsoft.com/office/powerpoint/2010/main" val="2630927568"/>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zh-CN" altLang="en-US"/>
              <a:t>回归分析概述</a:t>
            </a:r>
          </a:p>
        </p:txBody>
      </p:sp>
      <p:sp>
        <p:nvSpPr>
          <p:cNvPr id="104451" name="Rectangle 3"/>
          <p:cNvSpPr>
            <a:spLocks noGrp="1" noChangeArrowheads="1"/>
          </p:cNvSpPr>
          <p:nvPr>
            <p:ph type="body" idx="1"/>
          </p:nvPr>
        </p:nvSpPr>
        <p:spPr/>
        <p:txBody>
          <a:bodyPr/>
          <a:lstStyle/>
          <a:p>
            <a:r>
              <a:rPr lang="zh-CN" altLang="en-US" dirty="0"/>
              <a:t>估计值和每一个实测值之间的差被称为残差。它刻画了因变量</a:t>
            </a:r>
            <a:r>
              <a:rPr lang="en-US" altLang="zh-CN" dirty="0"/>
              <a:t>y</a:t>
            </a:r>
            <a:r>
              <a:rPr lang="zh-CN" altLang="en-US" dirty="0"/>
              <a:t>除了自变量</a:t>
            </a:r>
            <a:r>
              <a:rPr lang="en-US" altLang="zh-CN" dirty="0"/>
              <a:t>x</a:t>
            </a:r>
            <a:r>
              <a:rPr lang="zh-CN" altLang="en-US" dirty="0"/>
              <a:t>以外的其它所有未进入该模型，或未知但可能与</a:t>
            </a:r>
            <a:r>
              <a:rPr lang="en-US" altLang="zh-CN" dirty="0"/>
              <a:t>y</a:t>
            </a:r>
            <a:r>
              <a:rPr lang="zh-CN" altLang="en-US" dirty="0"/>
              <a:t>有关的随机和非随机因素共同引起的变异，即不能由</a:t>
            </a:r>
            <a:r>
              <a:rPr lang="en-US" altLang="zh-CN" dirty="0"/>
              <a:t>x</a:t>
            </a:r>
            <a:r>
              <a:rPr lang="zh-CN" altLang="en-US" dirty="0"/>
              <a:t>直接估计的部分。</a:t>
            </a:r>
          </a:p>
          <a:p>
            <a:r>
              <a:rPr lang="zh-CN" altLang="en-US" dirty="0"/>
              <a:t>为了方程可以得到估计，我们往往假定</a:t>
            </a:r>
            <a:r>
              <a:rPr lang="zh-CN" altLang="en-US" dirty="0">
                <a:sym typeface="Symbol" pitchFamily="18" charset="2"/>
              </a:rPr>
              <a:t></a:t>
            </a:r>
            <a:r>
              <a:rPr lang="en-US" altLang="zh-CN" dirty="0" err="1"/>
              <a:t>i</a:t>
            </a:r>
            <a:r>
              <a:rPr lang="zh-CN" altLang="en-US" dirty="0"/>
              <a:t>服从正态分布</a:t>
            </a:r>
            <a:r>
              <a:rPr lang="en-US" altLang="zh-CN" dirty="0"/>
              <a:t>N(0,σ</a:t>
            </a:r>
            <a:r>
              <a:rPr lang="en-US" altLang="zh-CN" baseline="30000" dirty="0"/>
              <a:t>2</a:t>
            </a:r>
            <a:r>
              <a:rPr lang="en-US" altLang="zh-CN" dirty="0"/>
              <a:t>)</a:t>
            </a:r>
            <a:r>
              <a:rPr lang="zh-CN" altLang="en-US" dirty="0"/>
              <a:t>。</a:t>
            </a:r>
          </a:p>
        </p:txBody>
      </p:sp>
      <p:graphicFrame>
        <p:nvGraphicFramePr>
          <p:cNvPr id="104452" name="Object 4"/>
          <p:cNvGraphicFramePr>
            <a:graphicFrameLocks noChangeAspect="1"/>
          </p:cNvGraphicFramePr>
          <p:nvPr/>
        </p:nvGraphicFramePr>
        <p:xfrm>
          <a:off x="1658938" y="4899025"/>
          <a:ext cx="3032125" cy="785813"/>
        </p:xfrm>
        <a:graphic>
          <a:graphicData uri="http://schemas.openxmlformats.org/presentationml/2006/ole">
            <mc:AlternateContent xmlns:mc="http://schemas.openxmlformats.org/markup-compatibility/2006">
              <mc:Choice xmlns:v="urn:schemas-microsoft-com:vml" Requires="v">
                <p:oleObj name="公式" r:id="rId3" imgW="914400" imgH="228600" progId="Equation.3">
                  <p:embed/>
                </p:oleObj>
              </mc:Choice>
              <mc:Fallback>
                <p:oleObj name="公式" r:id="rId3" imgW="914400" imgH="228600" progId="Equation.3">
                  <p:embed/>
                  <p:pic>
                    <p:nvPicPr>
                      <p:cNvPr id="1044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938" y="4899025"/>
                        <a:ext cx="3032125" cy="785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44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4163" y="5113338"/>
            <a:ext cx="2166937"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245</a:t>
            </a:fld>
            <a:endParaRPr lang="en-US" altLang="zh-CN"/>
          </a:p>
        </p:txBody>
      </p:sp>
    </p:spTree>
    <p:extLst>
      <p:ext uri="{BB962C8B-B14F-4D97-AF65-F5344CB8AC3E}">
        <p14:creationId xmlns:p14="http://schemas.microsoft.com/office/powerpoint/2010/main" val="291371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zh-CN" altLang="zh-CN"/>
              <a:t>案例：销量影响因素分析</a:t>
            </a:r>
            <a:endParaRPr lang="zh-CN" altLang="en-US" dirty="0"/>
          </a:p>
        </p:txBody>
      </p:sp>
      <p:sp>
        <p:nvSpPr>
          <p:cNvPr id="22531" name="Rectangle 3"/>
          <p:cNvSpPr>
            <a:spLocks noGrp="1" noChangeArrowheads="1"/>
          </p:cNvSpPr>
          <p:nvPr>
            <p:ph type="body" idx="1"/>
          </p:nvPr>
        </p:nvSpPr>
        <p:spPr/>
        <p:txBody>
          <a:bodyPr/>
          <a:lstStyle/>
          <a:p>
            <a:r>
              <a:rPr lang="zh-CN" altLang="en-US" dirty="0"/>
              <a:t>某专门面向年轻人制作肖像的公司计划在国内再开设几家分店，收集了目前已开设的分店的销售数据</a:t>
            </a:r>
            <a:r>
              <a:rPr lang="en-US" altLang="zh-CN" dirty="0"/>
              <a:t>(Y</a:t>
            </a:r>
            <a:r>
              <a:rPr lang="zh-CN" altLang="en-US" dirty="0"/>
              <a:t>，万元</a:t>
            </a:r>
            <a:r>
              <a:rPr lang="en-US" altLang="zh-CN" dirty="0"/>
              <a:t>)</a:t>
            </a:r>
            <a:r>
              <a:rPr lang="zh-CN" altLang="en-US" dirty="0"/>
              <a:t>及分店所在城市的</a:t>
            </a:r>
            <a:r>
              <a:rPr lang="en-US" altLang="zh-CN" dirty="0"/>
              <a:t>16</a:t>
            </a:r>
            <a:r>
              <a:rPr lang="zh-CN" altLang="en-US" dirty="0"/>
              <a:t>岁以下人数</a:t>
            </a:r>
            <a:r>
              <a:rPr lang="en-US" altLang="zh-CN" dirty="0"/>
              <a:t>(X1</a:t>
            </a:r>
            <a:r>
              <a:rPr lang="zh-CN" altLang="en-US" dirty="0"/>
              <a:t>，万人</a:t>
            </a:r>
            <a:r>
              <a:rPr lang="en-US" altLang="zh-CN" dirty="0"/>
              <a:t>)</a:t>
            </a:r>
            <a:r>
              <a:rPr lang="zh-CN" altLang="en-US" dirty="0"/>
              <a:t>、人均可支配收入</a:t>
            </a:r>
            <a:r>
              <a:rPr lang="en-US" altLang="zh-CN" dirty="0"/>
              <a:t>(X2</a:t>
            </a:r>
            <a:r>
              <a:rPr lang="zh-CN" altLang="en-US" dirty="0"/>
              <a:t>，元</a:t>
            </a:r>
            <a:r>
              <a:rPr lang="en-US" altLang="zh-CN" dirty="0"/>
              <a:t>)</a:t>
            </a:r>
            <a:r>
              <a:rPr lang="zh-CN" altLang="en-US" dirty="0"/>
              <a:t>，数据见</a:t>
            </a:r>
            <a:r>
              <a:rPr lang="en-US" altLang="zh-CN" dirty="0" err="1"/>
              <a:t>reg.sav</a:t>
            </a:r>
            <a:r>
              <a:rPr lang="zh-CN" altLang="en-US" dirty="0"/>
              <a:t>。试进行统计分析。</a:t>
            </a:r>
            <a:endParaRPr lang="en-US" altLang="zh-CN" dirty="0"/>
          </a:p>
          <a:p>
            <a:pPr lvl="1"/>
            <a:r>
              <a:rPr lang="zh-CN" altLang="en-US" dirty="0"/>
              <a:t>实际上拟合的模型如下：</a:t>
            </a:r>
          </a:p>
          <a:p>
            <a:endParaRPr lang="zh-CN" altLang="en-US" dirty="0"/>
          </a:p>
        </p:txBody>
      </p:sp>
      <p:graphicFrame>
        <p:nvGraphicFramePr>
          <p:cNvPr id="2" name="对象 1"/>
          <p:cNvGraphicFramePr>
            <a:graphicFrameLocks noChangeAspect="1"/>
          </p:cNvGraphicFramePr>
          <p:nvPr/>
        </p:nvGraphicFramePr>
        <p:xfrm>
          <a:off x="1331640" y="4627240"/>
          <a:ext cx="6705600" cy="792162"/>
        </p:xfrm>
        <a:graphic>
          <a:graphicData uri="http://schemas.openxmlformats.org/presentationml/2006/ole">
            <mc:AlternateContent xmlns:mc="http://schemas.openxmlformats.org/markup-compatibility/2006">
              <mc:Choice xmlns:v="urn:schemas-microsoft-com:vml" Requires="v">
                <p:oleObj name="Equation" r:id="rId3" imgW="1924139" imgH="219186" progId="Equation.3">
                  <p:embed/>
                </p:oleObj>
              </mc:Choice>
              <mc:Fallback>
                <p:oleObj name="Equation" r:id="rId3" imgW="1924139" imgH="219186" progId="Equation.3">
                  <p:embed/>
                  <p:pic>
                    <p:nvPicPr>
                      <p:cNvPr id="2" name="对象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4627240"/>
                        <a:ext cx="67056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对象 2"/>
          <p:cNvGraphicFramePr>
            <a:graphicFrameLocks noChangeAspect="1"/>
          </p:cNvGraphicFramePr>
          <p:nvPr/>
        </p:nvGraphicFramePr>
        <p:xfrm>
          <a:off x="1331640" y="3789040"/>
          <a:ext cx="3962400" cy="774700"/>
        </p:xfrm>
        <a:graphic>
          <a:graphicData uri="http://schemas.openxmlformats.org/presentationml/2006/ole">
            <mc:AlternateContent xmlns:mc="http://schemas.openxmlformats.org/markup-compatibility/2006">
              <mc:Choice xmlns:v="urn:schemas-microsoft-com:vml" Requires="v">
                <p:oleObj name="Equation" r:id="rId5" imgW="1095420" imgH="209468" progId="Equation.3">
                  <p:embed/>
                </p:oleObj>
              </mc:Choice>
              <mc:Fallback>
                <p:oleObj name="Equation" r:id="rId5" imgW="1095420" imgH="209468" progId="Equation.3">
                  <p:embed/>
                  <p:pic>
                    <p:nvPicPr>
                      <p:cNvPr id="3" name="对象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640" y="3789040"/>
                        <a:ext cx="3962400"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8"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9"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246</a:t>
            </a:fld>
            <a:endParaRPr lang="en-US" altLang="zh-CN"/>
          </a:p>
        </p:txBody>
      </p:sp>
    </p:spTree>
    <p:extLst>
      <p:ext uri="{BB962C8B-B14F-4D97-AF65-F5344CB8AC3E}">
        <p14:creationId xmlns:p14="http://schemas.microsoft.com/office/powerpoint/2010/main" val="4114275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zh-CN" altLang="en-US"/>
              <a:t>模型适用条件</a:t>
            </a:r>
            <a:endParaRPr lang="zh-CN" altLang="en-US" dirty="0"/>
          </a:p>
        </p:txBody>
      </p:sp>
      <p:sp>
        <p:nvSpPr>
          <p:cNvPr id="19459" name="Rectangle 3"/>
          <p:cNvSpPr>
            <a:spLocks noGrp="1" noChangeArrowheads="1"/>
          </p:cNvSpPr>
          <p:nvPr>
            <p:ph type="body" idx="1"/>
          </p:nvPr>
        </p:nvSpPr>
        <p:spPr/>
        <p:txBody>
          <a:bodyPr/>
          <a:lstStyle/>
          <a:p>
            <a:r>
              <a:rPr lang="zh-CN" altLang="en-US" dirty="0"/>
              <a:t>线性趋势</a:t>
            </a:r>
          </a:p>
          <a:p>
            <a:r>
              <a:rPr lang="zh-CN" altLang="en-US" dirty="0"/>
              <a:t>独立性</a:t>
            </a:r>
          </a:p>
          <a:p>
            <a:r>
              <a:rPr lang="zh-CN" altLang="en-US" dirty="0"/>
              <a:t>正态性</a:t>
            </a:r>
          </a:p>
          <a:p>
            <a:r>
              <a:rPr lang="zh-CN" altLang="en-US" dirty="0"/>
              <a:t>方差齐性</a:t>
            </a:r>
          </a:p>
          <a:p>
            <a:pPr lvl="1"/>
            <a:r>
              <a:rPr lang="zh-CN" altLang="en-US" dirty="0"/>
              <a:t>如果只是探讨自变量与因变量间的关系，则后两个条件可以适当放宽</a:t>
            </a:r>
            <a:endParaRPr lang="en-US" altLang="zh-CN" dirty="0"/>
          </a:p>
          <a:p>
            <a:r>
              <a:rPr lang="zh-CN" altLang="en-US" dirty="0"/>
              <a:t>样本量</a:t>
            </a:r>
          </a:p>
          <a:p>
            <a:pPr lvl="1"/>
            <a:r>
              <a:rPr lang="zh-CN" altLang="en-US" dirty="0"/>
              <a:t>根据经验，记录数应当在希望分析的自变量数的</a:t>
            </a:r>
            <a:r>
              <a:rPr lang="en-US" altLang="zh-CN" dirty="0"/>
              <a:t>20</a:t>
            </a:r>
            <a:r>
              <a:rPr lang="zh-CN" altLang="en-US" dirty="0"/>
              <a:t>倍以上为宜</a:t>
            </a:r>
          </a:p>
          <a:p>
            <a:pPr lvl="1"/>
            <a:r>
              <a:rPr lang="zh-CN" altLang="en-US" dirty="0"/>
              <a:t>实质上样本量和模型的决定系数有关，可通过迭代的方法进行计算</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247</a:t>
            </a:fld>
            <a:endParaRPr lang="en-US" altLang="zh-CN"/>
          </a:p>
        </p:txBody>
      </p:sp>
    </p:spTree>
    <p:extLst>
      <p:ext uri="{BB962C8B-B14F-4D97-AF65-F5344CB8AC3E}">
        <p14:creationId xmlns:p14="http://schemas.microsoft.com/office/powerpoint/2010/main" val="139421874"/>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zh-CN" altLang="en-US" dirty="0"/>
              <a:t>常用指标</a:t>
            </a:r>
          </a:p>
        </p:txBody>
      </p:sp>
      <p:sp>
        <p:nvSpPr>
          <p:cNvPr id="21507" name="Rectangle 3"/>
          <p:cNvSpPr>
            <a:spLocks noGrp="1" noChangeArrowheads="1"/>
          </p:cNvSpPr>
          <p:nvPr>
            <p:ph type="body" idx="1"/>
          </p:nvPr>
        </p:nvSpPr>
        <p:spPr/>
        <p:txBody>
          <a:bodyPr/>
          <a:lstStyle/>
          <a:p>
            <a:r>
              <a:rPr lang="zh-CN" altLang="en-US" dirty="0"/>
              <a:t>偏回归系数</a:t>
            </a:r>
          </a:p>
          <a:p>
            <a:pPr lvl="1"/>
            <a:r>
              <a:rPr lang="zh-CN" altLang="en-US" dirty="0"/>
              <a:t>相应的自变量上升一个单位时，因变量取值的变动情况，即自变量对因变量的影响程度。</a:t>
            </a:r>
          </a:p>
          <a:p>
            <a:r>
              <a:rPr lang="zh-CN" altLang="en-US" dirty="0"/>
              <a:t>标化偏回归系数：量纲问题</a:t>
            </a:r>
          </a:p>
          <a:p>
            <a:r>
              <a:rPr lang="zh-CN" altLang="en-US" dirty="0"/>
              <a:t>决定系数</a:t>
            </a:r>
          </a:p>
          <a:p>
            <a:pPr lvl="1"/>
            <a:r>
              <a:rPr lang="zh-CN" altLang="en-US" dirty="0"/>
              <a:t>相应的相关系数的平方，用</a:t>
            </a:r>
            <a:r>
              <a:rPr lang="en-US" altLang="zh-CN" dirty="0"/>
              <a:t>R</a:t>
            </a:r>
            <a:r>
              <a:rPr lang="en-US" altLang="zh-CN" baseline="30000" dirty="0"/>
              <a:t>2</a:t>
            </a:r>
            <a:r>
              <a:rPr lang="zh-CN" altLang="en-US" dirty="0"/>
              <a:t>表示，它反映因变量</a:t>
            </a:r>
            <a:r>
              <a:rPr lang="en-US" altLang="zh-CN" dirty="0"/>
              <a:t>y</a:t>
            </a:r>
            <a:r>
              <a:rPr lang="zh-CN" altLang="en-US" dirty="0"/>
              <a:t>的全部变异中能够通过回归关系被自变量解释的比例。</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248</a:t>
            </a:fld>
            <a:endParaRPr lang="en-US" altLang="zh-CN"/>
          </a:p>
        </p:txBody>
      </p:sp>
    </p:spTree>
    <p:extLst>
      <p:ext uri="{BB962C8B-B14F-4D97-AF65-F5344CB8AC3E}">
        <p14:creationId xmlns:p14="http://schemas.microsoft.com/office/powerpoint/2010/main" val="235707796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zh-CN" altLang="en-US"/>
              <a:t>线性回归模型简介</a:t>
            </a:r>
          </a:p>
        </p:txBody>
      </p:sp>
      <p:sp>
        <p:nvSpPr>
          <p:cNvPr id="25603" name="Rectangle 3"/>
          <p:cNvSpPr>
            <a:spLocks noGrp="1" noChangeArrowheads="1"/>
          </p:cNvSpPr>
          <p:nvPr>
            <p:ph type="body" idx="1"/>
          </p:nvPr>
        </p:nvSpPr>
        <p:spPr/>
        <p:txBody>
          <a:bodyPr/>
          <a:lstStyle/>
          <a:p>
            <a:r>
              <a:rPr lang="zh-CN" altLang="en-US"/>
              <a:t>分析步骤</a:t>
            </a:r>
          </a:p>
          <a:p>
            <a:pPr lvl="1"/>
            <a:r>
              <a:rPr lang="zh-CN" altLang="en-US"/>
              <a:t>做出散点图，观察变量间的趋势</a:t>
            </a:r>
          </a:p>
        </p:txBody>
      </p:sp>
      <p:pic>
        <p:nvPicPr>
          <p:cNvPr id="2560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646437"/>
            <a:ext cx="2057400" cy="175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2200" y="2646437"/>
            <a:ext cx="2076450" cy="178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2636912"/>
            <a:ext cx="2057400" cy="178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7"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81800" y="2646437"/>
            <a:ext cx="2057400" cy="178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10"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1"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249</a:t>
            </a:fld>
            <a:endParaRPr lang="en-US" altLang="zh-CN"/>
          </a:p>
        </p:txBody>
      </p:sp>
    </p:spTree>
    <p:extLst>
      <p:ext uri="{BB962C8B-B14F-4D97-AF65-F5344CB8AC3E}">
        <p14:creationId xmlns:p14="http://schemas.microsoft.com/office/powerpoint/2010/main" val="1335977478"/>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zh-CN" altLang="en-US"/>
              <a:t>线性回归模型简介</a:t>
            </a:r>
          </a:p>
        </p:txBody>
      </p:sp>
      <p:sp>
        <p:nvSpPr>
          <p:cNvPr id="26627" name="Rectangle 3"/>
          <p:cNvSpPr>
            <a:spLocks noGrp="1" noChangeArrowheads="1"/>
          </p:cNvSpPr>
          <p:nvPr>
            <p:ph type="body" idx="1"/>
          </p:nvPr>
        </p:nvSpPr>
        <p:spPr/>
        <p:txBody>
          <a:bodyPr/>
          <a:lstStyle/>
          <a:p>
            <a:r>
              <a:rPr lang="zh-CN" altLang="en-US"/>
              <a:t>分析步骤</a:t>
            </a:r>
          </a:p>
          <a:p>
            <a:pPr lvl="1"/>
            <a:r>
              <a:rPr lang="zh-CN" altLang="en-US"/>
              <a:t>考察数据的分布，进行必要的预处理。即分析变量的正态性、方差齐等问题</a:t>
            </a:r>
          </a:p>
          <a:p>
            <a:pPr lvl="1"/>
            <a:r>
              <a:rPr lang="zh-CN" altLang="en-US"/>
              <a:t>进行直线回归分析</a:t>
            </a:r>
          </a:p>
          <a:p>
            <a:pPr lvl="1"/>
            <a:r>
              <a:rPr lang="zh-CN" altLang="en-US"/>
              <a:t>残差分析</a:t>
            </a:r>
          </a:p>
          <a:p>
            <a:pPr lvl="2"/>
            <a:r>
              <a:rPr lang="zh-CN" altLang="en-US"/>
              <a:t>残差间是否独立（</a:t>
            </a:r>
            <a:r>
              <a:rPr lang="en-US" altLang="zh-CN"/>
              <a:t>Durbin-Watson</a:t>
            </a:r>
            <a:r>
              <a:rPr lang="zh-CN" altLang="en-US"/>
              <a:t>检验）</a:t>
            </a:r>
          </a:p>
          <a:p>
            <a:pPr lvl="2"/>
            <a:r>
              <a:rPr lang="zh-CN" altLang="en-US"/>
              <a:t>残差分布是否为正态（图形或统计量）</a:t>
            </a:r>
          </a:p>
        </p:txBody>
      </p:sp>
      <p:sp>
        <p:nvSpPr>
          <p:cNvPr id="5"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6"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7"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250</a:t>
            </a:fld>
            <a:endParaRPr lang="en-US" altLang="zh-CN"/>
          </a:p>
        </p:txBody>
      </p:sp>
    </p:spTree>
    <p:extLst>
      <p:ext uri="{BB962C8B-B14F-4D97-AF65-F5344CB8AC3E}">
        <p14:creationId xmlns:p14="http://schemas.microsoft.com/office/powerpoint/2010/main" val="163663832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zh-CN" altLang="en-US"/>
              <a:t>线性回归模型简介</a:t>
            </a:r>
          </a:p>
        </p:txBody>
      </p:sp>
      <p:sp>
        <p:nvSpPr>
          <p:cNvPr id="27651" name="Rectangle 3"/>
          <p:cNvSpPr>
            <a:spLocks noGrp="1" noChangeArrowheads="1"/>
          </p:cNvSpPr>
          <p:nvPr>
            <p:ph type="body" idx="1"/>
          </p:nvPr>
        </p:nvSpPr>
        <p:spPr/>
        <p:txBody>
          <a:bodyPr/>
          <a:lstStyle/>
          <a:p>
            <a:r>
              <a:rPr lang="zh-CN" altLang="en-US" dirty="0"/>
              <a:t>分析步骤</a:t>
            </a:r>
          </a:p>
          <a:p>
            <a:pPr lvl="1"/>
            <a:r>
              <a:rPr lang="zh-CN" altLang="en-US" dirty="0"/>
              <a:t>残差分析</a:t>
            </a:r>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r>
              <a:rPr lang="zh-CN" altLang="en-US" dirty="0"/>
              <a:t>强影响点的诊断</a:t>
            </a:r>
          </a:p>
          <a:p>
            <a:pPr lvl="1"/>
            <a:r>
              <a:rPr lang="zh-CN" altLang="en-US" dirty="0"/>
              <a:t>多重共线性问题的判断</a:t>
            </a:r>
          </a:p>
          <a:p>
            <a:pPr lvl="2"/>
            <a:r>
              <a:rPr lang="zh-CN" altLang="en-US" dirty="0"/>
              <a:t>这两个步骤和残差分析往往混在一起，难以完全分出先后</a:t>
            </a:r>
          </a:p>
          <a:p>
            <a:pPr lvl="1"/>
            <a:endParaRPr lang="zh-CN" altLang="en-US" dirty="0"/>
          </a:p>
        </p:txBody>
      </p:sp>
      <p:pic>
        <p:nvPicPr>
          <p:cNvPr id="276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348880"/>
            <a:ext cx="2667000"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4200" y="2348880"/>
            <a:ext cx="2667000"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2348880"/>
            <a:ext cx="266700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p:txBody>
      </p:sp>
      <p:sp>
        <p:nvSpPr>
          <p:cNvPr id="9"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10"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251</a:t>
            </a:fld>
            <a:endParaRPr lang="en-US" altLang="zh-CN"/>
          </a:p>
        </p:txBody>
      </p:sp>
    </p:spTree>
    <p:extLst>
      <p:ext uri="{BB962C8B-B14F-4D97-AF65-F5344CB8AC3E}">
        <p14:creationId xmlns:p14="http://schemas.microsoft.com/office/powerpoint/2010/main" val="330034766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ctrTitle" sz="quarter"/>
          </p:nvPr>
        </p:nvSpPr>
        <p:spPr/>
        <p:txBody>
          <a:bodyPr/>
          <a:lstStyle/>
          <a:p>
            <a:r>
              <a:rPr lang="en-US" altLang="zh-CN" dirty="0"/>
              <a:t>SPSS</a:t>
            </a:r>
            <a:r>
              <a:rPr lang="zh-CN" altLang="en-US" dirty="0"/>
              <a:t>系列培训之：</a:t>
            </a:r>
            <a:br>
              <a:rPr lang="en-US" altLang="zh-CN" dirty="0"/>
            </a:br>
            <a:r>
              <a:rPr lang="zh-CN" altLang="en-US" dirty="0"/>
              <a:t>常用统计方法的正确选择</a:t>
            </a:r>
          </a:p>
        </p:txBody>
      </p:sp>
      <p:sp>
        <p:nvSpPr>
          <p:cNvPr id="18" name="副标题 17"/>
          <p:cNvSpPr>
            <a:spLocks noGrp="1"/>
          </p:cNvSpPr>
          <p:nvPr>
            <p:ph type="subTitle" sz="quarter" idx="1"/>
          </p:nvPr>
        </p:nvSpPr>
        <p:spPr/>
        <p:txBody>
          <a:bodyPr/>
          <a:lstStyle/>
          <a:p>
            <a:r>
              <a:rPr lang="en-US" altLang="zh-CN" dirty="0"/>
              <a:t>@</a:t>
            </a:r>
            <a:r>
              <a:rPr lang="zh-CN" altLang="en-US" dirty="0"/>
              <a:t>文彤老师</a:t>
            </a:r>
          </a:p>
        </p:txBody>
      </p:sp>
    </p:spTree>
    <p:extLst>
      <p:ext uri="{BB962C8B-B14F-4D97-AF65-F5344CB8AC3E}">
        <p14:creationId xmlns:p14="http://schemas.microsoft.com/office/powerpoint/2010/main" val="460758204"/>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zh-CN" altLang="en-US"/>
              <a:t>常用统计推断方法</a:t>
            </a:r>
          </a:p>
        </p:txBody>
      </p:sp>
      <p:sp>
        <p:nvSpPr>
          <p:cNvPr id="11267" name="Rectangle 3"/>
          <p:cNvSpPr>
            <a:spLocks noGrp="1" noChangeArrowheads="1"/>
          </p:cNvSpPr>
          <p:nvPr>
            <p:ph type="body" idx="1"/>
          </p:nvPr>
        </p:nvSpPr>
        <p:spPr/>
        <p:txBody>
          <a:bodyPr/>
          <a:lstStyle/>
          <a:p>
            <a:r>
              <a:rPr lang="zh-CN" altLang="en-US"/>
              <a:t>为什么需要推断</a:t>
            </a:r>
          </a:p>
          <a:p>
            <a:pPr lvl="1"/>
            <a:r>
              <a:rPr lang="zh-CN" altLang="en-US"/>
              <a:t>多数情况下得到的是样本信息</a:t>
            </a:r>
          </a:p>
          <a:p>
            <a:pPr lvl="1"/>
            <a:r>
              <a:rPr lang="zh-CN" altLang="en-US"/>
              <a:t>真正关心的是总体情况</a:t>
            </a:r>
          </a:p>
          <a:p>
            <a:pPr lvl="1"/>
            <a:r>
              <a:rPr lang="zh-CN" altLang="en-US"/>
              <a:t>样本信息</a:t>
            </a:r>
            <a:r>
              <a:rPr lang="zh-CN" altLang="en-US">
                <a:sym typeface="Wingdings" pitchFamily="2" charset="2"/>
              </a:rPr>
              <a:t>总体特征（总体均数、标准误等）</a:t>
            </a:r>
          </a:p>
          <a:p>
            <a:pPr lvl="2"/>
            <a:r>
              <a:rPr lang="zh-CN" altLang="en-US">
                <a:sym typeface="Wingdings" pitchFamily="2" charset="2"/>
              </a:rPr>
              <a:t>年轻女性月化妆费的估计</a:t>
            </a:r>
          </a:p>
          <a:p>
            <a:pPr lvl="1"/>
            <a:r>
              <a:rPr lang="zh-CN" altLang="en-US"/>
              <a:t>判断某些因素对另一些指标有无影响，及影响大小</a:t>
            </a:r>
          </a:p>
          <a:p>
            <a:pPr lvl="2"/>
            <a:r>
              <a:rPr lang="zh-CN" altLang="en-US"/>
              <a:t>促销活动对销售额有无影响</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253</a:t>
            </a:fld>
            <a:endParaRPr lang="en-US" altLang="zh-CN"/>
          </a:p>
        </p:txBody>
      </p:sp>
    </p:spTree>
    <p:extLst>
      <p:ext uri="{BB962C8B-B14F-4D97-AF65-F5344CB8AC3E}">
        <p14:creationId xmlns:p14="http://schemas.microsoft.com/office/powerpoint/2010/main" val="664490506"/>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zh-CN" altLang="en-US"/>
              <a:t>常用统计推断方法</a:t>
            </a:r>
          </a:p>
        </p:txBody>
      </p:sp>
      <p:sp>
        <p:nvSpPr>
          <p:cNvPr id="13315" name="Rectangle 3"/>
          <p:cNvSpPr>
            <a:spLocks noGrp="1" noChangeArrowheads="1"/>
          </p:cNvSpPr>
          <p:nvPr>
            <p:ph type="body" idx="1"/>
          </p:nvPr>
        </p:nvSpPr>
        <p:spPr/>
        <p:txBody>
          <a:bodyPr/>
          <a:lstStyle/>
          <a:p>
            <a:r>
              <a:rPr lang="zh-CN" altLang="en-US"/>
              <a:t>对自身总体进行推断</a:t>
            </a:r>
          </a:p>
          <a:p>
            <a:pPr lvl="1"/>
            <a:r>
              <a:rPr lang="zh-CN" altLang="en-US"/>
              <a:t>连续变量：单样本</a:t>
            </a:r>
            <a:r>
              <a:rPr lang="en-US" altLang="zh-CN"/>
              <a:t>t</a:t>
            </a:r>
            <a:r>
              <a:rPr lang="zh-CN" altLang="en-US"/>
              <a:t>检验</a:t>
            </a:r>
          </a:p>
          <a:p>
            <a:pPr lvl="1"/>
            <a:r>
              <a:rPr lang="zh-CN" altLang="en-US"/>
              <a:t>无序分类变量：二项分布、卡方分布检验</a:t>
            </a:r>
          </a:p>
          <a:p>
            <a:pPr lvl="1"/>
            <a:r>
              <a:rPr lang="zh-CN" altLang="en-US"/>
              <a:t>有序分类变量：秩和检验</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254</a:t>
            </a:fld>
            <a:endParaRPr lang="en-US" altLang="zh-CN"/>
          </a:p>
        </p:txBody>
      </p:sp>
    </p:spTree>
    <p:extLst>
      <p:ext uri="{BB962C8B-B14F-4D97-AF65-F5344CB8AC3E}">
        <p14:creationId xmlns:p14="http://schemas.microsoft.com/office/powerpoint/2010/main" val="132417055"/>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zh-CN" altLang="en-US"/>
              <a:t>常用统计推断方法</a:t>
            </a:r>
          </a:p>
        </p:txBody>
      </p:sp>
      <p:sp>
        <p:nvSpPr>
          <p:cNvPr id="14339" name="Rectangle 3"/>
          <p:cNvSpPr>
            <a:spLocks noGrp="1" noChangeArrowheads="1"/>
          </p:cNvSpPr>
          <p:nvPr>
            <p:ph type="body" idx="1"/>
          </p:nvPr>
        </p:nvSpPr>
        <p:spPr/>
        <p:txBody>
          <a:bodyPr/>
          <a:lstStyle/>
          <a:p>
            <a:r>
              <a:rPr lang="zh-CN" altLang="en-US" dirty="0"/>
              <a:t>因变量：连续</a:t>
            </a:r>
          </a:p>
          <a:p>
            <a:pPr lvl="1"/>
            <a:r>
              <a:rPr lang="zh-CN" altLang="en-US" dirty="0"/>
              <a:t>单个自变量：二分类	</a:t>
            </a:r>
            <a:r>
              <a:rPr lang="en-US" altLang="zh-CN" dirty="0"/>
              <a:t>t</a:t>
            </a:r>
            <a:r>
              <a:rPr lang="zh-CN" altLang="en-US" dirty="0"/>
              <a:t>检验</a:t>
            </a:r>
          </a:p>
          <a:p>
            <a:pPr lvl="2"/>
            <a:r>
              <a:rPr lang="zh-CN" altLang="en-US" dirty="0"/>
              <a:t>成组</a:t>
            </a:r>
            <a:r>
              <a:rPr lang="en-US" altLang="zh-CN" dirty="0"/>
              <a:t>t</a:t>
            </a:r>
            <a:r>
              <a:rPr lang="zh-CN" altLang="en-US" dirty="0"/>
              <a:t>检验	促销活动对销量有无作用</a:t>
            </a:r>
            <a:endParaRPr lang="en-US" altLang="zh-CN" dirty="0"/>
          </a:p>
          <a:p>
            <a:pPr lvl="2"/>
            <a:r>
              <a:rPr lang="zh-CN" altLang="en-US" dirty="0"/>
              <a:t>配对</a:t>
            </a:r>
            <a:r>
              <a:rPr lang="en-US" altLang="zh-CN" dirty="0"/>
              <a:t>t</a:t>
            </a:r>
            <a:r>
              <a:rPr lang="zh-CN" altLang="en-US" dirty="0"/>
              <a:t>检验	培训前后销售额的比较</a:t>
            </a:r>
            <a:endParaRPr lang="en-US" altLang="zh-CN" dirty="0"/>
          </a:p>
          <a:p>
            <a:pPr lvl="1"/>
            <a:r>
              <a:rPr lang="zh-CN" altLang="en-US" dirty="0"/>
              <a:t>单个自变量：多分类	单因素方差分析</a:t>
            </a:r>
          </a:p>
          <a:p>
            <a:pPr lvl="2"/>
            <a:r>
              <a:rPr lang="zh-CN" altLang="en-US" dirty="0"/>
              <a:t>纸张添加剂与纸张强度</a:t>
            </a:r>
            <a:endParaRPr lang="en-US" altLang="zh-CN" dirty="0"/>
          </a:p>
          <a:p>
            <a:pPr lvl="1"/>
            <a:r>
              <a:rPr lang="zh-CN" altLang="en-US" dirty="0"/>
              <a:t>单个自变量：连续</a:t>
            </a:r>
          </a:p>
          <a:p>
            <a:pPr lvl="2"/>
            <a:r>
              <a:rPr lang="zh-CN" altLang="en-US" dirty="0"/>
              <a:t>相关分析：考察两变量在数量上的依存关系</a:t>
            </a:r>
          </a:p>
          <a:p>
            <a:pPr lvl="2"/>
            <a:r>
              <a:rPr lang="zh-CN" altLang="en-US" dirty="0"/>
              <a:t>回归分析：考察一个变量对另一个变量影响程度的大小</a:t>
            </a:r>
          </a:p>
          <a:p>
            <a:pPr lvl="2"/>
            <a:endParaRPr lang="en-US" altLang="zh-CN" dirty="0"/>
          </a:p>
          <a:p>
            <a:endParaRPr lang="en-US" altLang="zh-CN"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255</a:t>
            </a:fld>
            <a:endParaRPr lang="en-US" altLang="zh-CN"/>
          </a:p>
        </p:txBody>
      </p:sp>
    </p:spTree>
    <p:extLst>
      <p:ext uri="{BB962C8B-B14F-4D97-AF65-F5344CB8AC3E}">
        <p14:creationId xmlns:p14="http://schemas.microsoft.com/office/powerpoint/2010/main" val="360605719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zh-CN" altLang="en-US"/>
              <a:t>常用统计推断方法</a:t>
            </a:r>
          </a:p>
        </p:txBody>
      </p:sp>
      <p:sp>
        <p:nvSpPr>
          <p:cNvPr id="16387" name="Rectangle 3"/>
          <p:cNvSpPr>
            <a:spLocks noGrp="1" noChangeArrowheads="1"/>
          </p:cNvSpPr>
          <p:nvPr>
            <p:ph type="body" idx="1"/>
          </p:nvPr>
        </p:nvSpPr>
        <p:spPr/>
        <p:txBody>
          <a:bodyPr/>
          <a:lstStyle/>
          <a:p>
            <a:r>
              <a:rPr lang="zh-CN" altLang="en-US" dirty="0"/>
              <a:t>因变量：连续</a:t>
            </a:r>
          </a:p>
          <a:p>
            <a:pPr lvl="1"/>
            <a:r>
              <a:rPr lang="zh-CN" altLang="en-US" dirty="0"/>
              <a:t>多个自变量：分类变量为主	方差分析模型</a:t>
            </a:r>
          </a:p>
          <a:p>
            <a:pPr lvl="2"/>
            <a:r>
              <a:rPr lang="zh-CN" altLang="en-US" dirty="0"/>
              <a:t>便于两两比较</a:t>
            </a:r>
          </a:p>
          <a:p>
            <a:pPr lvl="2"/>
            <a:r>
              <a:rPr lang="zh-CN" altLang="en-US" dirty="0"/>
              <a:t>有多种图形帮助分析</a:t>
            </a:r>
          </a:p>
          <a:p>
            <a:pPr lvl="2"/>
            <a:r>
              <a:rPr lang="zh-CN" altLang="en-US" dirty="0"/>
              <a:t>自变量间可能有主次之分</a:t>
            </a:r>
            <a:endParaRPr lang="en-US" altLang="zh-CN" dirty="0"/>
          </a:p>
          <a:p>
            <a:pPr lvl="1"/>
            <a:r>
              <a:rPr lang="zh-CN" altLang="en-US" dirty="0"/>
              <a:t>多个自变量：连续变量为主	线性回归模型</a:t>
            </a:r>
          </a:p>
          <a:p>
            <a:pPr lvl="2"/>
            <a:r>
              <a:rPr lang="zh-CN" altLang="en-US" dirty="0"/>
              <a:t>本质上和方差分析模型等价</a:t>
            </a:r>
          </a:p>
          <a:p>
            <a:pPr lvl="2"/>
            <a:r>
              <a:rPr lang="zh-CN" altLang="en-US" dirty="0"/>
              <a:t>可利用散点图、回归线等图形帮助解释</a:t>
            </a:r>
          </a:p>
          <a:p>
            <a:pPr lvl="2"/>
            <a:r>
              <a:rPr lang="zh-CN" altLang="en-US" dirty="0"/>
              <a:t>可用逐步法对自变量进行自动筛选</a:t>
            </a:r>
            <a:endParaRPr lang="en-US" altLang="zh-CN" dirty="0"/>
          </a:p>
          <a:p>
            <a:pPr lvl="2"/>
            <a:endParaRPr lang="en-US" altLang="zh-CN" dirty="0"/>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256</a:t>
            </a:fld>
            <a:endParaRPr lang="en-US" altLang="zh-CN"/>
          </a:p>
        </p:txBody>
      </p:sp>
    </p:spTree>
    <p:extLst>
      <p:ext uri="{BB962C8B-B14F-4D97-AF65-F5344CB8AC3E}">
        <p14:creationId xmlns:p14="http://schemas.microsoft.com/office/powerpoint/2010/main" val="1183432405"/>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zh-CN" altLang="en-US"/>
              <a:t>常用统计推断方法</a:t>
            </a:r>
          </a:p>
        </p:txBody>
      </p:sp>
      <p:sp>
        <p:nvSpPr>
          <p:cNvPr id="18435" name="Rectangle 3"/>
          <p:cNvSpPr>
            <a:spLocks noGrp="1" noChangeArrowheads="1"/>
          </p:cNvSpPr>
          <p:nvPr>
            <p:ph type="body" idx="1"/>
          </p:nvPr>
        </p:nvSpPr>
        <p:spPr/>
        <p:txBody>
          <a:bodyPr/>
          <a:lstStyle/>
          <a:p>
            <a:r>
              <a:rPr lang="zh-CN" altLang="en-US" dirty="0"/>
              <a:t>因变量：有序分类</a:t>
            </a:r>
          </a:p>
          <a:p>
            <a:pPr lvl="1"/>
            <a:r>
              <a:rPr lang="zh-CN" altLang="en-US" dirty="0"/>
              <a:t>当分类数较多时，可近似按照连续变量处理</a:t>
            </a:r>
          </a:p>
          <a:p>
            <a:pPr lvl="1"/>
            <a:r>
              <a:rPr lang="zh-CN" altLang="en-US" dirty="0"/>
              <a:t>单个自变量：二分类	秩和检验</a:t>
            </a:r>
          </a:p>
          <a:p>
            <a:pPr lvl="1"/>
            <a:r>
              <a:rPr lang="zh-CN" altLang="en-US" dirty="0"/>
              <a:t>单个自变量：多分类	秩和检验</a:t>
            </a:r>
          </a:p>
          <a:p>
            <a:pPr lvl="1"/>
            <a:r>
              <a:rPr lang="zh-CN" altLang="en-US" dirty="0"/>
              <a:t>单个自变量：连续	</a:t>
            </a:r>
            <a:r>
              <a:rPr lang="en-US" altLang="zh-CN" dirty="0"/>
              <a:t>Logistic</a:t>
            </a:r>
            <a:r>
              <a:rPr lang="zh-CN" altLang="en-US" dirty="0"/>
              <a:t>回归分析</a:t>
            </a:r>
          </a:p>
          <a:p>
            <a:pPr lvl="1"/>
            <a:r>
              <a:rPr lang="zh-CN" altLang="en-US" dirty="0"/>
              <a:t>多个自变量：最优尺度分析</a:t>
            </a:r>
          </a:p>
          <a:p>
            <a:pPr lvl="2"/>
            <a:r>
              <a:rPr lang="zh-CN" altLang="en-US" dirty="0"/>
              <a:t>分类变量为主	</a:t>
            </a:r>
            <a:r>
              <a:rPr lang="en-US" altLang="zh-CN" dirty="0"/>
              <a:t>Logistic</a:t>
            </a:r>
            <a:r>
              <a:rPr lang="zh-CN" altLang="en-US" dirty="0"/>
              <a:t>回归</a:t>
            </a:r>
          </a:p>
          <a:p>
            <a:pPr lvl="2"/>
            <a:r>
              <a:rPr lang="zh-CN" altLang="en-US" dirty="0"/>
              <a:t>连续变量为主	判别分析、</a:t>
            </a:r>
            <a:r>
              <a:rPr lang="en-US" altLang="zh-CN" dirty="0"/>
              <a:t>Logistic</a:t>
            </a:r>
            <a:r>
              <a:rPr lang="zh-CN" altLang="en-US" dirty="0"/>
              <a:t>回归分析</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257</a:t>
            </a:fld>
            <a:endParaRPr lang="en-US" altLang="zh-CN"/>
          </a:p>
        </p:txBody>
      </p:sp>
    </p:spTree>
    <p:extLst>
      <p:ext uri="{BB962C8B-B14F-4D97-AF65-F5344CB8AC3E}">
        <p14:creationId xmlns:p14="http://schemas.microsoft.com/office/powerpoint/2010/main" val="43971109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zh-CN" altLang="en-US"/>
              <a:t>常用统计推断方法</a:t>
            </a:r>
          </a:p>
        </p:txBody>
      </p:sp>
      <p:sp>
        <p:nvSpPr>
          <p:cNvPr id="19459" name="Rectangle 3"/>
          <p:cNvSpPr>
            <a:spLocks noGrp="1" noChangeArrowheads="1"/>
          </p:cNvSpPr>
          <p:nvPr>
            <p:ph type="body" idx="1"/>
          </p:nvPr>
        </p:nvSpPr>
        <p:spPr/>
        <p:txBody>
          <a:bodyPr/>
          <a:lstStyle/>
          <a:p>
            <a:r>
              <a:rPr lang="zh-CN" altLang="en-US" dirty="0"/>
              <a:t>因变量：无序分类（含二分类）</a:t>
            </a:r>
          </a:p>
          <a:p>
            <a:pPr lvl="1"/>
            <a:r>
              <a:rPr lang="zh-CN" altLang="en-US" dirty="0"/>
              <a:t>单个自变量：二分类	卡方检验</a:t>
            </a:r>
          </a:p>
          <a:p>
            <a:pPr lvl="1"/>
            <a:r>
              <a:rPr lang="zh-CN" altLang="en-US" dirty="0"/>
              <a:t>单个自变量：多分类	卡方检验</a:t>
            </a:r>
          </a:p>
          <a:p>
            <a:pPr lvl="2"/>
            <a:r>
              <a:rPr lang="zh-CN" altLang="en-US" dirty="0"/>
              <a:t>分层卡方检验</a:t>
            </a:r>
            <a:endParaRPr lang="en-US" altLang="zh-CN" dirty="0"/>
          </a:p>
          <a:p>
            <a:pPr lvl="1"/>
            <a:r>
              <a:rPr lang="zh-CN" altLang="en-US" dirty="0"/>
              <a:t>单个自变量：连续</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258</a:t>
            </a:fld>
            <a:endParaRPr lang="en-US" altLang="zh-CN"/>
          </a:p>
        </p:txBody>
      </p:sp>
    </p:spTree>
    <p:extLst>
      <p:ext uri="{BB962C8B-B14F-4D97-AF65-F5344CB8AC3E}">
        <p14:creationId xmlns:p14="http://schemas.microsoft.com/office/powerpoint/2010/main" val="237825490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zh-CN" altLang="en-US"/>
              <a:t>常用统计推断方法</a:t>
            </a:r>
          </a:p>
        </p:txBody>
      </p:sp>
      <p:sp>
        <p:nvSpPr>
          <p:cNvPr id="20483" name="Rectangle 3"/>
          <p:cNvSpPr>
            <a:spLocks noGrp="1" noChangeArrowheads="1"/>
          </p:cNvSpPr>
          <p:nvPr>
            <p:ph type="body" idx="1"/>
          </p:nvPr>
        </p:nvSpPr>
        <p:spPr/>
        <p:txBody>
          <a:bodyPr/>
          <a:lstStyle/>
          <a:p>
            <a:r>
              <a:rPr lang="zh-CN" altLang="en-US" dirty="0"/>
              <a:t>因变量：无序分类（含二分类）</a:t>
            </a:r>
          </a:p>
          <a:p>
            <a:pPr lvl="1"/>
            <a:r>
              <a:rPr lang="zh-CN" altLang="en-US" dirty="0"/>
              <a:t>多个自变量：分类变量为主</a:t>
            </a:r>
          </a:p>
          <a:p>
            <a:pPr lvl="2"/>
            <a:r>
              <a:rPr lang="en-US" altLang="zh-CN" dirty="0"/>
              <a:t>Logistic</a:t>
            </a:r>
            <a:r>
              <a:rPr lang="zh-CN" altLang="en-US" dirty="0"/>
              <a:t>回归分析</a:t>
            </a:r>
          </a:p>
          <a:p>
            <a:pPr lvl="3"/>
            <a:r>
              <a:rPr lang="zh-CN" altLang="en-US" dirty="0"/>
              <a:t>性别、收入、年龄与购买愿望</a:t>
            </a:r>
            <a:endParaRPr lang="en-US" altLang="zh-CN" dirty="0"/>
          </a:p>
          <a:p>
            <a:pPr lvl="2"/>
            <a:r>
              <a:rPr lang="zh-CN" altLang="en-US" dirty="0"/>
              <a:t>最优尺度分析</a:t>
            </a:r>
          </a:p>
          <a:p>
            <a:pPr lvl="1"/>
            <a:r>
              <a:rPr lang="zh-CN" altLang="en-US" dirty="0"/>
              <a:t>多个自变量：连续变量为主</a:t>
            </a:r>
          </a:p>
          <a:p>
            <a:pPr lvl="2"/>
            <a:r>
              <a:rPr lang="zh-CN" altLang="en-US" dirty="0"/>
              <a:t>判别分析</a:t>
            </a:r>
          </a:p>
          <a:p>
            <a:pPr lvl="2"/>
            <a:r>
              <a:rPr lang="en-US" altLang="zh-CN" dirty="0"/>
              <a:t>Logistic</a:t>
            </a:r>
            <a:r>
              <a:rPr lang="zh-CN" altLang="en-US" dirty="0"/>
              <a:t>回归分析</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259</a:t>
            </a:fld>
            <a:endParaRPr lang="en-US" altLang="zh-CN"/>
          </a:p>
        </p:txBody>
      </p:sp>
    </p:spTree>
    <p:extLst>
      <p:ext uri="{BB962C8B-B14F-4D97-AF65-F5344CB8AC3E}">
        <p14:creationId xmlns:p14="http://schemas.microsoft.com/office/powerpoint/2010/main" val="56312635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p:txBody>
          <a:bodyPr/>
          <a:lstStyle/>
          <a:p>
            <a:r>
              <a:rPr lang="zh-CN" altLang="en-US"/>
              <a:t>常用统计推断方法</a:t>
            </a:r>
          </a:p>
        </p:txBody>
      </p:sp>
      <p:graphicFrame>
        <p:nvGraphicFramePr>
          <p:cNvPr id="21595" name="Group 91"/>
          <p:cNvGraphicFramePr>
            <a:graphicFrameLocks noGrp="1"/>
          </p:cNvGraphicFramePr>
          <p:nvPr>
            <p:ph type="tbl" idx="1"/>
          </p:nvPr>
        </p:nvGraphicFramePr>
        <p:xfrm>
          <a:off x="755650" y="2565400"/>
          <a:ext cx="7683500" cy="3408364"/>
        </p:xfrm>
        <a:graphic>
          <a:graphicData uri="http://schemas.openxmlformats.org/drawingml/2006/table">
            <a:tbl>
              <a:tblPr/>
              <a:tblGrid>
                <a:gridCol w="717550">
                  <a:extLst>
                    <a:ext uri="{9D8B030D-6E8A-4147-A177-3AD203B41FA5}">
                      <a16:colId xmlns:a16="http://schemas.microsoft.com/office/drawing/2014/main" val="20000"/>
                    </a:ext>
                  </a:extLst>
                </a:gridCol>
                <a:gridCol w="1527175">
                  <a:extLst>
                    <a:ext uri="{9D8B030D-6E8A-4147-A177-3AD203B41FA5}">
                      <a16:colId xmlns:a16="http://schemas.microsoft.com/office/drawing/2014/main" val="20001"/>
                    </a:ext>
                  </a:extLst>
                </a:gridCol>
                <a:gridCol w="1700213">
                  <a:extLst>
                    <a:ext uri="{9D8B030D-6E8A-4147-A177-3AD203B41FA5}">
                      <a16:colId xmlns:a16="http://schemas.microsoft.com/office/drawing/2014/main" val="20002"/>
                    </a:ext>
                  </a:extLst>
                </a:gridCol>
                <a:gridCol w="2039937">
                  <a:extLst>
                    <a:ext uri="{9D8B030D-6E8A-4147-A177-3AD203B41FA5}">
                      <a16:colId xmlns:a16="http://schemas.microsoft.com/office/drawing/2014/main" val="20003"/>
                    </a:ext>
                  </a:extLst>
                </a:gridCol>
                <a:gridCol w="1698625">
                  <a:extLst>
                    <a:ext uri="{9D8B030D-6E8A-4147-A177-3AD203B41FA5}">
                      <a16:colId xmlns:a16="http://schemas.microsoft.com/office/drawing/2014/main" val="20004"/>
                    </a:ext>
                  </a:extLst>
                </a:gridCol>
              </a:tblGrid>
              <a:tr h="463550">
                <a:tc rowSpan="2" gridSpan="2">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500" b="0" i="0" u="none" strike="noStrike" cap="none" normalizeH="0" baseline="0" dirty="0">
                        <a:ln>
                          <a:noFill/>
                        </a:ln>
                        <a:solidFill>
                          <a:schemeClr val="tx1"/>
                        </a:solidFill>
                        <a:effectLst/>
                        <a:latin typeface="Arial" pitchFamily="34" charset="0"/>
                        <a:ea typeface="幼圆" pitchFamily="49"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zh-CN" altLang="en-US"/>
                    </a:p>
                  </a:txBody>
                  <a:tcPr/>
                </a:tc>
                <a:tc gridSpan="3">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dirty="0">
                          <a:ln>
                            <a:noFill/>
                          </a:ln>
                          <a:solidFill>
                            <a:schemeClr val="tx1"/>
                          </a:solidFill>
                          <a:effectLst/>
                          <a:latin typeface="Arial" pitchFamily="34" charset="0"/>
                          <a:ea typeface="幼圆" pitchFamily="49" charset="-122"/>
                        </a:rPr>
                        <a:t>因变量类型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471488">
                <a:tc gridSpan="2" vMerge="1">
                  <a:txBody>
                    <a:bodyPr/>
                    <a:lstStyle/>
                    <a:p>
                      <a:endParaRPr lang="zh-CN" altLang="en-US"/>
                    </a:p>
                  </a:txBody>
                  <a:tcPr/>
                </a:tc>
                <a:tc hMerge="1" vMerge="1">
                  <a:txBody>
                    <a:bodyPr/>
                    <a:lstStyle/>
                    <a:p>
                      <a:endParaRPr lang="zh-CN" altLang="en-US"/>
                    </a:p>
                  </a:txBody>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连续变量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有序分类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无序分类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68350">
                <a:tc rowSpan="3">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自变量类型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连续变量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相关</a:t>
                      </a:r>
                      <a:r>
                        <a:rPr kumimoji="0" lang="en-US" altLang="zh-CN" sz="2500" b="0" i="0" u="none" strike="noStrike" cap="none" normalizeH="0" baseline="0">
                          <a:ln>
                            <a:noFill/>
                          </a:ln>
                          <a:solidFill>
                            <a:schemeClr val="tx1"/>
                          </a:solidFill>
                          <a:effectLst/>
                          <a:latin typeface="Arial" pitchFamily="34" charset="0"/>
                          <a:ea typeface="幼圆" pitchFamily="49" charset="-122"/>
                        </a:rPr>
                        <a:t>/</a:t>
                      </a:r>
                      <a:r>
                        <a:rPr kumimoji="0" lang="zh-CN" altLang="en-US" sz="2500" b="0" i="0" u="none" strike="noStrike" cap="none" normalizeH="0" baseline="0">
                          <a:ln>
                            <a:noFill/>
                          </a:ln>
                          <a:solidFill>
                            <a:schemeClr val="tx1"/>
                          </a:solidFill>
                          <a:effectLst/>
                          <a:latin typeface="Arial" pitchFamily="34" charset="0"/>
                          <a:ea typeface="幼圆" pitchFamily="49" charset="-122"/>
                        </a:rPr>
                        <a:t>回归</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en-US" altLang="zh-CN" sz="2500" b="0" i="0" u="none" strike="noStrike" cap="none" normalizeH="0" baseline="0">
                          <a:ln>
                            <a:noFill/>
                          </a:ln>
                          <a:solidFill>
                            <a:schemeClr val="tx1"/>
                          </a:solidFill>
                          <a:effectLst/>
                          <a:latin typeface="Arial" pitchFamily="34" charset="0"/>
                          <a:ea typeface="幼圆" pitchFamily="49" charset="-122"/>
                        </a:rPr>
                        <a:t>Logistic</a:t>
                      </a:r>
                      <a:r>
                        <a:rPr kumimoji="0" lang="zh-CN" altLang="en-US" sz="2500" b="0" i="0" u="none" strike="noStrike" cap="none" normalizeH="0" baseline="0">
                          <a:ln>
                            <a:noFill/>
                          </a:ln>
                          <a:solidFill>
                            <a:schemeClr val="tx1"/>
                          </a:solidFill>
                          <a:effectLst/>
                          <a:latin typeface="Arial" pitchFamily="34" charset="0"/>
                          <a:ea typeface="幼圆" pitchFamily="49" charset="-122"/>
                        </a:rPr>
                        <a:t>模型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判别分析</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82638">
                <a:tc vMerge="1">
                  <a:txBody>
                    <a:bodyPr/>
                    <a:lstStyle/>
                    <a:p>
                      <a:endParaRPr lang="zh-CN" altLang="en-US"/>
                    </a:p>
                  </a:txBody>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有序分类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方差分析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en-US" altLang="zh-CN" sz="2500" b="0" i="0" u="none" strike="noStrike" cap="none" normalizeH="0" baseline="0">
                          <a:ln>
                            <a:noFill/>
                          </a:ln>
                          <a:solidFill>
                            <a:schemeClr val="tx1"/>
                          </a:solidFill>
                          <a:effectLst/>
                          <a:latin typeface="Arial" pitchFamily="34" charset="0"/>
                          <a:ea typeface="幼圆" pitchFamily="49" charset="-122"/>
                        </a:rPr>
                        <a:t>Logistic</a:t>
                      </a:r>
                      <a:r>
                        <a:rPr kumimoji="0" lang="zh-CN" altLang="en-US" sz="2500" b="0" i="0" u="none" strike="noStrike" cap="none" normalizeH="0" baseline="0">
                          <a:ln>
                            <a:noFill/>
                          </a:ln>
                          <a:solidFill>
                            <a:schemeClr val="tx1"/>
                          </a:solidFill>
                          <a:effectLst/>
                          <a:latin typeface="Arial" pitchFamily="34" charset="0"/>
                          <a:ea typeface="幼圆" pitchFamily="49" charset="-122"/>
                        </a:rPr>
                        <a:t>模型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endParaRPr kumimoji="0" lang="zh-CN" altLang="zh-CN" sz="25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22338">
                <a:tc vMerge="1">
                  <a:txBody>
                    <a:bodyPr/>
                    <a:lstStyle/>
                    <a:p>
                      <a:endParaRPr lang="zh-CN" altLang="en-US"/>
                    </a:p>
                  </a:txBody>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无序分类</a:t>
                      </a:r>
                    </a:p>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endParaRPr kumimoji="0" lang="en-US" altLang="zh-CN" sz="2500" b="0" i="0" u="none" strike="noStrike" cap="none" normalizeH="0" baseline="0">
                        <a:ln>
                          <a:noFill/>
                        </a:ln>
                        <a:solidFill>
                          <a:schemeClr val="tx1"/>
                        </a:solidFill>
                        <a:effectLst/>
                        <a:latin typeface="Arial" pitchFamily="34" charset="0"/>
                        <a:ea typeface="幼圆" pitchFamily="49"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方差分析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秩和检验</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rgbClr val="E1004B"/>
                        </a:buClr>
                        <a:buSzTx/>
                        <a:buFont typeface="Times"/>
                        <a:buNone/>
                        <a:tabLst/>
                      </a:pPr>
                      <a:r>
                        <a:rPr kumimoji="0" lang="zh-CN" altLang="en-US" sz="2500" b="0" i="0" u="none" strike="noStrike" cap="none" normalizeH="0" baseline="0">
                          <a:ln>
                            <a:noFill/>
                          </a:ln>
                          <a:solidFill>
                            <a:schemeClr val="tx1"/>
                          </a:solidFill>
                          <a:effectLst/>
                          <a:latin typeface="Arial" pitchFamily="34" charset="0"/>
                          <a:ea typeface="幼圆" pitchFamily="49" charset="-122"/>
                        </a:rPr>
                        <a:t>卡方检验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260</a:t>
            </a:fld>
            <a:endParaRPr lang="en-US" altLang="zh-CN"/>
          </a:p>
        </p:txBody>
      </p:sp>
    </p:spTree>
    <p:extLst>
      <p:ext uri="{BB962C8B-B14F-4D97-AF65-F5344CB8AC3E}">
        <p14:creationId xmlns:p14="http://schemas.microsoft.com/office/powerpoint/2010/main" val="2470256247"/>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zh-CN" altLang="en-US"/>
              <a:t>常用统计推断方法</a:t>
            </a:r>
          </a:p>
        </p:txBody>
      </p:sp>
      <p:sp>
        <p:nvSpPr>
          <p:cNvPr id="23555" name="Rectangle 3"/>
          <p:cNvSpPr>
            <a:spLocks noGrp="1" noChangeArrowheads="1"/>
          </p:cNvSpPr>
          <p:nvPr>
            <p:ph type="body" idx="1"/>
          </p:nvPr>
        </p:nvSpPr>
        <p:spPr/>
        <p:txBody>
          <a:bodyPr/>
          <a:lstStyle/>
          <a:p>
            <a:r>
              <a:rPr lang="zh-CN" altLang="en-US" dirty="0"/>
              <a:t>简单推断方法总结</a:t>
            </a:r>
          </a:p>
          <a:p>
            <a:pPr lvl="1"/>
            <a:r>
              <a:rPr lang="zh-CN" altLang="en-US" dirty="0"/>
              <a:t>对连续性因变量的统计方法是最全面的</a:t>
            </a:r>
          </a:p>
          <a:p>
            <a:pPr lvl="1"/>
            <a:r>
              <a:rPr lang="zh-CN" altLang="en-US" dirty="0"/>
              <a:t>有序分类变量往往都近似的在当作连续性变量处理，或者退化成无序分类变量处理</a:t>
            </a:r>
          </a:p>
          <a:p>
            <a:pPr lvl="1"/>
            <a:r>
              <a:rPr lang="zh-CN" altLang="en-US" dirty="0"/>
              <a:t>无序分类因变量一般使用卡方检验，但只能得到粗糙的结果，精细分析困难</a:t>
            </a:r>
          </a:p>
          <a:p>
            <a:pPr lvl="1"/>
            <a:r>
              <a:rPr lang="zh-CN" altLang="en-US" dirty="0"/>
              <a:t>复杂的统计模型实际上都是让各种变量</a:t>
            </a:r>
            <a:r>
              <a:rPr lang="zh-CN" altLang="en-US"/>
              <a:t>在拟合时尽量</a:t>
            </a:r>
            <a:r>
              <a:rPr lang="zh-CN" altLang="en-US" dirty="0"/>
              <a:t>向连续性变量靠拢（变量变换、概率评分）</a:t>
            </a:r>
          </a:p>
        </p:txBody>
      </p:sp>
      <p:sp>
        <p:nvSpPr>
          <p:cNvPr id="6" name="Rectangle 12"/>
          <p:cNvSpPr>
            <a:spLocks noGrp="1" noChangeArrowheads="1"/>
          </p:cNvSpPr>
          <p:nvPr>
            <p:ph type="dt" sz="half" idx="4294967295"/>
          </p:nvPr>
        </p:nvSpPr>
        <p:spPr bwMode="auto">
          <a:xfrm>
            <a:off x="3733800" y="6583363"/>
            <a:ext cx="1905000"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SzTx/>
              <a:buFontTx/>
              <a:buNone/>
              <a:defRPr sz="1200" b="1" u="none">
                <a:latin typeface="+mn-lt"/>
                <a:ea typeface="+mn-ea"/>
              </a:defRPr>
            </a:lvl1pPr>
          </a:lstStyle>
          <a:p>
            <a:r>
              <a:rPr lang="en-US" altLang="zh-CN" dirty="0"/>
              <a:t>SPSS</a:t>
            </a:r>
            <a:r>
              <a:rPr lang="zh-CN" altLang="en-US" dirty="0"/>
              <a:t>统计分析系列培训</a:t>
            </a:r>
            <a:endParaRPr lang="en-US" altLang="zh-CN" dirty="0"/>
          </a:p>
          <a:p>
            <a:endParaRPr lang="en-US" altLang="zh-CN" dirty="0"/>
          </a:p>
        </p:txBody>
      </p:sp>
      <p:sp>
        <p:nvSpPr>
          <p:cNvPr id="7" name="Rectangle 13"/>
          <p:cNvSpPr>
            <a:spLocks noGrp="1" noChangeArrowheads="1"/>
          </p:cNvSpPr>
          <p:nvPr>
            <p:ph type="ftr" sz="quarter" idx="4294967295"/>
          </p:nvPr>
        </p:nvSpPr>
        <p:spPr bwMode="auto">
          <a:xfrm>
            <a:off x="26988" y="6570663"/>
            <a:ext cx="289560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SzTx/>
              <a:buFontTx/>
              <a:buNone/>
              <a:defRPr lang="en-US" altLang="zh-CN" sz="1200" b="1" u="none" dirty="0" smtClean="0">
                <a:solidFill>
                  <a:schemeClr val="bg2"/>
                </a:solidFill>
                <a:latin typeface="+mn-lt"/>
                <a:ea typeface="+mn-ea"/>
                <a:cs typeface="+mn-cs"/>
              </a:defRPr>
            </a:lvl1pPr>
          </a:lstStyle>
          <a:p>
            <a:r>
              <a:rPr lang="en-US" altLang="zh-CN" dirty="0"/>
              <a:t>@</a:t>
            </a:r>
            <a:r>
              <a:rPr lang="zh-CN" altLang="en-US" dirty="0"/>
              <a:t>文彤老师</a:t>
            </a:r>
          </a:p>
          <a:p>
            <a:endParaRPr lang="zh-CN" altLang="en-US" dirty="0"/>
          </a:p>
        </p:txBody>
      </p:sp>
      <p:sp>
        <p:nvSpPr>
          <p:cNvPr id="8" name="Rectangle 15"/>
          <p:cNvSpPr>
            <a:spLocks noGrp="1" noChangeArrowheads="1"/>
          </p:cNvSpPr>
          <p:nvPr>
            <p:ph type="sldNum" sz="quarter" idx="4294967295"/>
          </p:nvPr>
        </p:nvSpPr>
        <p:spPr bwMode="auto">
          <a:xfrm>
            <a:off x="7208838" y="6561138"/>
            <a:ext cx="1905000"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1" u="none">
                <a:latin typeface="+mn-lt"/>
                <a:ea typeface="+mn-ea"/>
              </a:defRPr>
            </a:lvl1pPr>
          </a:lstStyle>
          <a:p>
            <a:fld id="{B79300B8-629A-47B8-8308-D6C71AA59504}" type="slidenum">
              <a:rPr lang="en-US" altLang="zh-CN"/>
              <a:pPr/>
              <a:t>261</a:t>
            </a:fld>
            <a:endParaRPr lang="en-US" altLang="zh-CN"/>
          </a:p>
        </p:txBody>
      </p:sp>
    </p:spTree>
    <p:extLst>
      <p:ext uri="{BB962C8B-B14F-4D97-AF65-F5344CB8AC3E}">
        <p14:creationId xmlns:p14="http://schemas.microsoft.com/office/powerpoint/2010/main" val="962558055"/>
      </p:ext>
    </p:extLst>
  </p:cSld>
  <p:clrMapOvr>
    <a:masterClrMapping/>
  </p:clrMapOvr>
</p:sld>
</file>

<file path=ppt/theme/theme1.xml><?xml version="1.0" encoding="utf-8"?>
<a:theme xmlns:a="http://schemas.openxmlformats.org/drawingml/2006/main" name="1_Redesigned SPSS PPT Template 4-2006 4">
  <a:themeElements>
    <a:clrScheme name="">
      <a:dk1>
        <a:srgbClr val="000000"/>
      </a:dk1>
      <a:lt1>
        <a:srgbClr val="FFFFFF"/>
      </a:lt1>
      <a:dk2>
        <a:srgbClr val="FFFFFF"/>
      </a:dk2>
      <a:lt2>
        <a:srgbClr val="000000"/>
      </a:lt2>
      <a:accent1>
        <a:srgbClr val="969696"/>
      </a:accent1>
      <a:accent2>
        <a:srgbClr val="CC0000"/>
      </a:accent2>
      <a:accent3>
        <a:srgbClr val="FFFFFF"/>
      </a:accent3>
      <a:accent4>
        <a:srgbClr val="000000"/>
      </a:accent4>
      <a:accent5>
        <a:srgbClr val="C9C9C9"/>
      </a:accent5>
      <a:accent6>
        <a:srgbClr val="B90000"/>
      </a:accent6>
      <a:hlink>
        <a:srgbClr val="000000"/>
      </a:hlink>
      <a:folHlink>
        <a:srgbClr val="009CA8"/>
      </a:folHlink>
    </a:clrScheme>
    <a:fontScheme name="1_Redesigned SPSS PPT Template 4-2006 4">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5720" rIns="91440" bIns="45720" numCol="1" anchor="t" anchorCtr="0" compatLnSpc="1">
        <a:prstTxWarp prst="textNoShape">
          <a:avLst/>
        </a:prstTxWarp>
      </a:bodyPr>
      <a:lstStyle>
        <a:defPPr marL="533400" marR="0" indent="-533400" algn="l" defTabSz="914400" rtl="0" eaLnBrk="1" fontAlgn="base" latinLnBrk="0" hangingPunct="1">
          <a:lnSpc>
            <a:spcPct val="150000"/>
          </a:lnSpc>
          <a:spcBef>
            <a:spcPct val="50000"/>
          </a:spcBef>
          <a:spcAft>
            <a:spcPct val="0"/>
          </a:spcAft>
          <a:buClr>
            <a:srgbClr val="E41712"/>
          </a:buClr>
          <a:buSzPct val="80000"/>
          <a:buFont typeface="Wingdings" pitchFamily="2" charset="2"/>
          <a:buChar char="§"/>
          <a:tabLst/>
          <a:defRPr kumimoji="0" lang="zh-CN" altLang="en-US" sz="1800" b="0" i="0" u="sng" strike="noStrike" cap="none" normalizeH="0" baseline="0" smtClean="0">
            <a:ln>
              <a:noFill/>
            </a:ln>
            <a:solidFill>
              <a:schemeClr val="tx1"/>
            </a:solidFill>
            <a:effectLst/>
            <a:latin typeface="微软雅黑" pitchFamily="34" charset="-122"/>
            <a:ea typeface="微软雅黑" pitchFamily="34"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5720" rIns="91440" bIns="45720" numCol="1" anchor="t" anchorCtr="0" compatLnSpc="1">
        <a:prstTxWarp prst="textNoShape">
          <a:avLst/>
        </a:prstTxWarp>
      </a:bodyPr>
      <a:lstStyle>
        <a:defPPr marL="533400" marR="0" indent="-533400" algn="l" defTabSz="914400" rtl="0" eaLnBrk="1" fontAlgn="base" latinLnBrk="0" hangingPunct="1">
          <a:lnSpc>
            <a:spcPct val="150000"/>
          </a:lnSpc>
          <a:spcBef>
            <a:spcPct val="50000"/>
          </a:spcBef>
          <a:spcAft>
            <a:spcPct val="0"/>
          </a:spcAft>
          <a:buClr>
            <a:srgbClr val="E41712"/>
          </a:buClr>
          <a:buSzPct val="80000"/>
          <a:buFont typeface="Wingdings" pitchFamily="2" charset="2"/>
          <a:buChar char="§"/>
          <a:tabLst/>
          <a:defRPr kumimoji="0" lang="zh-CN" altLang="en-US" sz="1800" b="0" i="0" u="sng" strike="noStrike" cap="none" normalizeH="0" baseline="0" smtClean="0">
            <a:ln>
              <a:noFill/>
            </a:ln>
            <a:solidFill>
              <a:schemeClr val="tx1"/>
            </a:solidFill>
            <a:effectLst/>
            <a:latin typeface="微软雅黑" pitchFamily="34" charset="-122"/>
            <a:ea typeface="微软雅黑" pitchFamily="34" charset="-122"/>
          </a:defRPr>
        </a:defPPr>
      </a:lstStyle>
    </a:lnDef>
  </a:objectDefaults>
  <a:extraClrSchemeLst>
    <a:extraClrScheme>
      <a:clrScheme name="1_Redesigned SPSS PPT Template 4-2006 4 1">
        <a:dk1>
          <a:srgbClr val="000000"/>
        </a:dk1>
        <a:lt1>
          <a:srgbClr val="FFFFFF"/>
        </a:lt1>
        <a:dk2>
          <a:srgbClr val="000000"/>
        </a:dk2>
        <a:lt2>
          <a:srgbClr val="000000"/>
        </a:lt2>
        <a:accent1>
          <a:srgbClr val="969696"/>
        </a:accent1>
        <a:accent2>
          <a:srgbClr val="33CCFF"/>
        </a:accent2>
        <a:accent3>
          <a:srgbClr val="FFFFFF"/>
        </a:accent3>
        <a:accent4>
          <a:srgbClr val="000000"/>
        </a:accent4>
        <a:accent5>
          <a:srgbClr val="C9C9C9"/>
        </a:accent5>
        <a:accent6>
          <a:srgbClr val="2DB9E7"/>
        </a:accent6>
        <a:hlink>
          <a:srgbClr val="000000"/>
        </a:hlink>
        <a:folHlink>
          <a:srgbClr val="33CC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FFFFFF"/>
    </a:dk2>
    <a:lt2>
      <a:srgbClr val="000000"/>
    </a:lt2>
    <a:accent1>
      <a:srgbClr val="B2B2B2"/>
    </a:accent1>
    <a:accent2>
      <a:srgbClr val="CC0000"/>
    </a:accent2>
    <a:accent3>
      <a:srgbClr val="FFFFFF"/>
    </a:accent3>
    <a:accent4>
      <a:srgbClr val="000000"/>
    </a:accent4>
    <a:accent5>
      <a:srgbClr val="D5D5D5"/>
    </a:accent5>
    <a:accent6>
      <a:srgbClr val="B90000"/>
    </a:accent6>
    <a:hlink>
      <a:srgbClr val="000000"/>
    </a:hlink>
    <a:folHlink>
      <a:srgbClr val="00808A"/>
    </a:folHlink>
  </a:clrScheme>
</a:themeOverride>
</file>

<file path=docProps/app.xml><?xml version="1.0" encoding="utf-8"?>
<Properties xmlns="http://schemas.openxmlformats.org/officeDocument/2006/extended-properties" xmlns:vt="http://schemas.openxmlformats.org/officeDocument/2006/docPropsVTypes">
  <Template>初中级实战2</Template>
  <TotalTime>4765</TotalTime>
  <Words>16621</Words>
  <Application>Microsoft Office PowerPoint</Application>
  <PresentationFormat>全屏显示(4:3)</PresentationFormat>
  <Paragraphs>2366</Paragraphs>
  <Slides>261</Slides>
  <Notes>173</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5</vt:i4>
      </vt:variant>
      <vt:variant>
        <vt:lpstr>幻灯片标题</vt:lpstr>
      </vt:variant>
      <vt:variant>
        <vt:i4>261</vt:i4>
      </vt:variant>
    </vt:vector>
  </HeadingPairs>
  <TitlesOfParts>
    <vt:vector size="274" baseType="lpstr">
      <vt:lpstr>宋体</vt:lpstr>
      <vt:lpstr>Arial</vt:lpstr>
      <vt:lpstr>Symbol</vt:lpstr>
      <vt:lpstr>Tahoma</vt:lpstr>
      <vt:lpstr>Times</vt:lpstr>
      <vt:lpstr>Times New Roman</vt:lpstr>
      <vt:lpstr>Wingdings</vt:lpstr>
      <vt:lpstr>1_Redesigned SPSS PPT Template 4-2006 4</vt:lpstr>
      <vt:lpstr>文档</vt:lpstr>
      <vt:lpstr>Document</vt:lpstr>
      <vt:lpstr>Equation</vt:lpstr>
      <vt:lpstr>公式</vt:lpstr>
      <vt:lpstr>图片</vt:lpstr>
      <vt:lpstr>SPSS系列培训之：  SPSS操作入门</vt:lpstr>
      <vt:lpstr>SPSS概述</vt:lpstr>
      <vt:lpstr>统计软件的作用</vt:lpstr>
      <vt:lpstr>SPSS发展简史</vt:lpstr>
      <vt:lpstr>SPSS的基本特点</vt:lpstr>
      <vt:lpstr>SPSS的产品定位</vt:lpstr>
      <vt:lpstr>SPSS的C/S结构与模块化结构 </vt:lpstr>
      <vt:lpstr>界面及基本操作入门 </vt:lpstr>
      <vt:lpstr>SPSS窗口简介</vt:lpstr>
      <vt:lpstr>SPSS窗口简介</vt:lpstr>
      <vt:lpstr>SPSS窗口简介</vt:lpstr>
      <vt:lpstr>统计分析软件的基本使用方式</vt:lpstr>
      <vt:lpstr>SPSS的四种运行方式 </vt:lpstr>
      <vt:lpstr>SPSS的四种结果输出 </vt:lpstr>
      <vt:lpstr>SPSS的菜单项</vt:lpstr>
      <vt:lpstr>SPSS对话框操作基本规范</vt:lpstr>
      <vt:lpstr>SPSS对话框操作基本规范</vt:lpstr>
      <vt:lpstr>SPSS对话框操作基本规范</vt:lpstr>
      <vt:lpstr>SPSS对话框操作基本规范</vt:lpstr>
      <vt:lpstr>SPSS结果窗口操作</vt:lpstr>
      <vt:lpstr>系统选项、中文设置与附加安装包</vt:lpstr>
      <vt:lpstr>SPSS系列培训之： 数据录入与文件管理操作入门</vt:lpstr>
      <vt:lpstr>数据录入与数据获取操作入门</vt:lpstr>
      <vt:lpstr>什么是消费者信心指数</vt:lpstr>
      <vt:lpstr>消费者信心指数背后的经济学原理</vt:lpstr>
      <vt:lpstr>PowerPoint 演示文稿</vt:lpstr>
      <vt:lpstr>PowerPoint 演示文稿</vt:lpstr>
      <vt:lpstr>PowerPoint 演示文稿</vt:lpstr>
      <vt:lpstr>中国消费者信心指数研究问卷</vt:lpstr>
      <vt:lpstr>中国消费者信心指数研究问卷</vt:lpstr>
      <vt:lpstr>如何建立数据库？</vt:lpstr>
      <vt:lpstr>PowerPoint 演示文稿</vt:lpstr>
      <vt:lpstr>设计变量</vt:lpstr>
      <vt:lpstr>定义变量</vt:lpstr>
      <vt:lpstr>定义变量</vt:lpstr>
      <vt:lpstr>定义变量</vt:lpstr>
      <vt:lpstr>案例：CCSS项目的数据录入</vt:lpstr>
      <vt:lpstr>我对数据录入软件的看法</vt:lpstr>
      <vt:lpstr>数据录入技巧</vt:lpstr>
      <vt:lpstr>数据录入技巧</vt:lpstr>
      <vt:lpstr>常用工具栏按钮</vt:lpstr>
      <vt:lpstr>文件管理及其它常用操作入门</vt:lpstr>
      <vt:lpstr>File菜单详解</vt:lpstr>
      <vt:lpstr>PowerPoint 演示文稿</vt:lpstr>
      <vt:lpstr>File菜单详解</vt:lpstr>
      <vt:lpstr>SPSS系列培训之：  SPSS编程入门</vt:lpstr>
      <vt:lpstr>都这年月了，怎么还要学编程？</vt:lpstr>
      <vt:lpstr>那么。。。学点什么呢？</vt:lpstr>
      <vt:lpstr>基本语法规则</vt:lpstr>
      <vt:lpstr>基本语法规则</vt:lpstr>
      <vt:lpstr>保留字、系统变量和特殊命令</vt:lpstr>
      <vt:lpstr>SPSS程序的创建方式</vt:lpstr>
      <vt:lpstr>宏的基本格式定义</vt:lpstr>
      <vt:lpstr>宏参数</vt:lpstr>
      <vt:lpstr>OMS系统</vt:lpstr>
      <vt:lpstr>OMS控制面板</vt:lpstr>
      <vt:lpstr>分析实例</vt:lpstr>
      <vt:lpstr>分析实例</vt:lpstr>
      <vt:lpstr>SPSS系列培训之：  SPSS数据管理入门</vt:lpstr>
      <vt:lpstr>数据管理入门</vt:lpstr>
      <vt:lpstr>数据管理入门</vt:lpstr>
      <vt:lpstr>变量级别的数据管理 --Transform菜单</vt:lpstr>
      <vt:lpstr>功能特点</vt:lpstr>
      <vt:lpstr>功能特点</vt:lpstr>
      <vt:lpstr>变量赋值：Compute过程</vt:lpstr>
      <vt:lpstr>Compute过程</vt:lpstr>
      <vt:lpstr>已有变量值的分组合并 </vt:lpstr>
      <vt:lpstr>数值变量的离散化分段</vt:lpstr>
      <vt:lpstr>Transform菜单中的其它过程</vt:lpstr>
      <vt:lpstr>文件级别的数据管理-- Data菜单(一) </vt:lpstr>
      <vt:lpstr>功能列表</vt:lpstr>
      <vt:lpstr>功能列表</vt:lpstr>
      <vt:lpstr>记录排序：Sort Cases过程</vt:lpstr>
      <vt:lpstr>记录拆分：Split File过程</vt:lpstr>
      <vt:lpstr>记录筛选：Select Cases过程</vt:lpstr>
      <vt:lpstr>记录加权：Weight Cases过程</vt:lpstr>
      <vt:lpstr>数据汇总：Aggregate过程</vt:lpstr>
      <vt:lpstr>文件级别的数据管理-- Data菜单(二)</vt:lpstr>
      <vt:lpstr>数据文件的重组与转置</vt:lpstr>
      <vt:lpstr>多个数据文件的合并</vt:lpstr>
      <vt:lpstr>多个数据文件的合并</vt:lpstr>
      <vt:lpstr>标识重复个案与异常个案</vt:lpstr>
      <vt:lpstr>数据字典相关功能</vt:lpstr>
      <vt:lpstr>数据验证模块</vt:lpstr>
      <vt:lpstr>SPSS系列培训之： 统计描述</vt:lpstr>
      <vt:lpstr>统计描述中可用的工具 </vt:lpstr>
      <vt:lpstr>统计描述中可用的工具</vt:lpstr>
      <vt:lpstr>统计描述的模块</vt:lpstr>
      <vt:lpstr>统计描述的模块</vt:lpstr>
      <vt:lpstr>统计描述的模块</vt:lpstr>
      <vt:lpstr>分类变量的统计描述</vt:lpstr>
      <vt:lpstr>分类变量的常用描述指标</vt:lpstr>
      <vt:lpstr>分类变量的常用描述指标</vt:lpstr>
      <vt:lpstr>分类变量的联合描述</vt:lpstr>
      <vt:lpstr>多选题的描述</vt:lpstr>
      <vt:lpstr>常用分析指标</vt:lpstr>
      <vt:lpstr>统计描述的SPSS实现</vt:lpstr>
      <vt:lpstr>案例</vt:lpstr>
      <vt:lpstr>连续变量的统计描述</vt:lpstr>
      <vt:lpstr>频数表 Frequency</vt:lpstr>
      <vt:lpstr>观察到的信息</vt:lpstr>
      <vt:lpstr>集中趋势 Central tendency</vt:lpstr>
      <vt:lpstr>集中趋势 Central tendency</vt:lpstr>
      <vt:lpstr>离散趋势Dispersion tendency</vt:lpstr>
      <vt:lpstr>离散趋势Dispersion tendency</vt:lpstr>
      <vt:lpstr>百分位数</vt:lpstr>
      <vt:lpstr>百分位数</vt:lpstr>
      <vt:lpstr>其他描述指标</vt:lpstr>
      <vt:lpstr>Frequencies过程</vt:lpstr>
      <vt:lpstr>Frequencies过程</vt:lpstr>
      <vt:lpstr>Descriptive 过程</vt:lpstr>
      <vt:lpstr>Explore 过程</vt:lpstr>
      <vt:lpstr>Explore 过程</vt:lpstr>
      <vt:lpstr>Explore 过程</vt:lpstr>
      <vt:lpstr>SPSS系列培训之： 统计制表</vt:lpstr>
      <vt:lpstr>表格的基本框架</vt:lpstr>
      <vt:lpstr>表格的基本框架</vt:lpstr>
      <vt:lpstr>表格的基本框架</vt:lpstr>
      <vt:lpstr>几种基本表格类型</vt:lpstr>
      <vt:lpstr>几种基本表格类型</vt:lpstr>
      <vt:lpstr>几种基本表格类型</vt:lpstr>
      <vt:lpstr>几种基本表格类型</vt:lpstr>
      <vt:lpstr>几种基本表格类型</vt:lpstr>
      <vt:lpstr>报表的基本绘制步骤</vt:lpstr>
      <vt:lpstr>报表的基本绘制步骤</vt:lpstr>
      <vt:lpstr>案例：题目A3的标准统计报表制作</vt:lpstr>
      <vt:lpstr>操作流程</vt:lpstr>
      <vt:lpstr>最终结果</vt:lpstr>
      <vt:lpstr>复杂案例：题目A3a的标准统计报表制作</vt:lpstr>
      <vt:lpstr>分析难点</vt:lpstr>
      <vt:lpstr>操作</vt:lpstr>
      <vt:lpstr>SPSS系列培训之： 统计绘图</vt:lpstr>
      <vt:lpstr>SPSS提供的统计绘图功能</vt:lpstr>
      <vt:lpstr>PowerPoint 演示文稿</vt:lpstr>
      <vt:lpstr>PowerPoint 演示文稿</vt:lpstr>
      <vt:lpstr>自由灵活的图形框架</vt:lpstr>
      <vt:lpstr>自由灵活的图形框架</vt:lpstr>
      <vt:lpstr>自由的元素选择方式</vt:lpstr>
      <vt:lpstr>自由的元素选择方式</vt:lpstr>
      <vt:lpstr>统计图的分类</vt:lpstr>
      <vt:lpstr>单变量图</vt:lpstr>
      <vt:lpstr>单变量图</vt:lpstr>
      <vt:lpstr>双变量图</vt:lpstr>
      <vt:lpstr>双变量图</vt:lpstr>
      <vt:lpstr>双变量图</vt:lpstr>
      <vt:lpstr>更复杂的多变量图形</vt:lpstr>
      <vt:lpstr>注意：图形并非越复杂越好！</vt:lpstr>
      <vt:lpstr>直方图与茎叶图</vt:lpstr>
      <vt:lpstr>箱  图</vt:lpstr>
      <vt:lpstr>饼  图</vt:lpstr>
      <vt:lpstr>条图与误差图</vt:lpstr>
      <vt:lpstr>线图、面积图、点图与垂线图</vt:lpstr>
      <vt:lpstr>散点图</vt:lpstr>
      <vt:lpstr>其他统计图形</vt:lpstr>
      <vt:lpstr>SPSS系列培训之： 均数间的比较--t检验</vt:lpstr>
      <vt:lpstr>均数间的比较</vt:lpstr>
      <vt:lpstr>分析前的准备工作</vt:lpstr>
      <vt:lpstr>连续性变量统计描述的常见指标</vt:lpstr>
      <vt:lpstr>假设检验原理入门</vt:lpstr>
      <vt:lpstr>为什么要做检验</vt:lpstr>
      <vt:lpstr>假设检验原理</vt:lpstr>
      <vt:lpstr>生活中隐含的假设检验</vt:lpstr>
      <vt:lpstr>假设检验原理</vt:lpstr>
      <vt:lpstr>假设检验的基本步骤</vt:lpstr>
      <vt:lpstr>假设检验的基本步骤</vt:lpstr>
      <vt:lpstr>假设检验的基本步骤</vt:lpstr>
      <vt:lpstr>假设检验的基本步骤</vt:lpstr>
      <vt:lpstr>假设检验的基本步骤</vt:lpstr>
      <vt:lpstr>假设检验的基本步骤</vt:lpstr>
      <vt:lpstr>关于掷筛子的假设检验</vt:lpstr>
      <vt:lpstr>假设检验应注意的问题</vt:lpstr>
      <vt:lpstr>单样本t检验</vt:lpstr>
      <vt:lpstr>统计理论复习</vt:lpstr>
      <vt:lpstr>统计理论复习</vt:lpstr>
      <vt:lpstr>统计理论复习</vt:lpstr>
      <vt:lpstr>统计理论复习</vt:lpstr>
      <vt:lpstr>分析实例</vt:lpstr>
      <vt:lpstr>方法的适用条件</vt:lpstr>
      <vt:lpstr>完全随机的两样本t检验</vt:lpstr>
      <vt:lpstr>完全随机的两样本t检验</vt:lpstr>
      <vt:lpstr>完全随机的两样本t检验</vt:lpstr>
      <vt:lpstr>完全随机的两样本t检验</vt:lpstr>
      <vt:lpstr>分析实例</vt:lpstr>
      <vt:lpstr>分析实例</vt:lpstr>
      <vt:lpstr>适用条件</vt:lpstr>
      <vt:lpstr>配对t检验</vt:lpstr>
      <vt:lpstr>统计理论复习</vt:lpstr>
      <vt:lpstr>基本思路</vt:lpstr>
      <vt:lpstr>统计理论复习</vt:lpstr>
      <vt:lpstr>分析实例</vt:lpstr>
      <vt:lpstr>PowerPoint 演示文稿</vt:lpstr>
      <vt:lpstr>PowerPoint 演示文稿</vt:lpstr>
      <vt:lpstr>SPSS系列培训之： 方差分析模型入门</vt:lpstr>
      <vt:lpstr>模型表达式入门</vt:lpstr>
      <vt:lpstr>模型表达式入门</vt:lpstr>
      <vt:lpstr>模型表达式入门：单因素方差分析</vt:lpstr>
      <vt:lpstr>模型表达式入门</vt:lpstr>
      <vt:lpstr>模型表达式入门</vt:lpstr>
      <vt:lpstr>模型表达式入门</vt:lpstr>
      <vt:lpstr>案例：胶合板磨损深度的比较</vt:lpstr>
      <vt:lpstr>两两比较方法</vt:lpstr>
      <vt:lpstr>两两比较方法</vt:lpstr>
      <vt:lpstr>两两比较方法的选择</vt:lpstr>
      <vt:lpstr>多因素方差分析模型</vt:lpstr>
      <vt:lpstr>模型表达式入门</vt:lpstr>
      <vt:lpstr>方差分析模型常用术语</vt:lpstr>
      <vt:lpstr>方差分析模型常用术语</vt:lpstr>
      <vt:lpstr>方差分析模型常用术语</vt:lpstr>
      <vt:lpstr>方差分析模型常用术语</vt:lpstr>
      <vt:lpstr>方差分析模型常用术语</vt:lpstr>
      <vt:lpstr>方差分析模型常用术语</vt:lpstr>
      <vt:lpstr>方差分析模型常用术语</vt:lpstr>
      <vt:lpstr>方差分析模型常用术语</vt:lpstr>
      <vt:lpstr>效应的检验方法</vt:lpstr>
      <vt:lpstr>方差分析模型的检验层次</vt:lpstr>
      <vt:lpstr>方差分析模型的适用条件</vt:lpstr>
      <vt:lpstr>方差分析模型的适用条件</vt:lpstr>
      <vt:lpstr>SPSS系列培训之： 卡方检验--两个定性变量之间的关系</vt:lpstr>
      <vt:lpstr>统计学回顾</vt:lpstr>
      <vt:lpstr>Crosstabs过程</vt:lpstr>
      <vt:lpstr>方法原理</vt:lpstr>
      <vt:lpstr>方法原理</vt:lpstr>
      <vt:lpstr>方法原理</vt:lpstr>
      <vt:lpstr>方法原理</vt:lpstr>
      <vt:lpstr>方法原理</vt:lpstr>
      <vt:lpstr>结果解释</vt:lpstr>
      <vt:lpstr>四格表2值的校正</vt:lpstr>
      <vt:lpstr>Crosstabs 过程</vt:lpstr>
      <vt:lpstr>配对卡方检验</vt:lpstr>
      <vt:lpstr>配对卡方检验</vt:lpstr>
      <vt:lpstr>方法原理</vt:lpstr>
      <vt:lpstr>方法原理</vt:lpstr>
      <vt:lpstr>分层卡方检验</vt:lpstr>
      <vt:lpstr>SPSS系列培训之： 相关分析</vt:lpstr>
      <vt:lpstr>相关分析</vt:lpstr>
      <vt:lpstr>相关分析</vt:lpstr>
      <vt:lpstr>相关分析</vt:lpstr>
      <vt:lpstr>相关分析</vt:lpstr>
      <vt:lpstr>相关分析</vt:lpstr>
      <vt:lpstr>SPSS系列培训之： 回归分析</vt:lpstr>
      <vt:lpstr>相关分析和回归分析的关系</vt:lpstr>
      <vt:lpstr>回归分析概述</vt:lpstr>
      <vt:lpstr>回归分析概述</vt:lpstr>
      <vt:lpstr>回归分析概述</vt:lpstr>
      <vt:lpstr>回归分析概述</vt:lpstr>
      <vt:lpstr>案例：销量影响因素分析</vt:lpstr>
      <vt:lpstr>模型适用条件</vt:lpstr>
      <vt:lpstr>常用指标</vt:lpstr>
      <vt:lpstr>线性回归模型简介</vt:lpstr>
      <vt:lpstr>线性回归模型简介</vt:lpstr>
      <vt:lpstr>线性回归模型简介</vt:lpstr>
      <vt:lpstr>SPSS系列培训之： 常用统计方法的正确选择</vt:lpstr>
      <vt:lpstr>常用统计推断方法</vt:lpstr>
      <vt:lpstr>常用统计推断方法</vt:lpstr>
      <vt:lpstr>常用统计推断方法</vt:lpstr>
      <vt:lpstr>常用统计推断方法</vt:lpstr>
      <vt:lpstr>常用统计推断方法</vt:lpstr>
      <vt:lpstr>常用统计推断方法</vt:lpstr>
      <vt:lpstr>常用统计推断方法</vt:lpstr>
      <vt:lpstr>常用统计推断方法</vt:lpstr>
      <vt:lpstr>常用统计推断方法</vt:lpstr>
    </vt:vector>
  </TitlesOfParts>
  <Company>复旦大学卫生统计与社会医学教研室</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讲座内容</dc:title>
  <dc:creator>Georgy Yangster</dc:creator>
  <cp:lastModifiedBy>Administrator</cp:lastModifiedBy>
  <cp:revision>178</cp:revision>
  <dcterms:created xsi:type="dcterms:W3CDTF">2000-12-10T13:20:41Z</dcterms:created>
  <dcterms:modified xsi:type="dcterms:W3CDTF">2025-04-16T02:49:59Z</dcterms:modified>
</cp:coreProperties>
</file>