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10"/>
  </p:notesMasterIdLst>
  <p:sldIdLst>
    <p:sldId id="257" r:id="rId2"/>
    <p:sldId id="514" r:id="rId3"/>
    <p:sldId id="508" r:id="rId4"/>
    <p:sldId id="509" r:id="rId5"/>
    <p:sldId id="510" r:id="rId6"/>
    <p:sldId id="511" r:id="rId7"/>
    <p:sldId id="512" r:id="rId8"/>
    <p:sldId id="513" r:id="rId9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76" userDrawn="1">
          <p15:clr>
            <a:srgbClr val="A4A3A4"/>
          </p15:clr>
        </p15:guide>
        <p15:guide id="4" pos="7222" userDrawn="1">
          <p15:clr>
            <a:srgbClr val="A4A3A4"/>
          </p15:clr>
        </p15:guide>
        <p15:guide id="5" orient="horz" pos="598" userDrawn="1">
          <p15:clr>
            <a:srgbClr val="A4A3A4"/>
          </p15:clr>
        </p15:guide>
        <p15:guide id="6" orient="horz" pos="710" userDrawn="1">
          <p15:clr>
            <a:srgbClr val="A4A3A4"/>
          </p15:clr>
        </p15:guide>
        <p15:guide id="7" orient="horz" pos="3931" userDrawn="1">
          <p15:clr>
            <a:srgbClr val="A4A3A4"/>
          </p15:clr>
        </p15:guide>
        <p15:guide id="8" orient="horz" pos="38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CFD8"/>
    <a:srgbClr val="900000"/>
    <a:srgbClr val="FFE89F"/>
    <a:srgbClr val="FEF0F0"/>
    <a:srgbClr val="C87729"/>
    <a:srgbClr val="990000"/>
    <a:srgbClr val="4E7A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52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36" y="48"/>
      </p:cViewPr>
      <p:guideLst>
        <p:guide orient="horz" pos="2170"/>
        <p:guide pos="3840"/>
        <p:guide pos="376"/>
        <p:guide pos="7222"/>
        <p:guide orient="horz" pos="598"/>
        <p:guide orient="horz" pos="710"/>
        <p:guide orient="horz" pos="3931"/>
        <p:guide orient="horz" pos="38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E0FFE-FD6F-49AA-87AA-D955E4DCF7A1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B0EC9-4058-46F4-B771-5918D25543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67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自我介绍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B0EC9-4058-46F4-B771-5918D25543A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89" indent="0">
              <a:buNone/>
              <a:defRPr sz="1200"/>
            </a:lvl2pPr>
            <a:lvl3pPr marL="914377" indent="0">
              <a:buNone/>
              <a:defRPr sz="11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500"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1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34A68C4-617C-43FC-8E6B-04904C48FAAE}" type="datetimeFigureOut">
              <a:rPr lang="zh-CN" altLang="en-US" smtClean="0"/>
              <a:pPr/>
              <a:t>2026/4/17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等线" pitchFamily="2" charset="-122"/>
                <a:ea typeface="等线" pitchFamily="2" charset="-122"/>
              </a:defRPr>
            </a:lvl1pPr>
          </a:lstStyle>
          <a:p>
            <a:fld id="{3FD00106-E7EB-4BA1-A8E2-3D85DAB27D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等线" panose="02010600030101010101" pitchFamily="2" charset="-122"/>
          <a:ea typeface="等线" panose="02010600030101010101" pitchFamily="2" charset="-122"/>
          <a:cs typeface="等线" pitchFamily="2" charset="-122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等线" panose="02010600030101010101" pitchFamily="2" charset="-122"/>
          <a:ea typeface="等线" panose="02010600030101010101" pitchFamily="2" charset="-122"/>
          <a:cs typeface="等线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等线" panose="02010600030101010101" pitchFamily="2" charset="-122"/>
          <a:ea typeface="等线" panose="02010600030101010101" pitchFamily="2" charset="-122"/>
          <a:cs typeface="等线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等线" panose="02010600030101010101" pitchFamily="2" charset="-122"/>
          <a:ea typeface="等线" panose="02010600030101010101" pitchFamily="2" charset="-122"/>
          <a:cs typeface="等线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等线" panose="02010600030101010101" pitchFamily="2" charset="-122"/>
          <a:ea typeface="等线" panose="02010600030101010101" pitchFamily="2" charset="-122"/>
          <a:cs typeface="等线" pitchFamily="2" charset="-122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等线" panose="02010600030101010101" pitchFamily="2" charset="-122"/>
          <a:ea typeface="等线" panose="02010600030101010101" pitchFamily="2" charset="-122"/>
          <a:cs typeface="等线" pitchFamily="2" charset="-122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等线" panose="02010600030101010101" pitchFamily="2" charset="-122"/>
          <a:ea typeface="等线" panose="02010600030101010101" pitchFamily="2" charset="-122"/>
          <a:cs typeface="等线" pitchFamily="2" charset="-122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等线" panose="02010600030101010101" pitchFamily="2" charset="-122"/>
          <a:ea typeface="等线" panose="02010600030101010101" pitchFamily="2" charset="-122"/>
          <a:cs typeface="等线" pitchFamily="2" charset="-122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等线" panose="02010600030101010101" pitchFamily="2" charset="-122"/>
          <a:ea typeface="等线" panose="02010600030101010101" pitchFamily="2" charset="-122"/>
          <a:cs typeface="等线" pitchFamily="2" charset="-122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等线" panose="02010600030101010101" pitchFamily="2" charset="-122"/>
          <a:ea typeface="等线" panose="02010600030101010101" pitchFamily="2" charset="-122"/>
          <a:cs typeface="等线" pitchFamily="2" charset="-122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&#40644;&#30707;&#26032;&#28207;&#25968;&#25454;2018&#24180;10&#26376;30&#26085;-11&#26376;2&#26085;.xls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490210F-D3CF-93E9-2E19-89D673373407}"/>
              </a:ext>
            </a:extLst>
          </p:cNvPr>
          <p:cNvSpPr txBox="1"/>
          <p:nvPr/>
        </p:nvSpPr>
        <p:spPr>
          <a:xfrm>
            <a:off x="1163762" y="2333269"/>
            <a:ext cx="9753366" cy="689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ts val="1200"/>
              </a:spcBef>
            </a:pPr>
            <a:r>
              <a:rPr lang="zh-CN" altLang="en-US" sz="3600" b="1" kern="0" dirty="0">
                <a:latin typeface="+mj-ea"/>
                <a:ea typeface="+mj-ea"/>
                <a:cs typeface="Times New Roman" panose="02020603050405020304" pitchFamily="18" charset="0"/>
              </a:rPr>
              <a:t>集装箱铁水联运港口作业计划方案设计</a:t>
            </a:r>
            <a:endParaRPr lang="en-US" altLang="zh-CN" sz="3600" b="1" kern="0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038" y="1047749"/>
            <a:ext cx="9267093" cy="552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8021"/>
      </p:ext>
    </p:extLst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4359" y="2060671"/>
            <a:ext cx="10249786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  <a:hlinkClick r:id="rId2" action="ppaction://hlinkfile"/>
              </a:rPr>
              <a:t>黄石新港数据</a:t>
            </a:r>
            <a:endParaRPr lang="en-US" altLang="zh-CN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64359" y="1067134"/>
            <a:ext cx="1620957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实验任务</a:t>
            </a:r>
            <a:endParaRPr lang="en-US" altLang="zh-CN" sz="28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88827" y="1796902"/>
            <a:ext cx="1024978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了解集装箱铁水联运作业的基本过程，熟悉集装箱铁水联运计划工作的主要内容和基本程序；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掌握和应用集装箱铁水联运转运方式选择、堆场货位安排、资源集成调度、搬运路线优化等理论和方法，解决集装箱铁水联运计划调度的若干实际问题；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2800" dirty="0">
                <a:latin typeface="微软雅黑" pitchFamily="34" charset="-122"/>
                <a:ea typeface="微软雅黑" pitchFamily="34" charset="-122"/>
              </a:rPr>
              <a:t>学会设计不同任务下的集装箱铁水联运港口作业计划方案，提高计划拟制、组织指挥和统筹协调能力。</a:t>
            </a:r>
            <a:endParaRPr lang="en-US" altLang="zh-CN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64359" y="1067134"/>
            <a:ext cx="1620957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实验目的</a:t>
            </a:r>
            <a:endParaRPr lang="en-US" altLang="zh-CN" sz="28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2407909"/>
      </p:ext>
    </p:ext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88827" y="1796902"/>
            <a:ext cx="10249786" cy="3247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（一）选择作业模块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（二）任务需求分析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（三）作业计划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（四）集装箱堆场二维图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（五）设备调度</a:t>
            </a:r>
          </a:p>
        </p:txBody>
      </p:sp>
      <p:sp>
        <p:nvSpPr>
          <p:cNvPr id="5" name="矩形 4"/>
          <p:cNvSpPr/>
          <p:nvPr/>
        </p:nvSpPr>
        <p:spPr>
          <a:xfrm>
            <a:off x="1064359" y="1067134"/>
            <a:ext cx="1620957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实验内容</a:t>
            </a:r>
            <a:endParaRPr lang="en-US" altLang="zh-CN" sz="28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2619475"/>
      </p:ext>
    </p:extLst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88827" y="1796902"/>
            <a:ext cx="102497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（一）选择作业模块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（二）任务需求分析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（三）作业计划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（四）集装箱堆场二维图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（五）设备调度表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（六）作业成绩</a:t>
            </a:r>
          </a:p>
        </p:txBody>
      </p:sp>
      <p:sp>
        <p:nvSpPr>
          <p:cNvPr id="5" name="矩形 4"/>
          <p:cNvSpPr/>
          <p:nvPr/>
        </p:nvSpPr>
        <p:spPr>
          <a:xfrm>
            <a:off x="1064359" y="1067134"/>
            <a:ext cx="2339102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实验操作步骤</a:t>
            </a:r>
            <a:endParaRPr lang="en-US" altLang="zh-CN" sz="28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2545892"/>
      </p:ext>
    </p:extLst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64359" y="1067134"/>
            <a:ext cx="1980029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决策要点？</a:t>
            </a:r>
            <a:endParaRPr lang="en-US" altLang="zh-CN" sz="28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64359" y="2094472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（一）装船顺序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（二）操作步骤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（三）时间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（四）成本</a:t>
            </a:r>
          </a:p>
        </p:txBody>
      </p:sp>
    </p:spTree>
    <p:extLst>
      <p:ext uri="{BB962C8B-B14F-4D97-AF65-F5344CB8AC3E}">
        <p14:creationId xmlns:p14="http://schemas.microsoft.com/office/powerpoint/2010/main" val="583865326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64359" y="1067134"/>
            <a:ext cx="902811" cy="662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总结</a:t>
            </a:r>
            <a:endParaRPr lang="en-US" altLang="zh-CN" sz="28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64359" y="2094472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（一）正确的装卸顺序？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（二）堆场堆存技巧？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（三）设备选择注意事项？</a:t>
            </a:r>
          </a:p>
        </p:txBody>
      </p:sp>
    </p:spTree>
    <p:extLst>
      <p:ext uri="{BB962C8B-B14F-4D97-AF65-F5344CB8AC3E}">
        <p14:creationId xmlns:p14="http://schemas.microsoft.com/office/powerpoint/2010/main" val="3585667886"/>
      </p:ext>
    </p:extLst>
  </p:cSld>
  <p:clrMapOvr>
    <a:masterClrMapping/>
  </p:clrMapOvr>
  <p:transition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  <p:tag name="KSO_WPP_MARK_KEY" val="8c0689c0-d749-40c6-a4b6-942539b75907"/>
  <p:tag name="COMMONDATA" val="eyJoZGlkIjoiZmE5N2ZlM2I0Mzc0NmJmNWZmNTEyYjBhMjg0MjI5ZjkifQ=="/>
</p:tagLst>
</file>

<file path=ppt/theme/theme1.xml><?xml version="1.0" encoding="utf-8"?>
<a:theme xmlns:a="http://schemas.openxmlformats.org/drawingml/2006/main" name="运输需求弹性-付蒙 (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4000" dirty="0">
            <a:latin typeface="等线" panose="02010600030101010101" pitchFamily="2" charset="-122"/>
            <a:ea typeface="等线" panose="02010600030101010101" pitchFamily="2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运输需求弹性-付蒙 (2)</Template>
  <TotalTime>1021</TotalTime>
  <Words>213</Words>
  <Application>Microsoft Office PowerPoint</Application>
  <PresentationFormat>宽屏</PresentationFormat>
  <Paragraphs>31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等线</vt:lpstr>
      <vt:lpstr>微软雅黑</vt:lpstr>
      <vt:lpstr>Arial</vt:lpstr>
      <vt:lpstr>Calibri</vt:lpstr>
      <vt:lpstr>Wingdings</vt:lpstr>
      <vt:lpstr>运输需求弹性-付蒙 (2)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船 长</dc:creator>
  <cp:lastModifiedBy>Administrator</cp:lastModifiedBy>
  <cp:revision>172</cp:revision>
  <dcterms:created xsi:type="dcterms:W3CDTF">2019-11-26T07:35:00Z</dcterms:created>
  <dcterms:modified xsi:type="dcterms:W3CDTF">2026-04-17T02:56:22Z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09D9C0F9193B4BB89D6950EBCFC183BD_12</vt:lpwstr>
  </property>
</Properties>
</file>